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93"/>
    <a:srgbClr val="492F24"/>
    <a:srgbClr val="00595F"/>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A9F59-7359-492D-AE2F-ECAA1AEE6C9A}" v="3" dt="2019-09-23T15:29:54.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69969C7B-E743-4383-99E1-2B8A719B1BE0}"/>
    <pc:docChg chg="undo modSld">
      <pc:chgData name="Stephanie Russell" userId="f71637d8-1f63-4a52-8dcf-c8b5f3a85ec9" providerId="ADAL" clId="{69969C7B-E743-4383-99E1-2B8A719B1BE0}" dt="2019-07-24T14:31:18.272" v="27" actId="1076"/>
      <pc:docMkLst>
        <pc:docMk/>
      </pc:docMkLst>
      <pc:sldChg chg="modSp">
        <pc:chgData name="Stephanie Russell" userId="f71637d8-1f63-4a52-8dcf-c8b5f3a85ec9" providerId="ADAL" clId="{69969C7B-E743-4383-99E1-2B8A719B1BE0}" dt="2019-07-24T14:28:36.069" v="0" actId="2711"/>
        <pc:sldMkLst>
          <pc:docMk/>
          <pc:sldMk cId="1670761444" sldId="256"/>
        </pc:sldMkLst>
        <pc:spChg chg="mod">
          <ac:chgData name="Stephanie Russell" userId="f71637d8-1f63-4a52-8dcf-c8b5f3a85ec9" providerId="ADAL" clId="{69969C7B-E743-4383-99E1-2B8A719B1BE0}" dt="2019-07-24T14:28:36.069" v="0" actId="2711"/>
          <ac:spMkLst>
            <pc:docMk/>
            <pc:sldMk cId="1670761444" sldId="256"/>
            <ac:spMk id="2" creationId="{00000000-0000-0000-0000-000000000000}"/>
          </ac:spMkLst>
        </pc:spChg>
      </pc:sldChg>
      <pc:sldChg chg="modSp">
        <pc:chgData name="Stephanie Russell" userId="f71637d8-1f63-4a52-8dcf-c8b5f3a85ec9" providerId="ADAL" clId="{69969C7B-E743-4383-99E1-2B8A719B1BE0}" dt="2019-07-24T14:28:52.049" v="3" actId="2711"/>
        <pc:sldMkLst>
          <pc:docMk/>
          <pc:sldMk cId="80838754" sldId="257"/>
        </pc:sldMkLst>
        <pc:spChg chg="mod">
          <ac:chgData name="Stephanie Russell" userId="f71637d8-1f63-4a52-8dcf-c8b5f3a85ec9" providerId="ADAL" clId="{69969C7B-E743-4383-99E1-2B8A719B1BE0}" dt="2019-07-24T14:28:48.512" v="2" actId="14100"/>
          <ac:spMkLst>
            <pc:docMk/>
            <pc:sldMk cId="80838754" sldId="257"/>
            <ac:spMk id="2" creationId="{00000000-0000-0000-0000-000000000000}"/>
          </ac:spMkLst>
        </pc:spChg>
        <pc:spChg chg="mod">
          <ac:chgData name="Stephanie Russell" userId="f71637d8-1f63-4a52-8dcf-c8b5f3a85ec9" providerId="ADAL" clId="{69969C7B-E743-4383-99E1-2B8A719B1BE0}" dt="2019-07-24T14:28:52.049" v="3" actId="2711"/>
          <ac:spMkLst>
            <pc:docMk/>
            <pc:sldMk cId="80838754" sldId="257"/>
            <ac:spMk id="6" creationId="{7A59DDA1-218A-481C-A76D-65E2888D48CE}"/>
          </ac:spMkLst>
        </pc:spChg>
      </pc:sldChg>
      <pc:sldChg chg="modSp">
        <pc:chgData name="Stephanie Russell" userId="f71637d8-1f63-4a52-8dcf-c8b5f3a85ec9" providerId="ADAL" clId="{69969C7B-E743-4383-99E1-2B8A719B1BE0}" dt="2019-07-24T14:28:59.832" v="5" actId="1076"/>
        <pc:sldMkLst>
          <pc:docMk/>
          <pc:sldMk cId="3565694354" sldId="258"/>
        </pc:sldMkLst>
        <pc:spChg chg="mod">
          <ac:chgData name="Stephanie Russell" userId="f71637d8-1f63-4a52-8dcf-c8b5f3a85ec9" providerId="ADAL" clId="{69969C7B-E743-4383-99E1-2B8A719B1BE0}" dt="2019-07-24T14:28:59.832" v="5" actId="1076"/>
          <ac:spMkLst>
            <pc:docMk/>
            <pc:sldMk cId="3565694354" sldId="258"/>
            <ac:spMk id="2" creationId="{00000000-0000-0000-0000-000000000000}"/>
          </ac:spMkLst>
        </pc:spChg>
      </pc:sldChg>
      <pc:sldChg chg="modSp">
        <pc:chgData name="Stephanie Russell" userId="f71637d8-1f63-4a52-8dcf-c8b5f3a85ec9" providerId="ADAL" clId="{69969C7B-E743-4383-99E1-2B8A719B1BE0}" dt="2019-07-24T14:31:18.272" v="27" actId="1076"/>
        <pc:sldMkLst>
          <pc:docMk/>
          <pc:sldMk cId="4218847170" sldId="259"/>
        </pc:sldMkLst>
        <pc:spChg chg="mod">
          <ac:chgData name="Stephanie Russell" userId="f71637d8-1f63-4a52-8dcf-c8b5f3a85ec9" providerId="ADAL" clId="{69969C7B-E743-4383-99E1-2B8A719B1BE0}" dt="2019-07-24T14:29:06.060" v="6" actId="2711"/>
          <ac:spMkLst>
            <pc:docMk/>
            <pc:sldMk cId="4218847170" sldId="259"/>
            <ac:spMk id="2" creationId="{00000000-0000-0000-0000-000000000000}"/>
          </ac:spMkLst>
        </pc:spChg>
        <pc:spChg chg="mod">
          <ac:chgData name="Stephanie Russell" userId="f71637d8-1f63-4a52-8dcf-c8b5f3a85ec9" providerId="ADAL" clId="{69969C7B-E743-4383-99E1-2B8A719B1BE0}" dt="2019-07-24T14:29:10.010" v="7" actId="2711"/>
          <ac:spMkLst>
            <pc:docMk/>
            <pc:sldMk cId="4218847170" sldId="259"/>
            <ac:spMk id="14" creationId="{743E8A51-0CD1-4808-AC0F-02C2A8E238D3}"/>
          </ac:spMkLst>
        </pc:spChg>
        <pc:picChg chg="mod">
          <ac:chgData name="Stephanie Russell" userId="f71637d8-1f63-4a52-8dcf-c8b5f3a85ec9" providerId="ADAL" clId="{69969C7B-E743-4383-99E1-2B8A719B1BE0}" dt="2019-07-24T14:31:18.272" v="27" actId="1076"/>
          <ac:picMkLst>
            <pc:docMk/>
            <pc:sldMk cId="4218847170" sldId="259"/>
            <ac:picMk id="6" creationId="{140B67D9-919D-49E8-88EC-1F0DA353EDE3}"/>
          </ac:picMkLst>
        </pc:picChg>
      </pc:sldChg>
      <pc:sldChg chg="modSp">
        <pc:chgData name="Stephanie Russell" userId="f71637d8-1f63-4a52-8dcf-c8b5f3a85ec9" providerId="ADAL" clId="{69969C7B-E743-4383-99E1-2B8A719B1BE0}" dt="2019-07-24T14:29:28.035" v="10" actId="14100"/>
        <pc:sldMkLst>
          <pc:docMk/>
          <pc:sldMk cId="2959529485" sldId="260"/>
        </pc:sldMkLst>
        <pc:spChg chg="mod">
          <ac:chgData name="Stephanie Russell" userId="f71637d8-1f63-4a52-8dcf-c8b5f3a85ec9" providerId="ADAL" clId="{69969C7B-E743-4383-99E1-2B8A719B1BE0}" dt="2019-07-24T14:29:18.484" v="8" actId="2711"/>
          <ac:spMkLst>
            <pc:docMk/>
            <pc:sldMk cId="2959529485" sldId="260"/>
            <ac:spMk id="2" creationId="{00000000-0000-0000-0000-000000000000}"/>
          </ac:spMkLst>
        </pc:spChg>
        <pc:spChg chg="mod">
          <ac:chgData name="Stephanie Russell" userId="f71637d8-1f63-4a52-8dcf-c8b5f3a85ec9" providerId="ADAL" clId="{69969C7B-E743-4383-99E1-2B8A719B1BE0}" dt="2019-07-24T14:29:28.035" v="10" actId="14100"/>
          <ac:spMkLst>
            <pc:docMk/>
            <pc:sldMk cId="2959529485" sldId="260"/>
            <ac:spMk id="17" creationId="{09C84024-FBB4-4385-8507-271F16B4C065}"/>
          </ac:spMkLst>
        </pc:spChg>
      </pc:sldChg>
      <pc:sldChg chg="modSp">
        <pc:chgData name="Stephanie Russell" userId="f71637d8-1f63-4a52-8dcf-c8b5f3a85ec9" providerId="ADAL" clId="{69969C7B-E743-4383-99E1-2B8A719B1BE0}" dt="2019-07-24T14:29:48.810" v="16" actId="2711"/>
        <pc:sldMkLst>
          <pc:docMk/>
          <pc:sldMk cId="740465557" sldId="261"/>
        </pc:sldMkLst>
        <pc:spChg chg="mod">
          <ac:chgData name="Stephanie Russell" userId="f71637d8-1f63-4a52-8dcf-c8b5f3a85ec9" providerId="ADAL" clId="{69969C7B-E743-4383-99E1-2B8A719B1BE0}" dt="2019-07-24T14:29:43.684" v="15" actId="255"/>
          <ac:spMkLst>
            <pc:docMk/>
            <pc:sldMk cId="740465557" sldId="261"/>
            <ac:spMk id="2" creationId="{00000000-0000-0000-0000-000000000000}"/>
          </ac:spMkLst>
        </pc:spChg>
        <pc:spChg chg="mod">
          <ac:chgData name="Stephanie Russell" userId="f71637d8-1f63-4a52-8dcf-c8b5f3a85ec9" providerId="ADAL" clId="{69969C7B-E743-4383-99E1-2B8A719B1BE0}" dt="2019-07-24T14:29:48.810" v="16" actId="2711"/>
          <ac:spMkLst>
            <pc:docMk/>
            <pc:sldMk cId="740465557" sldId="261"/>
            <ac:spMk id="5" creationId="{5EF13A91-D5A1-4D45-9191-73E955944AE5}"/>
          </ac:spMkLst>
        </pc:spChg>
      </pc:sldChg>
      <pc:sldChg chg="modSp">
        <pc:chgData name="Stephanie Russell" userId="f71637d8-1f63-4a52-8dcf-c8b5f3a85ec9" providerId="ADAL" clId="{69969C7B-E743-4383-99E1-2B8A719B1BE0}" dt="2019-07-24T14:29:58.923" v="17" actId="2711"/>
        <pc:sldMkLst>
          <pc:docMk/>
          <pc:sldMk cId="2971490741" sldId="262"/>
        </pc:sldMkLst>
        <pc:spChg chg="mod">
          <ac:chgData name="Stephanie Russell" userId="f71637d8-1f63-4a52-8dcf-c8b5f3a85ec9" providerId="ADAL" clId="{69969C7B-E743-4383-99E1-2B8A719B1BE0}" dt="2019-07-24T14:29:58.923" v="17" actId="2711"/>
          <ac:spMkLst>
            <pc:docMk/>
            <pc:sldMk cId="2971490741" sldId="262"/>
            <ac:spMk id="2" creationId="{00000000-0000-0000-0000-000000000000}"/>
          </ac:spMkLst>
        </pc:spChg>
      </pc:sldChg>
      <pc:sldChg chg="modSp">
        <pc:chgData name="Stephanie Russell" userId="f71637d8-1f63-4a52-8dcf-c8b5f3a85ec9" providerId="ADAL" clId="{69969C7B-E743-4383-99E1-2B8A719B1BE0}" dt="2019-07-24T14:30:17.701" v="21" actId="2711"/>
        <pc:sldMkLst>
          <pc:docMk/>
          <pc:sldMk cId="3654533370" sldId="263"/>
        </pc:sldMkLst>
        <pc:spChg chg="mod">
          <ac:chgData name="Stephanie Russell" userId="f71637d8-1f63-4a52-8dcf-c8b5f3a85ec9" providerId="ADAL" clId="{69969C7B-E743-4383-99E1-2B8A719B1BE0}" dt="2019-07-24T14:30:13.894" v="20" actId="1076"/>
          <ac:spMkLst>
            <pc:docMk/>
            <pc:sldMk cId="3654533370" sldId="263"/>
            <ac:spMk id="2" creationId="{00000000-0000-0000-0000-000000000000}"/>
          </ac:spMkLst>
        </pc:spChg>
        <pc:spChg chg="mod">
          <ac:chgData name="Stephanie Russell" userId="f71637d8-1f63-4a52-8dcf-c8b5f3a85ec9" providerId="ADAL" clId="{69969C7B-E743-4383-99E1-2B8A719B1BE0}" dt="2019-07-24T14:30:17.701" v="21" actId="2711"/>
          <ac:spMkLst>
            <pc:docMk/>
            <pc:sldMk cId="3654533370" sldId="263"/>
            <ac:spMk id="5" creationId="{764D186B-249C-411A-B6FA-70CB2B4B8BE4}"/>
          </ac:spMkLst>
        </pc:spChg>
      </pc:sldChg>
      <pc:sldChg chg="modSp">
        <pc:chgData name="Stephanie Russell" userId="f71637d8-1f63-4a52-8dcf-c8b5f3a85ec9" providerId="ADAL" clId="{69969C7B-E743-4383-99E1-2B8A719B1BE0}" dt="2019-07-24T14:30:36.122" v="23" actId="2711"/>
        <pc:sldMkLst>
          <pc:docMk/>
          <pc:sldMk cId="2299455997" sldId="264"/>
        </pc:sldMkLst>
        <pc:spChg chg="mod">
          <ac:chgData name="Stephanie Russell" userId="f71637d8-1f63-4a52-8dcf-c8b5f3a85ec9" providerId="ADAL" clId="{69969C7B-E743-4383-99E1-2B8A719B1BE0}" dt="2019-07-24T14:30:36.122" v="23" actId="2711"/>
          <ac:spMkLst>
            <pc:docMk/>
            <pc:sldMk cId="2299455997" sldId="264"/>
            <ac:spMk id="3" creationId="{539BA5ED-0410-4D6E-9898-AF6E59B421AC}"/>
          </ac:spMkLst>
        </pc:spChg>
        <pc:spChg chg="mod">
          <ac:chgData name="Stephanie Russell" userId="f71637d8-1f63-4a52-8dcf-c8b5f3a85ec9" providerId="ADAL" clId="{69969C7B-E743-4383-99E1-2B8A719B1BE0}" dt="2019-07-24T14:30:30.095" v="22" actId="2711"/>
          <ac:spMkLst>
            <pc:docMk/>
            <pc:sldMk cId="2299455997" sldId="264"/>
            <ac:spMk id="8" creationId="{A30B56C9-EA63-40A5-A834-8EEC2E733D14}"/>
          </ac:spMkLst>
        </pc:spChg>
      </pc:sldChg>
      <pc:sldChg chg="modSp">
        <pc:chgData name="Stephanie Russell" userId="f71637d8-1f63-4a52-8dcf-c8b5f3a85ec9" providerId="ADAL" clId="{69969C7B-E743-4383-99E1-2B8A719B1BE0}" dt="2019-07-24T14:30:46.117" v="25" actId="2711"/>
        <pc:sldMkLst>
          <pc:docMk/>
          <pc:sldMk cId="4112708671" sldId="265"/>
        </pc:sldMkLst>
        <pc:spChg chg="mod">
          <ac:chgData name="Stephanie Russell" userId="f71637d8-1f63-4a52-8dcf-c8b5f3a85ec9" providerId="ADAL" clId="{69969C7B-E743-4383-99E1-2B8A719B1BE0}" dt="2019-07-24T14:30:46.117" v="25" actId="2711"/>
          <ac:spMkLst>
            <pc:docMk/>
            <pc:sldMk cId="4112708671" sldId="265"/>
            <ac:spMk id="2" creationId="{00000000-0000-0000-0000-000000000000}"/>
          </ac:spMkLst>
        </pc:spChg>
        <pc:spChg chg="mod">
          <ac:chgData name="Stephanie Russell" userId="f71637d8-1f63-4a52-8dcf-c8b5f3a85ec9" providerId="ADAL" clId="{69969C7B-E743-4383-99E1-2B8A719B1BE0}" dt="2019-07-24T14:30:41.777" v="24" actId="2711"/>
          <ac:spMkLst>
            <pc:docMk/>
            <pc:sldMk cId="4112708671" sldId="265"/>
            <ac:spMk id="8" creationId="{0CE66A2C-EFD2-4BE2-87AE-9A798C92AD01}"/>
          </ac:spMkLst>
        </pc:spChg>
      </pc:sldChg>
    </pc:docChg>
  </pc:docChgLst>
  <pc:docChgLst>
    <pc:chgData name="Stephanie Russell" userId="f71637d8-1f63-4a52-8dcf-c8b5f3a85ec9" providerId="ADAL" clId="{672A9F59-7359-492D-AE2F-ECAA1AEE6C9A}"/>
    <pc:docChg chg="modSld">
      <pc:chgData name="Stephanie Russell" userId="f71637d8-1f63-4a52-8dcf-c8b5f3a85ec9" providerId="ADAL" clId="{672A9F59-7359-492D-AE2F-ECAA1AEE6C9A}" dt="2019-09-23T15:28:33.844" v="0" actId="20577"/>
      <pc:docMkLst>
        <pc:docMk/>
      </pc:docMkLst>
      <pc:sldChg chg="modSp">
        <pc:chgData name="Stephanie Russell" userId="f71637d8-1f63-4a52-8dcf-c8b5f3a85ec9" providerId="ADAL" clId="{672A9F59-7359-492D-AE2F-ECAA1AEE6C9A}" dt="2019-09-23T15:28:33.844" v="0" actId="20577"/>
        <pc:sldMkLst>
          <pc:docMk/>
          <pc:sldMk cId="2959529485" sldId="260"/>
        </pc:sldMkLst>
        <pc:spChg chg="mod">
          <ac:chgData name="Stephanie Russell" userId="f71637d8-1f63-4a52-8dcf-c8b5f3a85ec9" providerId="ADAL" clId="{672A9F59-7359-492D-AE2F-ECAA1AEE6C9A}" dt="2019-09-23T15:28:33.844" v="0" actId="20577"/>
          <ac:spMkLst>
            <pc:docMk/>
            <pc:sldMk cId="2959529485" sldId="260"/>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8210AD-9965-4A32-83FD-1F250F58079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73910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10AD-9965-4A32-83FD-1F250F58079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51075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10AD-9965-4A32-83FD-1F250F58079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75376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10AD-9965-4A32-83FD-1F250F58079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116384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8210AD-9965-4A32-83FD-1F250F58079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374706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8210AD-9965-4A32-83FD-1F250F580795}"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79189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210AD-9965-4A32-83FD-1F250F580795}"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214125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210AD-9965-4A32-83FD-1F250F580795}"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239821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210AD-9965-4A32-83FD-1F250F580795}"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57720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8210AD-9965-4A32-83FD-1F250F580795}"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303063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8210AD-9965-4A32-83FD-1F250F580795}"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398909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210AD-9965-4A32-83FD-1F250F580795}" type="datetimeFigureOut">
              <a:rPr lang="en-US" smtClean="0"/>
              <a:t>9/23/2019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65F96-A6FD-4FF3-8017-915104B5E00F}" type="slidenum">
              <a:rPr lang="en-US" smtClean="0"/>
              <a:t>‹#›</a:t>
            </a:fld>
            <a:endParaRPr lang="en-US"/>
          </a:p>
        </p:txBody>
      </p:sp>
    </p:spTree>
    <p:extLst>
      <p:ext uri="{BB962C8B-B14F-4D97-AF65-F5344CB8AC3E}">
        <p14:creationId xmlns:p14="http://schemas.microsoft.com/office/powerpoint/2010/main" val="203830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8295" y="1959315"/>
            <a:ext cx="9144000" cy="2387600"/>
          </a:xfrm>
        </p:spPr>
        <p:txBody>
          <a:bodyPr>
            <a:normAutofit/>
          </a:bodyPr>
          <a:lstStyle/>
          <a:p>
            <a:r>
              <a:rPr lang="en-US" sz="8000" b="1" dirty="0">
                <a:solidFill>
                  <a:schemeClr val="bg1"/>
                </a:solidFill>
                <a:latin typeface="Bree Rg" panose="02000503000000020004" pitchFamily="50" charset="0"/>
              </a:rPr>
              <a:t>Wyoming’s Natural Resources</a:t>
            </a:r>
          </a:p>
        </p:txBody>
      </p:sp>
      <p:sp>
        <p:nvSpPr>
          <p:cNvPr id="3" name="Oval 2">
            <a:extLst>
              <a:ext uri="{FF2B5EF4-FFF2-40B4-BE49-F238E27FC236}">
                <a16:creationId xmlns:a16="http://schemas.microsoft.com/office/drawing/2014/main" id="{C8022DDF-FB44-43FB-8DA4-6FFF09BE8D45}"/>
              </a:ext>
            </a:extLst>
          </p:cNvPr>
          <p:cNvSpPr/>
          <p:nvPr/>
        </p:nvSpPr>
        <p:spPr>
          <a:xfrm>
            <a:off x="-179822" y="3318892"/>
            <a:ext cx="2264899" cy="2264899"/>
          </a:xfrm>
          <a:prstGeom prst="ellipse">
            <a:avLst/>
          </a:prstGeom>
          <a:solidFill>
            <a:srgbClr val="492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7ACEC7A-65F9-49A5-9914-C73F6EBEA514}"/>
              </a:ext>
            </a:extLst>
          </p:cNvPr>
          <p:cNvSpPr/>
          <p:nvPr/>
        </p:nvSpPr>
        <p:spPr>
          <a:xfrm>
            <a:off x="3097950" y="5457183"/>
            <a:ext cx="1195754" cy="1195754"/>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0A149A2-DFA1-469C-885C-3723C08A0FAB}"/>
              </a:ext>
            </a:extLst>
          </p:cNvPr>
          <p:cNvSpPr/>
          <p:nvPr/>
        </p:nvSpPr>
        <p:spPr>
          <a:xfrm>
            <a:off x="2830664" y="4346915"/>
            <a:ext cx="790617" cy="790617"/>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F1911C-ACBF-4C96-9F2D-2E84B1537A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750" y="4265337"/>
            <a:ext cx="2743200" cy="2743200"/>
          </a:xfrm>
          <a:prstGeom prst="rect">
            <a:avLst/>
          </a:prstGeom>
        </p:spPr>
      </p:pic>
      <p:sp>
        <p:nvSpPr>
          <p:cNvPr id="8" name="Oval 7">
            <a:extLst>
              <a:ext uri="{FF2B5EF4-FFF2-40B4-BE49-F238E27FC236}">
                <a16:creationId xmlns:a16="http://schemas.microsoft.com/office/drawing/2014/main" id="{CC9C055D-DDF3-401F-A0B3-C83DAB901FB9}"/>
              </a:ext>
            </a:extLst>
          </p:cNvPr>
          <p:cNvSpPr/>
          <p:nvPr/>
        </p:nvSpPr>
        <p:spPr>
          <a:xfrm>
            <a:off x="162010" y="2203006"/>
            <a:ext cx="790617" cy="790617"/>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722D95-5D24-41B1-B7ED-A1CCC29AEEE6}"/>
              </a:ext>
            </a:extLst>
          </p:cNvPr>
          <p:cNvSpPr/>
          <p:nvPr/>
        </p:nvSpPr>
        <p:spPr>
          <a:xfrm>
            <a:off x="518173" y="1121289"/>
            <a:ext cx="505724" cy="505724"/>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898498-0282-4B53-9CA5-7395D7CE39F9}"/>
              </a:ext>
            </a:extLst>
          </p:cNvPr>
          <p:cNvSpPr/>
          <p:nvPr/>
        </p:nvSpPr>
        <p:spPr>
          <a:xfrm>
            <a:off x="4269923" y="4933127"/>
            <a:ext cx="728461" cy="728461"/>
          </a:xfrm>
          <a:prstGeom prst="ellipse">
            <a:avLst/>
          </a:prstGeom>
          <a:solidFill>
            <a:srgbClr val="492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6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3839" y="1091979"/>
            <a:ext cx="3826413" cy="4352217"/>
          </a:xfrm>
        </p:spPr>
        <p:txBody>
          <a:bodyPr vert="horz" lIns="91440" tIns="45720" rIns="91440" bIns="45720" rtlCol="0" anchor="b">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We can be stewards of Wyoming’s natural resources by working to conserve the energy we use, mining responsibly, not over mining, and using reclamation efforts to restore the land.</a:t>
            </a: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81A92FC-88D0-4986-BEAC-0C847F49FF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19" y="10"/>
            <a:ext cx="7287045" cy="8295712"/>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extBox 7">
            <a:extLst>
              <a:ext uri="{FF2B5EF4-FFF2-40B4-BE49-F238E27FC236}">
                <a16:creationId xmlns:a16="http://schemas.microsoft.com/office/drawing/2014/main" id="{0CE66A2C-EFD2-4BE2-87AE-9A798C92AD01}"/>
              </a:ext>
            </a:extLst>
          </p:cNvPr>
          <p:cNvSpPr txBox="1"/>
          <p:nvPr/>
        </p:nvSpPr>
        <p:spPr>
          <a:xfrm>
            <a:off x="164123" y="6457034"/>
            <a:ext cx="2546252"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Cloud Peak Energy</a:t>
            </a:r>
          </a:p>
        </p:txBody>
      </p:sp>
    </p:spTree>
    <p:extLst>
      <p:ext uri="{BB962C8B-B14F-4D97-AF65-F5344CB8AC3E}">
        <p14:creationId xmlns:p14="http://schemas.microsoft.com/office/powerpoint/2010/main" val="41127086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124" y="690201"/>
            <a:ext cx="4524973" cy="2993903"/>
          </a:xfrm>
        </p:spPr>
        <p:txBody>
          <a:bodyPr vert="horz" lIns="91440" tIns="45720" rIns="91440" bIns="45720" rtlCol="0" anchor="t">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Wyoming has many energy and mineral resources that can be found in several areas of our state. </a:t>
            </a:r>
            <a:r>
              <a:rPr lang="en-US" sz="2800" b="1" dirty="0">
                <a:latin typeface="Open Sans" panose="020B0606030504020204" pitchFamily="34" charset="0"/>
                <a:ea typeface="Open Sans" panose="020B0606030504020204" pitchFamily="34" charset="0"/>
                <a:cs typeface="Open Sans" panose="020B0606030504020204" pitchFamily="34" charset="0"/>
              </a:rPr>
              <a:t>Energy</a:t>
            </a:r>
            <a:r>
              <a:rPr lang="en-US" sz="2800" dirty="0">
                <a:latin typeface="Open Sans" panose="020B0606030504020204" pitchFamily="34" charset="0"/>
                <a:ea typeface="Open Sans" panose="020B0606030504020204" pitchFamily="34" charset="0"/>
                <a:cs typeface="Open Sans" panose="020B0606030504020204" pitchFamily="34" charset="0"/>
              </a:rPr>
              <a:t> is usable power that we get from natural resources.</a:t>
            </a:r>
          </a:p>
        </p:txBody>
      </p:sp>
      <p:sp>
        <p:nvSpPr>
          <p:cNvPr id="21" name="Freeform: Shape 2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8602C7B-6583-4A8B-9EEB-0C0023AA24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8603" y="-121286"/>
            <a:ext cx="6850966" cy="7008960"/>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extBox 5">
            <a:extLst>
              <a:ext uri="{FF2B5EF4-FFF2-40B4-BE49-F238E27FC236}">
                <a16:creationId xmlns:a16="http://schemas.microsoft.com/office/drawing/2014/main" id="{7A59DDA1-218A-481C-A76D-65E2888D48CE}"/>
              </a:ext>
            </a:extLst>
          </p:cNvPr>
          <p:cNvSpPr txBox="1"/>
          <p:nvPr/>
        </p:nvSpPr>
        <p:spPr>
          <a:xfrm>
            <a:off x="7709097" y="6575384"/>
            <a:ext cx="393895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the Wyoming Petroleum Association</a:t>
            </a:r>
          </a:p>
        </p:txBody>
      </p:sp>
    </p:spTree>
    <p:extLst>
      <p:ext uri="{BB962C8B-B14F-4D97-AF65-F5344CB8AC3E}">
        <p14:creationId xmlns:p14="http://schemas.microsoft.com/office/powerpoint/2010/main" val="808387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42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910A3-99A1-42DC-84F2-B7920367E0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6388" y="1"/>
            <a:ext cx="6805612" cy="6857999"/>
          </a:xfrm>
          <a:prstGeom prst="rect">
            <a:avLst/>
          </a:prstGeom>
        </p:spPr>
      </p:pic>
      <p:sp>
        <p:nvSpPr>
          <p:cNvPr id="9" name="Freeform 8">
            <a:extLst>
              <a:ext uri="{FF2B5EF4-FFF2-40B4-BE49-F238E27FC236}">
                <a16:creationId xmlns:a16="http://schemas.microsoft.com/office/drawing/2014/main" id="{90A18C7B-0D7F-4F18-B1DC-9891A5E84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7F665A-84A4-4D6A-92C0-19161B032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8657061" cy="6858478"/>
          </a:xfrm>
          <a:custGeom>
            <a:avLst/>
            <a:gdLst>
              <a:gd name="connsiteX0" fmla="*/ 579009 w 8657061"/>
              <a:gd name="connsiteY0" fmla="*/ 0 h 6858478"/>
              <a:gd name="connsiteX1" fmla="*/ 4408881 w 8657061"/>
              <a:gd name="connsiteY1" fmla="*/ 0 h 6858478"/>
              <a:gd name="connsiteX2" fmla="*/ 5475109 w 8657061"/>
              <a:gd name="connsiteY2" fmla="*/ 0 h 6858478"/>
              <a:gd name="connsiteX3" fmla="*/ 5480686 w 8657061"/>
              <a:gd name="connsiteY3" fmla="*/ 0 h 6858478"/>
              <a:gd name="connsiteX4" fmla="*/ 8657061 w 8657061"/>
              <a:gd name="connsiteY4" fmla="*/ 6858478 h 6858478"/>
              <a:gd name="connsiteX5" fmla="*/ 1232506 w 8657061"/>
              <a:gd name="connsiteY5" fmla="*/ 6858478 h 6858478"/>
              <a:gd name="connsiteX6" fmla="*/ 1232766 w 8657061"/>
              <a:gd name="connsiteY6" fmla="*/ 6857916 h 6858478"/>
              <a:gd name="connsiteX7" fmla="*/ 579009 w 8657061"/>
              <a:gd name="connsiteY7" fmla="*/ 6857916 h 6858478"/>
              <a:gd name="connsiteX8" fmla="*/ 579009 w 8657061"/>
              <a:gd name="connsiteY8" fmla="*/ 6858478 h 6858478"/>
              <a:gd name="connsiteX9" fmla="*/ 0 w 8657061"/>
              <a:gd name="connsiteY9" fmla="*/ 6858478 h 6858478"/>
              <a:gd name="connsiteX10" fmla="*/ 0 w 8657061"/>
              <a:gd name="connsiteY10" fmla="*/ 479 h 6858478"/>
              <a:gd name="connsiteX11" fmla="*/ 579009 w 8657061"/>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7061" h="6858478">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8410" y="1384218"/>
            <a:ext cx="5742603" cy="3854273"/>
          </a:xfrm>
        </p:spPr>
        <p:txBody>
          <a:bodyPr vert="horz" lIns="91440" tIns="45720" rIns="91440" bIns="45720" rtlCol="0" anchor="t">
            <a:normAutofit/>
          </a:bodyPr>
          <a:lstStyle/>
          <a:p>
            <a:r>
              <a:rPr lang="en-US" sz="3400" dirty="0">
                <a:latin typeface="Open Sans" panose="020B0606030504020204" pitchFamily="34" charset="0"/>
                <a:ea typeface="Open Sans" panose="020B0606030504020204" pitchFamily="34" charset="0"/>
                <a:cs typeface="Open Sans" panose="020B0606030504020204" pitchFamily="34" charset="0"/>
              </a:rPr>
              <a:t>Oil, natural gas, coal, and uranium are used to produce energy that provides electricity, heat, and fuel to move machines. We get most of our energy through the use of these natural resources. </a:t>
            </a:r>
          </a:p>
        </p:txBody>
      </p:sp>
      <p:sp>
        <p:nvSpPr>
          <p:cNvPr id="7" name="TextBox 6">
            <a:extLst>
              <a:ext uri="{FF2B5EF4-FFF2-40B4-BE49-F238E27FC236}">
                <a16:creationId xmlns:a16="http://schemas.microsoft.com/office/drawing/2014/main" id="{BE5470FC-99CC-4CF7-AD48-06DEF6CBE7ED}"/>
              </a:ext>
            </a:extLst>
          </p:cNvPr>
          <p:cNvSpPr txBox="1"/>
          <p:nvPr/>
        </p:nvSpPr>
        <p:spPr>
          <a:xfrm>
            <a:off x="9744219" y="6457890"/>
            <a:ext cx="2447781" cy="400110"/>
          </a:xfrm>
          <a:prstGeom prst="rect">
            <a:avLst/>
          </a:prstGeom>
          <a:noFill/>
        </p:spPr>
        <p:txBody>
          <a:bodyPr wrap="square" rtlCol="0">
            <a:spAutoFit/>
          </a:bodyPr>
          <a:lstStyle/>
          <a:p>
            <a:pPr algn="r"/>
            <a:r>
              <a:rPr lang="en-US" sz="1000" dirty="0">
                <a:solidFill>
                  <a:schemeClr val="bg1"/>
                </a:solidFill>
                <a:latin typeface="Montserrat" panose="00000500000000000000" pitchFamily="2" charset="0"/>
              </a:rPr>
              <a:t>Photo courtesy of  the Wyoming Petroleum Association</a:t>
            </a:r>
          </a:p>
        </p:txBody>
      </p:sp>
    </p:spTree>
    <p:extLst>
      <p:ext uri="{BB962C8B-B14F-4D97-AF65-F5344CB8AC3E}">
        <p14:creationId xmlns:p14="http://schemas.microsoft.com/office/powerpoint/2010/main" val="356569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A91DB-0A67-42E3-B232-5894AFBD89D9}"/>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3" y="-28"/>
            <a:ext cx="12192000" cy="6855958"/>
          </a:xfrm>
          <a:prstGeom prst="rect">
            <a:avLst/>
          </a:prstGeom>
        </p:spPr>
      </p:pic>
      <p:sp>
        <p:nvSpPr>
          <p:cNvPr id="2" name="Title 1"/>
          <p:cNvSpPr>
            <a:spLocks noGrp="1"/>
          </p:cNvSpPr>
          <p:nvPr>
            <p:ph type="title"/>
          </p:nvPr>
        </p:nvSpPr>
        <p:spPr>
          <a:xfrm>
            <a:off x="321735" y="4521577"/>
            <a:ext cx="5213840" cy="2062103"/>
          </a:xfrm>
        </p:spPr>
        <p:txBody>
          <a:bodyPr vert="horz" lIns="91440" tIns="45720" rIns="91440" bIns="45720" rtlCol="0" anchor="t">
            <a:normAutofit fontScale="90000"/>
          </a:bodyPr>
          <a:lstStyle/>
          <a:p>
            <a:r>
              <a:rPr lang="en-US" sz="3100" kern="1200" dirty="0">
                <a:latin typeface="Open Sans" panose="020B0606030504020204" pitchFamily="34" charset="0"/>
                <a:ea typeface="Open Sans" panose="020B0606030504020204" pitchFamily="34" charset="0"/>
                <a:cs typeface="Open Sans" panose="020B0606030504020204" pitchFamily="34" charset="0"/>
              </a:rPr>
              <a:t>Trona, </a:t>
            </a:r>
            <a:r>
              <a:rPr lang="en-US" sz="3100" dirty="0">
                <a:latin typeface="Open Sans" panose="020B0606030504020204" pitchFamily="34" charset="0"/>
                <a:ea typeface="Open Sans" panose="020B0606030504020204" pitchFamily="34" charset="0"/>
                <a:cs typeface="Open Sans" panose="020B0606030504020204" pitchFamily="34" charset="0"/>
              </a:rPr>
              <a:t>Bentonite</a:t>
            </a:r>
            <a:r>
              <a:rPr lang="en-US" sz="3100" kern="1200" dirty="0">
                <a:latin typeface="Open Sans" panose="020B0606030504020204" pitchFamily="34" charset="0"/>
                <a:ea typeface="Open Sans" panose="020B0606030504020204" pitchFamily="34" charset="0"/>
                <a:cs typeface="Open Sans" panose="020B0606030504020204" pitchFamily="34" charset="0"/>
              </a:rPr>
              <a:t>, and </a:t>
            </a:r>
            <a:r>
              <a:rPr lang="en-US" sz="3100" dirty="0">
                <a:latin typeface="Open Sans" panose="020B0606030504020204" pitchFamily="34" charset="0"/>
                <a:ea typeface="Open Sans" panose="020B0606030504020204" pitchFamily="34" charset="0"/>
                <a:cs typeface="Open Sans" panose="020B0606030504020204" pitchFamily="34" charset="0"/>
              </a:rPr>
              <a:t>Rare</a:t>
            </a:r>
            <a:r>
              <a:rPr lang="en-US" sz="3100" kern="1200" dirty="0">
                <a:latin typeface="Open Sans" panose="020B0606030504020204" pitchFamily="34" charset="0"/>
                <a:ea typeface="Open Sans" panose="020B0606030504020204" pitchFamily="34" charset="0"/>
                <a:cs typeface="Open Sans" panose="020B0606030504020204" pitchFamily="34" charset="0"/>
              </a:rPr>
              <a:t> </a:t>
            </a:r>
            <a:r>
              <a:rPr lang="en-US" sz="3100" dirty="0">
                <a:latin typeface="Open Sans" panose="020B0606030504020204" pitchFamily="34" charset="0"/>
                <a:ea typeface="Open Sans" panose="020B0606030504020204" pitchFamily="34" charset="0"/>
                <a:cs typeface="Open Sans" panose="020B0606030504020204" pitchFamily="34" charset="0"/>
              </a:rPr>
              <a:t>Earths</a:t>
            </a:r>
            <a:r>
              <a:rPr lang="en-US" sz="3100" kern="1200" dirty="0">
                <a:latin typeface="Open Sans" panose="020B0606030504020204" pitchFamily="34" charset="0"/>
                <a:ea typeface="Open Sans" panose="020B0606030504020204" pitchFamily="34" charset="0"/>
                <a:cs typeface="Open Sans" panose="020B0606030504020204" pitchFamily="34" charset="0"/>
              </a:rPr>
              <a:t> are mineral resources found in Wyoming that are in many of the products Americans use every day. </a:t>
            </a:r>
            <a:br>
              <a:rPr lang="en-US" sz="3100" b="0" kern="1200" dirty="0">
                <a:latin typeface="Montserrat"/>
              </a:rPr>
            </a:br>
            <a:br>
              <a:rPr lang="en-US" sz="3100" kern="1200" dirty="0">
                <a:latin typeface="Montserrat"/>
              </a:rPr>
            </a:br>
            <a:endParaRPr lang="en-US" sz="1900" kern="1200" dirty="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40B67D9-919D-49E8-88EC-1F0DA353E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14" name="TextBox 13">
            <a:extLst>
              <a:ext uri="{FF2B5EF4-FFF2-40B4-BE49-F238E27FC236}">
                <a16:creationId xmlns:a16="http://schemas.microsoft.com/office/drawing/2014/main" id="{743E8A51-0CD1-4808-AC0F-02C2A8E238D3}"/>
              </a:ext>
            </a:extLst>
          </p:cNvPr>
          <p:cNvSpPr txBox="1"/>
          <p:nvPr/>
        </p:nvSpPr>
        <p:spPr>
          <a:xfrm>
            <a:off x="7709097" y="6575384"/>
            <a:ext cx="393895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Photos courtesy of  the Wyoming Mining Association</a:t>
            </a:r>
          </a:p>
        </p:txBody>
      </p:sp>
    </p:spTree>
    <p:extLst>
      <p:ext uri="{BB962C8B-B14F-4D97-AF65-F5344CB8AC3E}">
        <p14:creationId xmlns:p14="http://schemas.microsoft.com/office/powerpoint/2010/main" val="421884717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8247" y="548007"/>
            <a:ext cx="3924886" cy="5530319"/>
          </a:xfrm>
        </p:spPr>
        <p:txBody>
          <a:bodyPr vert="horz" lIns="91440" tIns="45720" rIns="91440" bIns="45720" rtlCol="0" anchor="ctr">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These resources have been made over millions of years because of changes that have happened on and in the earth. Changes in pressure and temperature of decaying plants and animals have caused these natural resources to form.</a:t>
            </a:r>
          </a:p>
        </p:txBody>
      </p:sp>
      <p:pic>
        <p:nvPicPr>
          <p:cNvPr id="4" name="Picture 3">
            <a:extLst>
              <a:ext uri="{FF2B5EF4-FFF2-40B4-BE49-F238E27FC236}">
                <a16:creationId xmlns:a16="http://schemas.microsoft.com/office/drawing/2014/main" id="{1A68AEB6-5DBC-4418-AB0C-D2287F3C4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7534636" cy="6857990"/>
          </a:xfrm>
          <a:prstGeom prst="rect">
            <a:avLst/>
          </a:prstGeom>
        </p:spPr>
      </p:pic>
      <p:sp>
        <p:nvSpPr>
          <p:cNvPr id="17" name="TextBox 16">
            <a:extLst>
              <a:ext uri="{FF2B5EF4-FFF2-40B4-BE49-F238E27FC236}">
                <a16:creationId xmlns:a16="http://schemas.microsoft.com/office/drawing/2014/main" id="{09C84024-FBB4-4385-8507-271F16B4C065}"/>
              </a:ext>
            </a:extLst>
          </p:cNvPr>
          <p:cNvSpPr txBox="1"/>
          <p:nvPr/>
        </p:nvSpPr>
        <p:spPr>
          <a:xfrm>
            <a:off x="14068" y="6430020"/>
            <a:ext cx="1973758" cy="400110"/>
          </a:xfrm>
          <a:prstGeom prst="rect">
            <a:avLst/>
          </a:prstGeom>
          <a:noFill/>
        </p:spPr>
        <p:txBody>
          <a:bodyPr wrap="squar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Photo courtesy of  the Wyoming  Mining Association</a:t>
            </a:r>
          </a:p>
        </p:txBody>
      </p:sp>
    </p:spTree>
    <p:extLst>
      <p:ext uri="{BB962C8B-B14F-4D97-AF65-F5344CB8AC3E}">
        <p14:creationId xmlns:p14="http://schemas.microsoft.com/office/powerpoint/2010/main" val="295952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E95D7-F498-4E98-A0B5-9A8E34A04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p:cNvSpPr>
            <a:spLocks noGrp="1"/>
          </p:cNvSpPr>
          <p:nvPr>
            <p:ph type="title"/>
          </p:nvPr>
        </p:nvSpPr>
        <p:spPr>
          <a:xfrm>
            <a:off x="175846" y="154743"/>
            <a:ext cx="4283612" cy="4079631"/>
          </a:xfrm>
          <a:prstGeom prst="ellipse">
            <a:avLst/>
          </a:prstGeom>
          <a:solidFill>
            <a:srgbClr val="00595F"/>
          </a:solidFill>
          <a:ln w="174625" cmpd="thinThick">
            <a:solidFill>
              <a:srgbClr val="00595F"/>
            </a:solidFill>
          </a:ln>
        </p:spPr>
        <p:txBody>
          <a:bodyPr vert="horz" lIns="91440" tIns="45720" rIns="91440" bIns="45720" rtlCol="0" anchor="ctr">
            <a:noAutofit/>
          </a:bodyPr>
          <a:lstStyle/>
          <a:p>
            <a:pPr algn="ctr"/>
            <a:r>
              <a:rPr lang="en-US"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We mine the earth to get these resources. When we mine the earth to get these resources, it takes millions of years for them to replenish. Because they take such an incredibly long time to form, we call them nonrenewable resources. </a:t>
            </a:r>
          </a:p>
        </p:txBody>
      </p:sp>
      <p:sp>
        <p:nvSpPr>
          <p:cNvPr id="5" name="TextBox 4">
            <a:extLst>
              <a:ext uri="{FF2B5EF4-FFF2-40B4-BE49-F238E27FC236}">
                <a16:creationId xmlns:a16="http://schemas.microsoft.com/office/drawing/2014/main" id="{5EF13A91-D5A1-4D45-9191-73E955944AE5}"/>
              </a:ext>
            </a:extLst>
          </p:cNvPr>
          <p:cNvSpPr txBox="1"/>
          <p:nvPr/>
        </p:nvSpPr>
        <p:spPr>
          <a:xfrm>
            <a:off x="0" y="6611779"/>
            <a:ext cx="393895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the Wyoming Mining Association</a:t>
            </a:r>
          </a:p>
        </p:txBody>
      </p:sp>
    </p:spTree>
    <p:extLst>
      <p:ext uri="{BB962C8B-B14F-4D97-AF65-F5344CB8AC3E}">
        <p14:creationId xmlns:p14="http://schemas.microsoft.com/office/powerpoint/2010/main" val="7404655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4385066"/>
            <a:ext cx="10694902" cy="1317643"/>
          </a:xfrm>
        </p:spPr>
        <p:txBody>
          <a:bodyPr vert="horz" lIns="91440" tIns="45720" rIns="91440" bIns="45720" rtlCol="0" anchor="b">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Since we know these resources are limited, it is important that we manage the supply of these nonrenewable resources. This is called </a:t>
            </a:r>
            <a:r>
              <a:rPr lang="en-US" sz="2800" b="1" dirty="0">
                <a:latin typeface="Open Sans" panose="020B0606030504020204" pitchFamily="34" charset="0"/>
                <a:ea typeface="Open Sans" panose="020B0606030504020204" pitchFamily="34" charset="0"/>
                <a:cs typeface="Open Sans" panose="020B0606030504020204" pitchFamily="34" charset="0"/>
              </a:rPr>
              <a:t>conservation</a:t>
            </a:r>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8" name="Picture 7">
            <a:extLst>
              <a:ext uri="{FF2B5EF4-FFF2-40B4-BE49-F238E27FC236}">
                <a16:creationId xmlns:a16="http://schemas.microsoft.com/office/drawing/2014/main" id="{01283F7B-1902-4601-B547-062B6EC2DF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4242125"/>
          </a:xfrm>
          <a:prstGeom prst="rect">
            <a:avLst/>
          </a:prstGeom>
        </p:spPr>
      </p:pic>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73D59F-EE14-41C4-87CD-B1F5D4C061BB}"/>
              </a:ext>
            </a:extLst>
          </p:cNvPr>
          <p:cNvSpPr txBox="1"/>
          <p:nvPr/>
        </p:nvSpPr>
        <p:spPr>
          <a:xfrm>
            <a:off x="9645748" y="3944268"/>
            <a:ext cx="2546252" cy="246221"/>
          </a:xfrm>
          <a:prstGeom prst="rect">
            <a:avLst/>
          </a:prstGeom>
          <a:noFill/>
        </p:spPr>
        <p:txBody>
          <a:bodyPr wrap="square" rtlCol="0">
            <a:spAutoFit/>
          </a:bodyPr>
          <a:lstStyle/>
          <a:p>
            <a:r>
              <a:rPr lang="en-US" sz="1000" dirty="0">
                <a:latin typeface="Montserrat" panose="00000500000000000000" pitchFamily="2" charset="0"/>
              </a:rPr>
              <a:t>Photo courtesy of  Cloud Peak Energy</a:t>
            </a:r>
          </a:p>
        </p:txBody>
      </p:sp>
    </p:spTree>
    <p:extLst>
      <p:ext uri="{BB962C8B-B14F-4D97-AF65-F5344CB8AC3E}">
        <p14:creationId xmlns:p14="http://schemas.microsoft.com/office/powerpoint/2010/main" val="29714907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9ECCC-657B-4A3D-A47C-EA68F77E96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p:cNvSpPr>
            <a:spLocks noGrp="1"/>
          </p:cNvSpPr>
          <p:nvPr>
            <p:ph type="title"/>
          </p:nvPr>
        </p:nvSpPr>
        <p:spPr>
          <a:xfrm>
            <a:off x="212054" y="4027112"/>
            <a:ext cx="4518971" cy="2542464"/>
          </a:xfrm>
          <a:solidFill>
            <a:srgbClr val="009293"/>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p>
            <a:pPr algn="ct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Reclamation is a process that occurs after mining. Mining can cause significant disturbance to the land. Reclamation is the process of making repairs to the land after mining. Reclamation is used to get the land close to its original state. It is an important part of being a good steward of Wyoming's land. </a:t>
            </a:r>
          </a:p>
        </p:txBody>
      </p:sp>
      <p:sp>
        <p:nvSpPr>
          <p:cNvPr id="5" name="TextBox 4">
            <a:extLst>
              <a:ext uri="{FF2B5EF4-FFF2-40B4-BE49-F238E27FC236}">
                <a16:creationId xmlns:a16="http://schemas.microsoft.com/office/drawing/2014/main" id="{764D186B-249C-411A-B6FA-70CB2B4B8BE4}"/>
              </a:ext>
            </a:extLst>
          </p:cNvPr>
          <p:cNvSpPr txBox="1"/>
          <p:nvPr/>
        </p:nvSpPr>
        <p:spPr>
          <a:xfrm>
            <a:off x="9659816" y="6569576"/>
            <a:ext cx="2546252"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Cloud Peak Energy</a:t>
            </a:r>
          </a:p>
        </p:txBody>
      </p:sp>
    </p:spTree>
    <p:extLst>
      <p:ext uri="{BB962C8B-B14F-4D97-AF65-F5344CB8AC3E}">
        <p14:creationId xmlns:p14="http://schemas.microsoft.com/office/powerpoint/2010/main" val="36545333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1C2BD-DC23-4F96-8EDA-68441B19EEC7}"/>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3" y="-28"/>
            <a:ext cx="12192000" cy="6855958"/>
          </a:xfrm>
          <a:prstGeom prst="rect">
            <a:avLst/>
          </a:prstGeom>
        </p:spPr>
      </p:pic>
      <p:sp>
        <p:nvSpPr>
          <p:cNvPr id="11" name="Freeform: Shape 10">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E4A3B56-2801-46FC-BCF4-F868FFC7D4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a16="http://schemas.microsoft.com/office/drawing/2014/main" id="{A30B56C9-EA63-40A5-A834-8EEC2E733D14}"/>
              </a:ext>
            </a:extLst>
          </p:cNvPr>
          <p:cNvSpPr txBox="1"/>
          <p:nvPr/>
        </p:nvSpPr>
        <p:spPr>
          <a:xfrm>
            <a:off x="14068" y="6435078"/>
            <a:ext cx="3221502" cy="400110"/>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Photos courtesy of  Cloud Peak Energy </a:t>
            </a:r>
          </a:p>
          <a:p>
            <a:r>
              <a:rPr lang="en-US" sz="1000" dirty="0">
                <a:latin typeface="Open Sans" panose="020B0606030504020204" pitchFamily="34" charset="0"/>
                <a:ea typeface="Open Sans" panose="020B0606030504020204" pitchFamily="34" charset="0"/>
                <a:cs typeface="Open Sans" panose="020B0606030504020204" pitchFamily="34" charset="0"/>
              </a:rPr>
              <a:t>and the Wyoming Mining Association</a:t>
            </a:r>
          </a:p>
        </p:txBody>
      </p:sp>
      <p:sp>
        <p:nvSpPr>
          <p:cNvPr id="5" name="Oval 4">
            <a:extLst>
              <a:ext uri="{FF2B5EF4-FFF2-40B4-BE49-F238E27FC236}">
                <a16:creationId xmlns:a16="http://schemas.microsoft.com/office/drawing/2014/main" id="{B87D6111-3F8C-4E93-89B3-A8FAF24992B0}"/>
              </a:ext>
            </a:extLst>
          </p:cNvPr>
          <p:cNvSpPr/>
          <p:nvPr/>
        </p:nvSpPr>
        <p:spPr>
          <a:xfrm>
            <a:off x="6823755" y="3779088"/>
            <a:ext cx="6112200" cy="6112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9BA5ED-0410-4D6E-9898-AF6E59B421AC}"/>
              </a:ext>
            </a:extLst>
          </p:cNvPr>
          <p:cNvSpPr/>
          <p:nvPr/>
        </p:nvSpPr>
        <p:spPr>
          <a:xfrm>
            <a:off x="7662085" y="4743319"/>
            <a:ext cx="4435540" cy="1631216"/>
          </a:xfrm>
          <a:prstGeom prst="rect">
            <a:avLst/>
          </a:prstGeom>
        </p:spPr>
        <p:txBody>
          <a:bodyPr wrap="square">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Wyoming is unique </a:t>
            </a:r>
          </a:p>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because much of its energy comes from products within Wyoming. In fact, Wyoming not only helps power itself, but the nation, as well. </a:t>
            </a:r>
          </a:p>
        </p:txBody>
      </p:sp>
    </p:spTree>
    <p:extLst>
      <p:ext uri="{BB962C8B-B14F-4D97-AF65-F5344CB8AC3E}">
        <p14:creationId xmlns:p14="http://schemas.microsoft.com/office/powerpoint/2010/main" val="22994559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69C5DB2F3A2E46B7C024406B18A70A" ma:contentTypeVersion="4" ma:contentTypeDescription="Create a new document." ma:contentTypeScope="" ma:versionID="522d918cd0fe0c737e5a5b42a476070f">
  <xsd:schema xmlns:xsd="http://www.w3.org/2001/XMLSchema" xmlns:xs="http://www.w3.org/2001/XMLSchema" xmlns:p="http://schemas.microsoft.com/office/2006/metadata/properties" xmlns:ns2="2b7cafa4-aff5-47b1-ad70-db30b3970d80" targetNamespace="http://schemas.microsoft.com/office/2006/metadata/properties" ma:root="true" ma:fieldsID="7b6d2f23d2d9fa314214e5e2111e7d5a" ns2:_="">
    <xsd:import namespace="2b7cafa4-aff5-47b1-ad70-db30b3970d80"/>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cafa4-aff5-47b1-ad70-db30b3970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44B9E2-4D21-415B-BD5F-4DFED381E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7cafa4-aff5-47b1-ad70-db30b3970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39B226-4219-4899-8BE7-3351375514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1A2F01-CB4E-48F7-B33F-DE3259B135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394</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Bree Rg</vt:lpstr>
      <vt:lpstr>Calibri</vt:lpstr>
      <vt:lpstr>Calibri Light</vt:lpstr>
      <vt:lpstr>Montserrat</vt:lpstr>
      <vt:lpstr>Open Sans</vt:lpstr>
      <vt:lpstr>Office Theme</vt:lpstr>
      <vt:lpstr>Wyoming’s Natural Resources</vt:lpstr>
      <vt:lpstr>Wyoming has many energy and mineral resources that can be found in several areas of our state. Energy is usable power that we get from natural resources.</vt:lpstr>
      <vt:lpstr>Oil, natural gas, coal, and uranium are used to produce energy that provides electricity, heat, and fuel to move machines. We get most of our energy through the use of these natural resources. </vt:lpstr>
      <vt:lpstr>Trona, Bentonite, and Rare Earths are mineral resources found in Wyoming that are in many of the products Americans use every day.   </vt:lpstr>
      <vt:lpstr>These resources have been made over millions of years because of changes that have happened on and in the earth. Changes in pressure and temperature of decaying plants and animals have caused these natural resources to form.</vt:lpstr>
      <vt:lpstr>We mine the earth to get these resources. When we mine the earth to get these resources, it takes millions of years for them to replenish. Because they take such an incredibly long time to form, we call them nonrenewable resources. </vt:lpstr>
      <vt:lpstr>Since we know these resources are limited, it is important that we manage the supply of these nonrenewable resources. This is called conservation.</vt:lpstr>
      <vt:lpstr>Reclamation is a process that occurs after mining. Mining can cause significant disturbance to the land. Reclamation is the process of making repairs to the land after mining. Reclamation is used to get the land close to its original state. It is an important part of being a good steward of Wyoming's land. </vt:lpstr>
      <vt:lpstr>PowerPoint Presentation</vt:lpstr>
      <vt:lpstr>We can be stewards of Wyoming’s natural resources by working to conserve the energy we use, mining responsibly, not over mining, and using reclamation efforts to restore the land.</vt:lpstr>
    </vt:vector>
  </TitlesOfParts>
  <Company>Albany County School District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Wyoming’s Natural Resources</dc:title>
  <dc:creator>Kody Skates</dc:creator>
  <cp:lastModifiedBy>Stephanie Russell</cp:lastModifiedBy>
  <cp:revision>20</cp:revision>
  <dcterms:created xsi:type="dcterms:W3CDTF">2018-07-18T20:32:19Z</dcterms:created>
  <dcterms:modified xsi:type="dcterms:W3CDTF">2019-09-23T15:29:57Z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0x010100B669C5DB2F3A2E46B7C024406B18A70A</vt:lpwstr>
  </property>
</Properties>
</file>