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Default Extension="gif" ContentType="image/gif"/>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 id="2147483648" r:id="rId5"/>
  </p:sldMasterIdLst>
  <p:notesMasterIdLst>
    <p:notesMasterId r:id="rId37"/>
  </p:notesMasterIdLst>
  <p:sldIdLst>
    <p:sldId id="289" r:id="rId6"/>
    <p:sldId id="257" r:id="rId7"/>
    <p:sldId id="261" r:id="rId8"/>
    <p:sldId id="263" r:id="rId9"/>
    <p:sldId id="293" r:id="rId10"/>
    <p:sldId id="294" r:id="rId11"/>
    <p:sldId id="295" r:id="rId12"/>
    <p:sldId id="296" r:id="rId13"/>
    <p:sldId id="297" r:id="rId14"/>
    <p:sldId id="298" r:id="rId15"/>
    <p:sldId id="299" r:id="rId16"/>
    <p:sldId id="300" r:id="rId17"/>
    <p:sldId id="301" r:id="rId18"/>
    <p:sldId id="302" r:id="rId19"/>
    <p:sldId id="304" r:id="rId20"/>
    <p:sldId id="305" r:id="rId21"/>
    <p:sldId id="303" r:id="rId22"/>
    <p:sldId id="311" r:id="rId23"/>
    <p:sldId id="306" r:id="rId24"/>
    <p:sldId id="312" r:id="rId25"/>
    <p:sldId id="307" r:id="rId26"/>
    <p:sldId id="313" r:id="rId27"/>
    <p:sldId id="314" r:id="rId28"/>
    <p:sldId id="308" r:id="rId29"/>
    <p:sldId id="320" r:id="rId30"/>
    <p:sldId id="316" r:id="rId31"/>
    <p:sldId id="317" r:id="rId32"/>
    <p:sldId id="318" r:id="rId33"/>
    <p:sldId id="319" r:id="rId34"/>
    <p:sldId id="292" r:id="rId35"/>
    <p:sldId id="321" r:id="rId36"/>
  </p:sldIdLst>
  <p:sldSz cx="12192000" cy="6858000"/>
  <p:notesSz cx="6858000" cy="9144000"/>
  <p:embeddedFontLst>
    <p:embeddedFont>
      <p:font typeface="Bree Rg" panose="02000503000000020004" pitchFamily="50"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Calibri Light" panose="020F0302020204030204" pitchFamily="34" charset="0"/>
      <p:regular r:id="rId46"/>
      <p:italic r:id="rId47"/>
    </p:embeddedFont>
    <p:embeddedFont>
      <p:font typeface="Montserrat" panose="00000500000000000000" pitchFamily="2" charset="0"/>
      <p:regular r:id="rId48"/>
      <p:bold r:id="rId49"/>
      <p:italic r:id="rId50"/>
      <p:boldItalic r:id="rId51"/>
    </p:embeddedFont>
    <p:embeddedFont>
      <p:font typeface="Open Sans" panose="020B0606030504020204" pitchFamily="34" charset="0"/>
      <p:regular r:id="rId52"/>
      <p:bold r:id="rId53"/>
      <p:italic r:id="rId54"/>
      <p:boldItalic r:id="rId55"/>
    </p:embeddedFont>
    <p:embeddedFont>
      <p:font typeface="Rockwell" panose="02060603020205020403" pitchFamily="18" charset="0"/>
      <p:regular r:id="rId56"/>
      <p:bold r:id="rId57"/>
      <p:italic r:id="rId58"/>
      <p:boldItalic r:id="rId59"/>
    </p:embeddedFont>
    <p:embeddedFont>
      <p:font typeface="Tw Cen MT" panose="020B0602020104020603" pitchFamily="34" charset="0"/>
      <p:regular r:id="rId60"/>
      <p:bold r:id="rId61"/>
      <p:italic r:id="rId62"/>
      <p:boldItalic r:id="rId6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7E0B77-C164-440D-8534-BF2A8F3AD28F}" v="1" dt="2021-07-21T20:43:20.1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9796" autoAdjust="0"/>
  </p:normalViewPr>
  <p:slideViewPr>
    <p:cSldViewPr snapToGrid="0">
      <p:cViewPr varScale="1">
        <p:scale>
          <a:sx n="99" d="100"/>
          <a:sy n="99" d="100"/>
        </p:scale>
        <p:origin x="3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2.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font" Target="fonts/font26.fntdata"/><Relationship Id="rId68"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2.fntdata"/><Relationship Id="rId57" Type="http://schemas.openxmlformats.org/officeDocument/2006/relationships/font" Target="fonts/font20.fntdata"/><Relationship Id="rId61" Type="http://schemas.openxmlformats.org/officeDocument/2006/relationships/font" Target="fonts/font2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font" Target="fonts/font23.fntdata"/><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font" Target="fonts/font14.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font" Target="fonts/font2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t Wragge" userId="9c17e57b-05dc-4c19-abae-85023c845f31" providerId="ADAL" clId="{41A0A57E-BA6A-4A52-B375-10E2345B078F}"/>
    <pc:docChg chg="undo custSel modSld">
      <pc:chgData name="Janet Wragge" userId="9c17e57b-05dc-4c19-abae-85023c845f31" providerId="ADAL" clId="{41A0A57E-BA6A-4A52-B375-10E2345B078F}" dt="2021-02-02T21:27:42.486" v="597" actId="1076"/>
      <pc:docMkLst>
        <pc:docMk/>
      </pc:docMkLst>
      <pc:sldChg chg="modSp mod modNotesTx">
        <pc:chgData name="Janet Wragge" userId="9c17e57b-05dc-4c19-abae-85023c845f31" providerId="ADAL" clId="{41A0A57E-BA6A-4A52-B375-10E2345B078F}" dt="2021-02-02T21:06:07.783" v="507" actId="20577"/>
        <pc:sldMkLst>
          <pc:docMk/>
          <pc:sldMk cId="2023923398" sldId="261"/>
        </pc:sldMkLst>
        <pc:spChg chg="mod">
          <ac:chgData name="Janet Wragge" userId="9c17e57b-05dc-4c19-abae-85023c845f31" providerId="ADAL" clId="{41A0A57E-BA6A-4A52-B375-10E2345B078F}" dt="2021-02-02T21:06:07.783" v="507" actId="20577"/>
          <ac:spMkLst>
            <pc:docMk/>
            <pc:sldMk cId="2023923398" sldId="261"/>
            <ac:spMk id="3" creationId="{CB5D4B99-F188-420B-BB1C-57455B37807E}"/>
          </ac:spMkLst>
        </pc:spChg>
      </pc:sldChg>
      <pc:sldChg chg="modNotesTx">
        <pc:chgData name="Janet Wragge" userId="9c17e57b-05dc-4c19-abae-85023c845f31" providerId="ADAL" clId="{41A0A57E-BA6A-4A52-B375-10E2345B078F}" dt="2021-02-02T18:04:47.608" v="83" actId="20577"/>
        <pc:sldMkLst>
          <pc:docMk/>
          <pc:sldMk cId="2525876093" sldId="303"/>
        </pc:sldMkLst>
      </pc:sldChg>
      <pc:sldChg chg="modNotesTx">
        <pc:chgData name="Janet Wragge" userId="9c17e57b-05dc-4c19-abae-85023c845f31" providerId="ADAL" clId="{41A0A57E-BA6A-4A52-B375-10E2345B078F}" dt="2021-02-02T18:03:57.004" v="31" actId="20577"/>
        <pc:sldMkLst>
          <pc:docMk/>
          <pc:sldMk cId="754337970" sldId="305"/>
        </pc:sldMkLst>
      </pc:sldChg>
      <pc:sldChg chg="addSp delSp modSp mod">
        <pc:chgData name="Janet Wragge" userId="9c17e57b-05dc-4c19-abae-85023c845f31" providerId="ADAL" clId="{41A0A57E-BA6A-4A52-B375-10E2345B078F}" dt="2021-02-02T21:09:49.694" v="516" actId="1440"/>
        <pc:sldMkLst>
          <pc:docMk/>
          <pc:sldMk cId="3599775747" sldId="306"/>
        </pc:sldMkLst>
        <pc:spChg chg="add mod">
          <ac:chgData name="Janet Wragge" userId="9c17e57b-05dc-4c19-abae-85023c845f31" providerId="ADAL" clId="{41A0A57E-BA6A-4A52-B375-10E2345B078F}" dt="2021-02-02T21:09:43.426" v="515" actId="1076"/>
          <ac:spMkLst>
            <pc:docMk/>
            <pc:sldMk cId="3599775747" sldId="306"/>
            <ac:spMk id="4" creationId="{5FB7C511-14AD-402F-803A-AD5D25C3E315}"/>
          </ac:spMkLst>
        </pc:spChg>
        <pc:spChg chg="del">
          <ac:chgData name="Janet Wragge" userId="9c17e57b-05dc-4c19-abae-85023c845f31" providerId="ADAL" clId="{41A0A57E-BA6A-4A52-B375-10E2345B078F}" dt="2021-02-02T21:08:17.775" v="509" actId="478"/>
          <ac:spMkLst>
            <pc:docMk/>
            <pc:sldMk cId="3599775747" sldId="306"/>
            <ac:spMk id="17" creationId="{36C7FB1A-59FE-4565-BEE6-6334FAFDFB6A}"/>
          </ac:spMkLst>
        </pc:spChg>
        <pc:grpChg chg="del">
          <ac:chgData name="Janet Wragge" userId="9c17e57b-05dc-4c19-abae-85023c845f31" providerId="ADAL" clId="{41A0A57E-BA6A-4A52-B375-10E2345B078F}" dt="2021-02-02T21:08:12.209" v="508" actId="478"/>
          <ac:grpSpMkLst>
            <pc:docMk/>
            <pc:sldMk cId="3599775747" sldId="306"/>
            <ac:grpSpMk id="19" creationId="{756C0A75-C4DA-4B0D-8EFE-07FCECE5B561}"/>
          </ac:grpSpMkLst>
        </pc:grpChg>
        <pc:picChg chg="add mod">
          <ac:chgData name="Janet Wragge" userId="9c17e57b-05dc-4c19-abae-85023c845f31" providerId="ADAL" clId="{41A0A57E-BA6A-4A52-B375-10E2345B078F}" dt="2021-02-02T21:09:49.694" v="516" actId="1440"/>
          <ac:picMkLst>
            <pc:docMk/>
            <pc:sldMk cId="3599775747" sldId="306"/>
            <ac:picMk id="3" creationId="{D21EE90B-BCF5-4D07-964C-322F8435F165}"/>
          </ac:picMkLst>
        </pc:picChg>
      </pc:sldChg>
      <pc:sldChg chg="addSp modSp mod">
        <pc:chgData name="Janet Wragge" userId="9c17e57b-05dc-4c19-abae-85023c845f31" providerId="ADAL" clId="{41A0A57E-BA6A-4A52-B375-10E2345B078F}" dt="2021-02-02T21:10:45.767" v="520" actId="1076"/>
        <pc:sldMkLst>
          <pc:docMk/>
          <pc:sldMk cId="3121275747" sldId="307"/>
        </pc:sldMkLst>
        <pc:spChg chg="add mod">
          <ac:chgData name="Janet Wragge" userId="9c17e57b-05dc-4c19-abae-85023c845f31" providerId="ADAL" clId="{41A0A57E-BA6A-4A52-B375-10E2345B078F}" dt="2021-02-02T21:10:35.453" v="517" actId="14826"/>
          <ac:spMkLst>
            <pc:docMk/>
            <pc:sldMk cId="3121275747" sldId="307"/>
            <ac:spMk id="2" creationId="{C882D8EA-6547-4963-9504-7484E1771667}"/>
          </ac:spMkLst>
        </pc:spChg>
        <pc:picChg chg="mod">
          <ac:chgData name="Janet Wragge" userId="9c17e57b-05dc-4c19-abae-85023c845f31" providerId="ADAL" clId="{41A0A57E-BA6A-4A52-B375-10E2345B078F}" dt="2021-02-02T21:10:45.767" v="520" actId="1076"/>
          <ac:picMkLst>
            <pc:docMk/>
            <pc:sldMk cId="3121275747" sldId="307"/>
            <ac:picMk id="22" creationId="{D1E5F5C3-1815-43B7-B256-43CDD7B5F09C}"/>
          </ac:picMkLst>
        </pc:picChg>
      </pc:sldChg>
      <pc:sldChg chg="modSp mod">
        <pc:chgData name="Janet Wragge" userId="9c17e57b-05dc-4c19-abae-85023c845f31" providerId="ADAL" clId="{41A0A57E-BA6A-4A52-B375-10E2345B078F}" dt="2021-02-02T18:05:33.267" v="84" actId="255"/>
        <pc:sldMkLst>
          <pc:docMk/>
          <pc:sldMk cId="585750000" sldId="311"/>
        </pc:sldMkLst>
        <pc:spChg chg="mod">
          <ac:chgData name="Janet Wragge" userId="9c17e57b-05dc-4c19-abae-85023c845f31" providerId="ADAL" clId="{41A0A57E-BA6A-4A52-B375-10E2345B078F}" dt="2021-02-02T18:05:33.267" v="84" actId="255"/>
          <ac:spMkLst>
            <pc:docMk/>
            <pc:sldMk cId="585750000" sldId="311"/>
            <ac:spMk id="14" creationId="{32FB4F74-D430-4B8D-9F6D-0048393106BF}"/>
          </ac:spMkLst>
        </pc:spChg>
      </pc:sldChg>
      <pc:sldChg chg="modSp mod modNotesTx">
        <pc:chgData name="Janet Wragge" userId="9c17e57b-05dc-4c19-abae-85023c845f31" providerId="ADAL" clId="{41A0A57E-BA6A-4A52-B375-10E2345B078F}" dt="2021-02-02T18:13:18.412" v="498" actId="20577"/>
        <pc:sldMkLst>
          <pc:docMk/>
          <pc:sldMk cId="2795512323" sldId="312"/>
        </pc:sldMkLst>
        <pc:spChg chg="mod">
          <ac:chgData name="Janet Wragge" userId="9c17e57b-05dc-4c19-abae-85023c845f31" providerId="ADAL" clId="{41A0A57E-BA6A-4A52-B375-10E2345B078F}" dt="2021-02-02T18:12:25.462" v="388" actId="113"/>
          <ac:spMkLst>
            <pc:docMk/>
            <pc:sldMk cId="2795512323" sldId="312"/>
            <ac:spMk id="2" creationId="{FB27AB62-D608-40E4-B5F3-83154256B793}"/>
          </ac:spMkLst>
        </pc:spChg>
      </pc:sldChg>
      <pc:sldChg chg="addSp delSp modSp mod">
        <pc:chgData name="Janet Wragge" userId="9c17e57b-05dc-4c19-abae-85023c845f31" providerId="ADAL" clId="{41A0A57E-BA6A-4A52-B375-10E2345B078F}" dt="2021-02-02T21:27:42.486" v="597" actId="1076"/>
        <pc:sldMkLst>
          <pc:docMk/>
          <pc:sldMk cId="4072862345" sldId="314"/>
        </pc:sldMkLst>
        <pc:picChg chg="mod">
          <ac:chgData name="Janet Wragge" userId="9c17e57b-05dc-4c19-abae-85023c845f31" providerId="ADAL" clId="{41A0A57E-BA6A-4A52-B375-10E2345B078F}" dt="2021-02-02T21:27:38.566" v="596" actId="1076"/>
          <ac:picMkLst>
            <pc:docMk/>
            <pc:sldMk cId="4072862345" sldId="314"/>
            <ac:picMk id="4" creationId="{821900D8-25FE-40C9-AEE4-4E1648B1ACB1}"/>
          </ac:picMkLst>
        </pc:picChg>
        <pc:picChg chg="add del mod ord">
          <ac:chgData name="Janet Wragge" userId="9c17e57b-05dc-4c19-abae-85023c845f31" providerId="ADAL" clId="{41A0A57E-BA6A-4A52-B375-10E2345B078F}" dt="2021-02-02T21:23:30.511" v="576" actId="478"/>
          <ac:picMkLst>
            <pc:docMk/>
            <pc:sldMk cId="4072862345" sldId="314"/>
            <ac:picMk id="9" creationId="{5D88A978-F194-4BB3-853B-EC6722E74317}"/>
          </ac:picMkLst>
        </pc:picChg>
        <pc:picChg chg="add del mod ord">
          <ac:chgData name="Janet Wragge" userId="9c17e57b-05dc-4c19-abae-85023c845f31" providerId="ADAL" clId="{41A0A57E-BA6A-4A52-B375-10E2345B078F}" dt="2021-02-02T21:23:28.862" v="575" actId="478"/>
          <ac:picMkLst>
            <pc:docMk/>
            <pc:sldMk cId="4072862345" sldId="314"/>
            <ac:picMk id="11" creationId="{C7EEDBF3-01FB-437E-91B7-305F4EA10930}"/>
          </ac:picMkLst>
        </pc:picChg>
        <pc:picChg chg="del mod modCrop">
          <ac:chgData name="Janet Wragge" userId="9c17e57b-05dc-4c19-abae-85023c845f31" providerId="ADAL" clId="{41A0A57E-BA6A-4A52-B375-10E2345B078F}" dt="2021-02-02T21:19:22.107" v="544" actId="478"/>
          <ac:picMkLst>
            <pc:docMk/>
            <pc:sldMk cId="4072862345" sldId="314"/>
            <ac:picMk id="13" creationId="{29EED4F9-CE86-4635-9602-64CA7FE2C453}"/>
          </ac:picMkLst>
        </pc:picChg>
        <pc:picChg chg="add del mod">
          <ac:chgData name="Janet Wragge" userId="9c17e57b-05dc-4c19-abae-85023c845f31" providerId="ADAL" clId="{41A0A57E-BA6A-4A52-B375-10E2345B078F}" dt="2021-02-02T21:27:09.606" v="590" actId="478"/>
          <ac:picMkLst>
            <pc:docMk/>
            <pc:sldMk cId="4072862345" sldId="314"/>
            <ac:picMk id="22" creationId="{9D24A3B2-5A11-4704-99CE-0ABB17B43EC1}"/>
          </ac:picMkLst>
        </pc:picChg>
        <pc:picChg chg="add mod">
          <ac:chgData name="Janet Wragge" userId="9c17e57b-05dc-4c19-abae-85023c845f31" providerId="ADAL" clId="{41A0A57E-BA6A-4A52-B375-10E2345B078F}" dt="2021-02-02T21:27:42.486" v="597" actId="1076"/>
          <ac:picMkLst>
            <pc:docMk/>
            <pc:sldMk cId="4072862345" sldId="314"/>
            <ac:picMk id="24" creationId="{F4BA6CA4-35F3-4C41-AD96-CA6513294510}"/>
          </ac:picMkLst>
        </pc:picChg>
        <pc:inkChg chg="add del">
          <ac:chgData name="Janet Wragge" userId="9c17e57b-05dc-4c19-abae-85023c845f31" providerId="ADAL" clId="{41A0A57E-BA6A-4A52-B375-10E2345B078F}" dt="2021-02-02T21:18:00.686" v="542"/>
          <ac:inkMkLst>
            <pc:docMk/>
            <pc:sldMk cId="4072862345" sldId="314"/>
            <ac:inkMk id="6" creationId="{C1E9F821-8762-4396-AC0B-54919787F543}"/>
          </ac:inkMkLst>
        </pc:inkChg>
        <pc:inkChg chg="add del">
          <ac:chgData name="Janet Wragge" userId="9c17e57b-05dc-4c19-abae-85023c845f31" providerId="ADAL" clId="{41A0A57E-BA6A-4A52-B375-10E2345B078F}" dt="2021-02-02T21:18:03.875" v="543"/>
          <ac:inkMkLst>
            <pc:docMk/>
            <pc:sldMk cId="4072862345" sldId="314"/>
            <ac:inkMk id="7" creationId="{10EBCA0C-F968-4A10-80AF-97F07626CA6F}"/>
          </ac:inkMkLst>
        </pc:inkChg>
        <pc:inkChg chg="add del">
          <ac:chgData name="Janet Wragge" userId="9c17e57b-05dc-4c19-abae-85023c845f31" providerId="ADAL" clId="{41A0A57E-BA6A-4A52-B375-10E2345B078F}" dt="2021-02-02T21:19:23.633" v="545" actId="478"/>
          <ac:inkMkLst>
            <pc:docMk/>
            <pc:sldMk cId="4072862345" sldId="314"/>
            <ac:inkMk id="8" creationId="{F2ABF45E-7FFF-433F-A407-7AAE06498125}"/>
          </ac:inkMkLst>
        </pc:inkChg>
        <pc:inkChg chg="add del">
          <ac:chgData name="Janet Wragge" userId="9c17e57b-05dc-4c19-abae-85023c845f31" providerId="ADAL" clId="{41A0A57E-BA6A-4A52-B375-10E2345B078F}" dt="2021-02-02T21:21:35.006" v="564" actId="478"/>
          <ac:inkMkLst>
            <pc:docMk/>
            <pc:sldMk cId="4072862345" sldId="314"/>
            <ac:inkMk id="14" creationId="{76B62407-59DD-4CB8-A067-CE677F28DDD2}"/>
          </ac:inkMkLst>
        </pc:inkChg>
        <pc:inkChg chg="add del">
          <ac:chgData name="Janet Wragge" userId="9c17e57b-05dc-4c19-abae-85023c845f31" providerId="ADAL" clId="{41A0A57E-BA6A-4A52-B375-10E2345B078F}" dt="2021-02-02T21:21:32.163" v="563" actId="478"/>
          <ac:inkMkLst>
            <pc:docMk/>
            <pc:sldMk cId="4072862345" sldId="314"/>
            <ac:inkMk id="15" creationId="{40CECA70-735C-4406-8919-C3A011C32012}"/>
          </ac:inkMkLst>
        </pc:inkChg>
        <pc:inkChg chg="add del">
          <ac:chgData name="Janet Wragge" userId="9c17e57b-05dc-4c19-abae-85023c845f31" providerId="ADAL" clId="{41A0A57E-BA6A-4A52-B375-10E2345B078F}" dt="2021-02-02T21:20:43.845" v="558" actId="9405"/>
          <ac:inkMkLst>
            <pc:docMk/>
            <pc:sldMk cId="4072862345" sldId="314"/>
            <ac:inkMk id="16" creationId="{2A2868B3-FF35-491F-B3DD-71BD3EEA13D3}"/>
          </ac:inkMkLst>
        </pc:inkChg>
        <pc:inkChg chg="add del">
          <ac:chgData name="Janet Wragge" userId="9c17e57b-05dc-4c19-abae-85023c845f31" providerId="ADAL" clId="{41A0A57E-BA6A-4A52-B375-10E2345B078F}" dt="2021-02-02T21:22:36.430" v="571" actId="9405"/>
          <ac:inkMkLst>
            <pc:docMk/>
            <pc:sldMk cId="4072862345" sldId="314"/>
            <ac:inkMk id="17" creationId="{1FB2F6DC-47BF-4CF1-8EE0-3AB7DCFC2E7B}"/>
          </ac:inkMkLst>
        </pc:inkChg>
        <pc:inkChg chg="add">
          <ac:chgData name="Janet Wragge" userId="9c17e57b-05dc-4c19-abae-85023c845f31" providerId="ADAL" clId="{41A0A57E-BA6A-4A52-B375-10E2345B078F}" dt="2021-02-02T21:23:16.341" v="572" actId="9405"/>
          <ac:inkMkLst>
            <pc:docMk/>
            <pc:sldMk cId="4072862345" sldId="314"/>
            <ac:inkMk id="18" creationId="{1A99200F-90CB-40DB-8ADB-89CB77824CEB}"/>
          </ac:inkMkLst>
        </pc:inkChg>
        <pc:inkChg chg="add">
          <ac:chgData name="Janet Wragge" userId="9c17e57b-05dc-4c19-abae-85023c845f31" providerId="ADAL" clId="{41A0A57E-BA6A-4A52-B375-10E2345B078F}" dt="2021-02-02T21:23:17.798" v="573" actId="9405"/>
          <ac:inkMkLst>
            <pc:docMk/>
            <pc:sldMk cId="4072862345" sldId="314"/>
            <ac:inkMk id="19" creationId="{71081B7D-F067-4ACC-B5B0-22C54B09FD1A}"/>
          </ac:inkMkLst>
        </pc:inkChg>
        <pc:inkChg chg="add">
          <ac:chgData name="Janet Wragge" userId="9c17e57b-05dc-4c19-abae-85023c845f31" providerId="ADAL" clId="{41A0A57E-BA6A-4A52-B375-10E2345B078F}" dt="2021-02-02T21:23:18.623" v="574" actId="9405"/>
          <ac:inkMkLst>
            <pc:docMk/>
            <pc:sldMk cId="4072862345" sldId="314"/>
            <ac:inkMk id="20" creationId="{4AC733D2-823E-4CA7-A721-D4C177116454}"/>
          </ac:inkMkLst>
        </pc:inkChg>
      </pc:sldChg>
      <pc:sldChg chg="delSp mod modNotesTx">
        <pc:chgData name="Janet Wragge" userId="9c17e57b-05dc-4c19-abae-85023c845f31" providerId="ADAL" clId="{41A0A57E-BA6A-4A52-B375-10E2345B078F}" dt="2021-02-02T18:12:06.827" v="387" actId="20577"/>
        <pc:sldMkLst>
          <pc:docMk/>
          <pc:sldMk cId="2223144026" sldId="318"/>
        </pc:sldMkLst>
        <pc:spChg chg="del">
          <ac:chgData name="Janet Wragge" userId="9c17e57b-05dc-4c19-abae-85023c845f31" providerId="ADAL" clId="{41A0A57E-BA6A-4A52-B375-10E2345B078F}" dt="2021-02-01T21:58:29.092" v="19" actId="478"/>
          <ac:spMkLst>
            <pc:docMk/>
            <pc:sldMk cId="2223144026" sldId="318"/>
            <ac:spMk id="3" creationId="{B5A8DEF9-5024-4830-A612-3120A8BC8319}"/>
          </ac:spMkLst>
        </pc:spChg>
      </pc:sldChg>
      <pc:sldChg chg="addSp delSp modSp mod">
        <pc:chgData name="Janet Wragge" userId="9c17e57b-05dc-4c19-abae-85023c845f31" providerId="ADAL" clId="{41A0A57E-BA6A-4A52-B375-10E2345B078F}" dt="2021-02-02T21:15:19.029" v="537" actId="1440"/>
        <pc:sldMkLst>
          <pc:docMk/>
          <pc:sldMk cId="647237174" sldId="320"/>
        </pc:sldMkLst>
        <pc:picChg chg="add mod">
          <ac:chgData name="Janet Wragge" userId="9c17e57b-05dc-4c19-abae-85023c845f31" providerId="ADAL" clId="{41A0A57E-BA6A-4A52-B375-10E2345B078F}" dt="2021-02-02T21:15:19.029" v="537" actId="1440"/>
          <ac:picMkLst>
            <pc:docMk/>
            <pc:sldMk cId="647237174" sldId="320"/>
            <ac:picMk id="6" creationId="{7C6A7BA4-0E7F-4B8E-AEF6-33547A4D0CB7}"/>
          </ac:picMkLst>
        </pc:picChg>
        <pc:picChg chg="del mod">
          <ac:chgData name="Janet Wragge" userId="9c17e57b-05dc-4c19-abae-85023c845f31" providerId="ADAL" clId="{41A0A57E-BA6A-4A52-B375-10E2345B078F}" dt="2021-02-02T21:13:43.081" v="527" actId="478"/>
          <ac:picMkLst>
            <pc:docMk/>
            <pc:sldMk cId="647237174" sldId="320"/>
            <ac:picMk id="7" creationId="{1BC6E9CE-8304-4545-90B6-F648E6E37531}"/>
          </ac:picMkLst>
        </pc:picChg>
      </pc:sldChg>
    </pc:docChg>
  </pc:docChgLst>
  <pc:docChgLst>
    <pc:chgData name="Carolyn Jacobs" userId="56fa0885-c92e-4d3f-9e6d-a3e34eb2e861" providerId="ADAL" clId="{21853404-B8C5-47A9-8222-B5F98F15C242}"/>
    <pc:docChg chg="addSld delSld modSld">
      <pc:chgData name="Carolyn Jacobs" userId="56fa0885-c92e-4d3f-9e6d-a3e34eb2e861" providerId="ADAL" clId="{21853404-B8C5-47A9-8222-B5F98F15C242}" dt="2021-01-28T16:47:32.640" v="13" actId="47"/>
      <pc:docMkLst>
        <pc:docMk/>
      </pc:docMkLst>
      <pc:sldChg chg="modSp mod">
        <pc:chgData name="Carolyn Jacobs" userId="56fa0885-c92e-4d3f-9e6d-a3e34eb2e861" providerId="ADAL" clId="{21853404-B8C5-47A9-8222-B5F98F15C242}" dt="2021-01-28T16:41:39.885" v="0" actId="1076"/>
        <pc:sldMkLst>
          <pc:docMk/>
          <pc:sldMk cId="628440327" sldId="257"/>
        </pc:sldMkLst>
        <pc:spChg chg="mod">
          <ac:chgData name="Carolyn Jacobs" userId="56fa0885-c92e-4d3f-9e6d-a3e34eb2e861" providerId="ADAL" clId="{21853404-B8C5-47A9-8222-B5F98F15C242}" dt="2021-01-28T16:41:39.885" v="0" actId="1076"/>
          <ac:spMkLst>
            <pc:docMk/>
            <pc:sldMk cId="628440327" sldId="257"/>
            <ac:spMk id="3" creationId="{AC25440F-3DD9-4842-80EE-385F0A0FFF51}"/>
          </ac:spMkLst>
        </pc:spChg>
      </pc:sldChg>
      <pc:sldChg chg="modSp mod">
        <pc:chgData name="Carolyn Jacobs" userId="56fa0885-c92e-4d3f-9e6d-a3e34eb2e861" providerId="ADAL" clId="{21853404-B8C5-47A9-8222-B5F98F15C242}" dt="2021-01-28T16:42:34.436" v="1" actId="14100"/>
        <pc:sldMkLst>
          <pc:docMk/>
          <pc:sldMk cId="2023923398" sldId="261"/>
        </pc:sldMkLst>
        <pc:spChg chg="mod">
          <ac:chgData name="Carolyn Jacobs" userId="56fa0885-c92e-4d3f-9e6d-a3e34eb2e861" providerId="ADAL" clId="{21853404-B8C5-47A9-8222-B5F98F15C242}" dt="2021-01-28T16:42:34.436" v="1" actId="14100"/>
          <ac:spMkLst>
            <pc:docMk/>
            <pc:sldMk cId="2023923398" sldId="261"/>
            <ac:spMk id="7" creationId="{FFC1C850-2918-4EF0-83C0-85953D651695}"/>
          </ac:spMkLst>
        </pc:spChg>
      </pc:sldChg>
      <pc:sldChg chg="del">
        <pc:chgData name="Carolyn Jacobs" userId="56fa0885-c92e-4d3f-9e6d-a3e34eb2e861" providerId="ADAL" clId="{21853404-B8C5-47A9-8222-B5F98F15C242}" dt="2021-01-28T16:47:32.640" v="13" actId="47"/>
        <pc:sldMkLst>
          <pc:docMk/>
          <pc:sldMk cId="877666442" sldId="264"/>
        </pc:sldMkLst>
      </pc:sldChg>
      <pc:sldChg chg="modSp mod">
        <pc:chgData name="Carolyn Jacobs" userId="56fa0885-c92e-4d3f-9e6d-a3e34eb2e861" providerId="ADAL" clId="{21853404-B8C5-47A9-8222-B5F98F15C242}" dt="2021-01-28T16:43:26.888" v="9" actId="1076"/>
        <pc:sldMkLst>
          <pc:docMk/>
          <pc:sldMk cId="1670761444" sldId="293"/>
        </pc:sldMkLst>
        <pc:spChg chg="mod">
          <ac:chgData name="Carolyn Jacobs" userId="56fa0885-c92e-4d3f-9e6d-a3e34eb2e861" providerId="ADAL" clId="{21853404-B8C5-47A9-8222-B5F98F15C242}" dt="2021-01-28T16:43:14.362" v="6" actId="1076"/>
          <ac:spMkLst>
            <pc:docMk/>
            <pc:sldMk cId="1670761444" sldId="293"/>
            <ac:spMk id="3" creationId="{C8022DDF-FB44-43FB-8DA4-6FFF09BE8D45}"/>
          </ac:spMkLst>
        </pc:spChg>
        <pc:spChg chg="mod">
          <ac:chgData name="Carolyn Jacobs" userId="56fa0885-c92e-4d3f-9e6d-a3e34eb2e861" providerId="ADAL" clId="{21853404-B8C5-47A9-8222-B5F98F15C242}" dt="2021-01-28T16:43:26.888" v="9" actId="1076"/>
          <ac:spMkLst>
            <pc:docMk/>
            <pc:sldMk cId="1670761444" sldId="293"/>
            <ac:spMk id="4" creationId="{F7ACEC7A-65F9-49A5-9914-C73F6EBEA514}"/>
          </ac:spMkLst>
        </pc:spChg>
        <pc:spChg chg="mod">
          <ac:chgData name="Carolyn Jacobs" userId="56fa0885-c92e-4d3f-9e6d-a3e34eb2e861" providerId="ADAL" clId="{21853404-B8C5-47A9-8222-B5F98F15C242}" dt="2021-01-28T16:43:24.840" v="8" actId="1076"/>
          <ac:spMkLst>
            <pc:docMk/>
            <pc:sldMk cId="1670761444" sldId="293"/>
            <ac:spMk id="5" creationId="{00A149A2-DFA1-469C-885C-3723C08A0FAB}"/>
          </ac:spMkLst>
        </pc:spChg>
        <pc:spChg chg="mod">
          <ac:chgData name="Carolyn Jacobs" userId="56fa0885-c92e-4d3f-9e6d-a3e34eb2e861" providerId="ADAL" clId="{21853404-B8C5-47A9-8222-B5F98F15C242}" dt="2021-01-28T16:43:04.846" v="2" actId="1076"/>
          <ac:spMkLst>
            <pc:docMk/>
            <pc:sldMk cId="1670761444" sldId="293"/>
            <ac:spMk id="10" creationId="{CB898498-0282-4B53-9CA5-7395D7CE39F9}"/>
          </ac:spMkLst>
        </pc:spChg>
        <pc:picChg chg="mod">
          <ac:chgData name="Carolyn Jacobs" userId="56fa0885-c92e-4d3f-9e6d-a3e34eb2e861" providerId="ADAL" clId="{21853404-B8C5-47A9-8222-B5F98F15C242}" dt="2021-01-28T16:43:17.846" v="7" actId="1076"/>
          <ac:picMkLst>
            <pc:docMk/>
            <pc:sldMk cId="1670761444" sldId="293"/>
            <ac:picMk id="7" creationId="{1EF1911C-ACBF-4C96-9F2D-2E84B1537A26}"/>
          </ac:picMkLst>
        </pc:picChg>
      </pc:sldChg>
      <pc:sldChg chg="modSp mod">
        <pc:chgData name="Carolyn Jacobs" userId="56fa0885-c92e-4d3f-9e6d-a3e34eb2e861" providerId="ADAL" clId="{21853404-B8C5-47A9-8222-B5F98F15C242}" dt="2021-01-28T16:46:14.297" v="10" actId="1076"/>
        <pc:sldMkLst>
          <pc:docMk/>
          <pc:sldMk cId="2223144026" sldId="318"/>
        </pc:sldMkLst>
        <pc:spChg chg="mod">
          <ac:chgData name="Carolyn Jacobs" userId="56fa0885-c92e-4d3f-9e6d-a3e34eb2e861" providerId="ADAL" clId="{21853404-B8C5-47A9-8222-B5F98F15C242}" dt="2021-01-28T16:46:14.297" v="10" actId="1076"/>
          <ac:spMkLst>
            <pc:docMk/>
            <pc:sldMk cId="2223144026" sldId="318"/>
            <ac:spMk id="2" creationId="{6E5D6A81-B163-4FFC-936B-40EE2178FF75}"/>
          </ac:spMkLst>
        </pc:spChg>
      </pc:sldChg>
      <pc:sldChg chg="add">
        <pc:chgData name="Carolyn Jacobs" userId="56fa0885-c92e-4d3f-9e6d-a3e34eb2e861" providerId="ADAL" clId="{21853404-B8C5-47A9-8222-B5F98F15C242}" dt="2021-01-28T16:47:28.925" v="12"/>
        <pc:sldMkLst>
          <pc:docMk/>
          <pc:sldMk cId="2215426124" sldId="321"/>
        </pc:sldMkLst>
      </pc:sldChg>
    </pc:docChg>
  </pc:docChgLst>
  <pc:docChgLst>
    <pc:chgData name="Stephanie Russell" userId="f71637d8-1f63-4a52-8dcf-c8b5f3a85ec9" providerId="ADAL" clId="{24D1789F-E8C4-40E7-BB79-9F9239AF3B81}"/>
    <pc:docChg chg="delSld modSld">
      <pc:chgData name="Stephanie Russell" userId="f71637d8-1f63-4a52-8dcf-c8b5f3a85ec9" providerId="ADAL" clId="{24D1789F-E8C4-40E7-BB79-9F9239AF3B81}" dt="2021-02-08T18:15:19.772" v="117" actId="2696"/>
      <pc:docMkLst>
        <pc:docMk/>
      </pc:docMkLst>
      <pc:sldChg chg="modNotesTx">
        <pc:chgData name="Stephanie Russell" userId="f71637d8-1f63-4a52-8dcf-c8b5f3a85ec9" providerId="ADAL" clId="{24D1789F-E8C4-40E7-BB79-9F9239AF3B81}" dt="2021-02-08T18:09:17.821" v="0" actId="20577"/>
        <pc:sldMkLst>
          <pc:docMk/>
          <pc:sldMk cId="3907273179" sldId="289"/>
        </pc:sldMkLst>
      </pc:sldChg>
      <pc:sldChg chg="del">
        <pc:chgData name="Stephanie Russell" userId="f71637d8-1f63-4a52-8dcf-c8b5f3a85ec9" providerId="ADAL" clId="{24D1789F-E8C4-40E7-BB79-9F9239AF3B81}" dt="2021-02-08T18:15:19.772" v="117" actId="2696"/>
        <pc:sldMkLst>
          <pc:docMk/>
          <pc:sldMk cId="2874502932" sldId="291"/>
        </pc:sldMkLst>
      </pc:sldChg>
      <pc:sldChg chg="modNotesTx">
        <pc:chgData name="Stephanie Russell" userId="f71637d8-1f63-4a52-8dcf-c8b5f3a85ec9" providerId="ADAL" clId="{24D1789F-E8C4-40E7-BB79-9F9239AF3B81}" dt="2021-02-08T18:09:33.550" v="2" actId="20577"/>
        <pc:sldMkLst>
          <pc:docMk/>
          <pc:sldMk cId="1670761444" sldId="293"/>
        </pc:sldMkLst>
      </pc:sldChg>
      <pc:sldChg chg="modSp mod">
        <pc:chgData name="Stephanie Russell" userId="f71637d8-1f63-4a52-8dcf-c8b5f3a85ec9" providerId="ADAL" clId="{24D1789F-E8C4-40E7-BB79-9F9239AF3B81}" dt="2021-02-08T18:11:48.335" v="22" actId="1076"/>
        <pc:sldMkLst>
          <pc:docMk/>
          <pc:sldMk cId="3599775747" sldId="306"/>
        </pc:sldMkLst>
        <pc:spChg chg="mod">
          <ac:chgData name="Stephanie Russell" userId="f71637d8-1f63-4a52-8dcf-c8b5f3a85ec9" providerId="ADAL" clId="{24D1789F-E8C4-40E7-BB79-9F9239AF3B81}" dt="2021-02-08T18:11:38.486" v="18" actId="1036"/>
          <ac:spMkLst>
            <pc:docMk/>
            <pc:sldMk cId="3599775747" sldId="306"/>
            <ac:spMk id="4" creationId="{5FB7C511-14AD-402F-803A-AD5D25C3E315}"/>
          </ac:spMkLst>
        </pc:spChg>
        <pc:spChg chg="mod">
          <ac:chgData name="Stephanie Russell" userId="f71637d8-1f63-4a52-8dcf-c8b5f3a85ec9" providerId="ADAL" clId="{24D1789F-E8C4-40E7-BB79-9F9239AF3B81}" dt="2021-02-08T18:11:45.698" v="21" actId="1076"/>
          <ac:spMkLst>
            <pc:docMk/>
            <pc:sldMk cId="3599775747" sldId="306"/>
            <ac:spMk id="7" creationId="{277C2EA9-1386-42B0-AF22-32E1A0360018}"/>
          </ac:spMkLst>
        </pc:spChg>
        <pc:picChg chg="mod">
          <ac:chgData name="Stephanie Russell" userId="f71637d8-1f63-4a52-8dcf-c8b5f3a85ec9" providerId="ADAL" clId="{24D1789F-E8C4-40E7-BB79-9F9239AF3B81}" dt="2021-02-08T18:11:48.335" v="22" actId="1076"/>
          <ac:picMkLst>
            <pc:docMk/>
            <pc:sldMk cId="3599775747" sldId="306"/>
            <ac:picMk id="21" creationId="{E9E3CF3D-3BBB-446F-A142-B6D51F60F3D2}"/>
          </ac:picMkLst>
        </pc:picChg>
      </pc:sldChg>
      <pc:sldChg chg="modSp mod">
        <pc:chgData name="Stephanie Russell" userId="f71637d8-1f63-4a52-8dcf-c8b5f3a85ec9" providerId="ADAL" clId="{24D1789F-E8C4-40E7-BB79-9F9239AF3B81}" dt="2021-02-08T18:12:17.575" v="30" actId="1076"/>
        <pc:sldMkLst>
          <pc:docMk/>
          <pc:sldMk cId="3121275747" sldId="307"/>
        </pc:sldMkLst>
        <pc:spChg chg="mod">
          <ac:chgData name="Stephanie Russell" userId="f71637d8-1f63-4a52-8dcf-c8b5f3a85ec9" providerId="ADAL" clId="{24D1789F-E8C4-40E7-BB79-9F9239AF3B81}" dt="2021-02-08T18:12:17.575" v="30" actId="1076"/>
          <ac:spMkLst>
            <pc:docMk/>
            <pc:sldMk cId="3121275747" sldId="307"/>
            <ac:spMk id="2" creationId="{C882D8EA-6547-4963-9504-7484E1771667}"/>
          </ac:spMkLst>
        </pc:spChg>
      </pc:sldChg>
      <pc:sldChg chg="modNotesTx">
        <pc:chgData name="Stephanie Russell" userId="f71637d8-1f63-4a52-8dcf-c8b5f3a85ec9" providerId="ADAL" clId="{24D1789F-E8C4-40E7-BB79-9F9239AF3B81}" dt="2021-02-08T18:14:41.273" v="116" actId="20577"/>
        <pc:sldMkLst>
          <pc:docMk/>
          <pc:sldMk cId="2223144026" sldId="318"/>
        </pc:sldMkLst>
      </pc:sldChg>
    </pc:docChg>
  </pc:docChgLst>
  <pc:docChgLst>
    <pc:chgData name="Kay Mobley" userId="S::kmobley_acsd1.org#ext#@wyaitc.onmicrosoft.com::2bc411c9-e0b0-42ef-ad9e-fadd51b693a5" providerId="AD" clId="Web-{F84BD6D8-14E4-70EB-1FA8-C1C18FE3AF7F}"/>
    <pc:docChg chg="modSld sldOrd">
      <pc:chgData name="Kay Mobley" userId="S::kmobley_acsd1.org#ext#@wyaitc.onmicrosoft.com::2bc411c9-e0b0-42ef-ad9e-fadd51b693a5" providerId="AD" clId="Web-{F84BD6D8-14E4-70EB-1FA8-C1C18FE3AF7F}" dt="2021-02-13T21:22:51.125" v="25" actId="20577"/>
      <pc:docMkLst>
        <pc:docMk/>
      </pc:docMkLst>
      <pc:sldChg chg="modSp">
        <pc:chgData name="Kay Mobley" userId="S::kmobley_acsd1.org#ext#@wyaitc.onmicrosoft.com::2bc411c9-e0b0-42ef-ad9e-fadd51b693a5" providerId="AD" clId="Web-{F84BD6D8-14E4-70EB-1FA8-C1C18FE3AF7F}" dt="2021-02-13T21:20:19.953" v="9" actId="20577"/>
        <pc:sldMkLst>
          <pc:docMk/>
          <pc:sldMk cId="2299455997" sldId="301"/>
        </pc:sldMkLst>
        <pc:spChg chg="mod">
          <ac:chgData name="Kay Mobley" userId="S::kmobley_acsd1.org#ext#@wyaitc.onmicrosoft.com::2bc411c9-e0b0-42ef-ad9e-fadd51b693a5" providerId="AD" clId="Web-{F84BD6D8-14E4-70EB-1FA8-C1C18FE3AF7F}" dt="2021-02-13T21:20:19.953" v="9" actId="20577"/>
          <ac:spMkLst>
            <pc:docMk/>
            <pc:sldMk cId="2299455997" sldId="301"/>
            <ac:spMk id="3" creationId="{539BA5ED-0410-4D6E-9898-AF6E59B421AC}"/>
          </ac:spMkLst>
        </pc:spChg>
      </pc:sldChg>
      <pc:sldChg chg="ord">
        <pc:chgData name="Kay Mobley" userId="S::kmobley_acsd1.org#ext#@wyaitc.onmicrosoft.com::2bc411c9-e0b0-42ef-ad9e-fadd51b693a5" providerId="AD" clId="Web-{F84BD6D8-14E4-70EB-1FA8-C1C18FE3AF7F}" dt="2021-02-13T21:20:14.110" v="5"/>
        <pc:sldMkLst>
          <pc:docMk/>
          <pc:sldMk cId="2525876093" sldId="303"/>
        </pc:sldMkLst>
      </pc:sldChg>
      <pc:sldChg chg="modSp">
        <pc:chgData name="Kay Mobley" userId="S::kmobley_acsd1.org#ext#@wyaitc.onmicrosoft.com::2bc411c9-e0b0-42ef-ad9e-fadd51b693a5" providerId="AD" clId="Web-{F84BD6D8-14E4-70EB-1FA8-C1C18FE3AF7F}" dt="2021-02-13T21:21:56.984" v="13" actId="20577"/>
        <pc:sldMkLst>
          <pc:docMk/>
          <pc:sldMk cId="3599775747" sldId="306"/>
        </pc:sldMkLst>
        <pc:spChg chg="mod">
          <ac:chgData name="Kay Mobley" userId="S::kmobley_acsd1.org#ext#@wyaitc.onmicrosoft.com::2bc411c9-e0b0-42ef-ad9e-fadd51b693a5" providerId="AD" clId="Web-{F84BD6D8-14E4-70EB-1FA8-C1C18FE3AF7F}" dt="2021-02-13T21:21:56.984" v="13" actId="20577"/>
          <ac:spMkLst>
            <pc:docMk/>
            <pc:sldMk cId="3599775747" sldId="306"/>
            <ac:spMk id="7" creationId="{277C2EA9-1386-42B0-AF22-32E1A0360018}"/>
          </ac:spMkLst>
        </pc:spChg>
      </pc:sldChg>
      <pc:sldChg chg="modSp">
        <pc:chgData name="Kay Mobley" userId="S::kmobley_acsd1.org#ext#@wyaitc.onmicrosoft.com::2bc411c9-e0b0-42ef-ad9e-fadd51b693a5" providerId="AD" clId="Web-{F84BD6D8-14E4-70EB-1FA8-C1C18FE3AF7F}" dt="2021-02-13T21:22:00.328" v="17" actId="20577"/>
        <pc:sldMkLst>
          <pc:docMk/>
          <pc:sldMk cId="3121275747" sldId="307"/>
        </pc:sldMkLst>
        <pc:spChg chg="mod">
          <ac:chgData name="Kay Mobley" userId="S::kmobley_acsd1.org#ext#@wyaitc.onmicrosoft.com::2bc411c9-e0b0-42ef-ad9e-fadd51b693a5" providerId="AD" clId="Web-{F84BD6D8-14E4-70EB-1FA8-C1C18FE3AF7F}" dt="2021-02-13T21:22:00.328" v="17" actId="20577"/>
          <ac:spMkLst>
            <pc:docMk/>
            <pc:sldMk cId="3121275747" sldId="307"/>
            <ac:spMk id="14" creationId="{B39C652B-C321-46F7-84F1-8237CF0A9BEF}"/>
          </ac:spMkLst>
        </pc:spChg>
      </pc:sldChg>
      <pc:sldChg chg="modSp">
        <pc:chgData name="Kay Mobley" userId="S::kmobley_acsd1.org#ext#@wyaitc.onmicrosoft.com::2bc411c9-e0b0-42ef-ad9e-fadd51b693a5" providerId="AD" clId="Web-{F84BD6D8-14E4-70EB-1FA8-C1C18FE3AF7F}" dt="2021-02-13T21:22:17.281" v="20" actId="20577"/>
        <pc:sldMkLst>
          <pc:docMk/>
          <pc:sldMk cId="4072862345" sldId="314"/>
        </pc:sldMkLst>
        <pc:spChg chg="mod">
          <ac:chgData name="Kay Mobley" userId="S::kmobley_acsd1.org#ext#@wyaitc.onmicrosoft.com::2bc411c9-e0b0-42ef-ad9e-fadd51b693a5" providerId="AD" clId="Web-{F84BD6D8-14E4-70EB-1FA8-C1C18FE3AF7F}" dt="2021-02-13T21:22:17.281" v="20" actId="20577"/>
          <ac:spMkLst>
            <pc:docMk/>
            <pc:sldMk cId="4072862345" sldId="314"/>
            <ac:spMk id="5" creationId="{1845C232-3E1F-4351-8714-206AF79014E3}"/>
          </ac:spMkLst>
        </pc:spChg>
      </pc:sldChg>
      <pc:sldChg chg="modSp">
        <pc:chgData name="Kay Mobley" userId="S::kmobley_acsd1.org#ext#@wyaitc.onmicrosoft.com::2bc411c9-e0b0-42ef-ad9e-fadd51b693a5" providerId="AD" clId="Web-{F84BD6D8-14E4-70EB-1FA8-C1C18FE3AF7F}" dt="2021-02-13T21:22:51.125" v="25" actId="20577"/>
        <pc:sldMkLst>
          <pc:docMk/>
          <pc:sldMk cId="647237174" sldId="320"/>
        </pc:sldMkLst>
        <pc:spChg chg="mod">
          <ac:chgData name="Kay Mobley" userId="S::kmobley_acsd1.org#ext#@wyaitc.onmicrosoft.com::2bc411c9-e0b0-42ef-ad9e-fadd51b693a5" providerId="AD" clId="Web-{F84BD6D8-14E4-70EB-1FA8-C1C18FE3AF7F}" dt="2021-02-13T21:22:51.125" v="25" actId="20577"/>
          <ac:spMkLst>
            <pc:docMk/>
            <pc:sldMk cId="647237174" sldId="320"/>
            <ac:spMk id="4" creationId="{02A6FAF0-EF5F-4769-9B4E-C158683ABBB1}"/>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2T21:23:16.341"/>
    </inkml:context>
    <inkml:brush xml:id="br0">
      <inkml:brushProperty name="width" value="0.05" units="cm"/>
      <inkml:brushProperty name="height" value="0.05" units="cm"/>
      <inkml:brushProperty name="color" value="#FFC114"/>
      <inkml:brushProperty name="ignorePressure" value="1"/>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2T21:23:17.798"/>
    </inkml:context>
    <inkml:brush xml:id="br0">
      <inkml:brushProperty name="width" value="0.05" units="cm"/>
      <inkml:brushProperty name="height" value="0.05" units="cm"/>
      <inkml:brushProperty name="color" value="#FFC114"/>
      <inkml:brushProperty name="ignorePressure" value="1"/>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2T21:23:18.623"/>
    </inkml:context>
    <inkml:brush xml:id="br0">
      <inkml:brushProperty name="width" value="0.05" units="cm"/>
      <inkml:brushProperty name="height" value="0.05" units="cm"/>
      <inkml:brushProperty name="color" value="#FFC114"/>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F27AA-11EF-4F15-93BC-C6723E3E0D59}" type="datetimeFigureOut">
              <a:rPr lang="en-US" smtClean="0"/>
              <a:t>7/21/2021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E9396-F393-4B24-AF69-59B36568AAFD}" type="slidenum">
              <a:rPr lang="en-US" smtClean="0"/>
              <a:t>‹#›</a:t>
            </a:fld>
            <a:endParaRPr lang="en-US"/>
          </a:p>
        </p:txBody>
      </p:sp>
    </p:spTree>
    <p:extLst>
      <p:ext uri="{BB962C8B-B14F-4D97-AF65-F5344CB8AC3E}">
        <p14:creationId xmlns:p14="http://schemas.microsoft.com/office/powerpoint/2010/main" val="3547380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name of the lesson is a link to the Wyoming Agriculture in the Classroom website where the lesson can be downloaded.</a:t>
            </a:r>
          </a:p>
        </p:txBody>
      </p:sp>
      <p:sp>
        <p:nvSpPr>
          <p:cNvPr id="4" name="Slide Number Placeholder 3"/>
          <p:cNvSpPr>
            <a:spLocks noGrp="1"/>
          </p:cNvSpPr>
          <p:nvPr>
            <p:ph type="sldNum" sz="quarter" idx="5"/>
          </p:nvPr>
        </p:nvSpPr>
        <p:spPr/>
        <p:txBody>
          <a:bodyPr/>
          <a:lstStyle/>
          <a:p>
            <a:fld id="{053E9396-F393-4B24-AF69-59B36568AAFD}" type="slidenum">
              <a:rPr lang="en-US" smtClean="0"/>
              <a:t>1</a:t>
            </a:fld>
            <a:endParaRPr lang="en-US"/>
          </a:p>
        </p:txBody>
      </p:sp>
    </p:spTree>
    <p:extLst>
      <p:ext uri="{BB962C8B-B14F-4D97-AF65-F5344CB8AC3E}">
        <p14:creationId xmlns:p14="http://schemas.microsoft.com/office/powerpoint/2010/main" val="3402739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Wyoming Natural Resources PowerPoint</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10</a:t>
            </a:fld>
            <a:endParaRPr lang="en-US"/>
          </a:p>
        </p:txBody>
      </p:sp>
    </p:spTree>
    <p:extLst>
      <p:ext uri="{BB962C8B-B14F-4D97-AF65-F5344CB8AC3E}">
        <p14:creationId xmlns:p14="http://schemas.microsoft.com/office/powerpoint/2010/main" val="4052270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Wyoming Natural Resources PowerPoint</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11</a:t>
            </a:fld>
            <a:endParaRPr lang="en-US"/>
          </a:p>
        </p:txBody>
      </p:sp>
    </p:spTree>
    <p:extLst>
      <p:ext uri="{BB962C8B-B14F-4D97-AF65-F5344CB8AC3E}">
        <p14:creationId xmlns:p14="http://schemas.microsoft.com/office/powerpoint/2010/main" val="3725082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Wyoming Natural Resources PowerPoint</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12</a:t>
            </a:fld>
            <a:endParaRPr lang="en-US"/>
          </a:p>
        </p:txBody>
      </p:sp>
    </p:spTree>
    <p:extLst>
      <p:ext uri="{BB962C8B-B14F-4D97-AF65-F5344CB8AC3E}">
        <p14:creationId xmlns:p14="http://schemas.microsoft.com/office/powerpoint/2010/main" val="3002890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Wyoming Natural Resources PowerPoint</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13</a:t>
            </a:fld>
            <a:endParaRPr lang="en-US"/>
          </a:p>
        </p:txBody>
      </p:sp>
    </p:spTree>
    <p:extLst>
      <p:ext uri="{BB962C8B-B14F-4D97-AF65-F5344CB8AC3E}">
        <p14:creationId xmlns:p14="http://schemas.microsoft.com/office/powerpoint/2010/main" val="681226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Wyoming Natural Resources PowerPoint</a:t>
            </a:r>
          </a:p>
        </p:txBody>
      </p:sp>
      <p:sp>
        <p:nvSpPr>
          <p:cNvPr id="4" name="Slide Number Placeholder 3"/>
          <p:cNvSpPr>
            <a:spLocks noGrp="1"/>
          </p:cNvSpPr>
          <p:nvPr>
            <p:ph type="sldNum" sz="quarter" idx="5"/>
          </p:nvPr>
        </p:nvSpPr>
        <p:spPr/>
        <p:txBody>
          <a:bodyPr/>
          <a:lstStyle/>
          <a:p>
            <a:fld id="{053E9396-F393-4B24-AF69-59B36568AAFD}" type="slidenum">
              <a:rPr lang="en-US" smtClean="0"/>
              <a:t>14</a:t>
            </a:fld>
            <a:endParaRPr lang="en-US"/>
          </a:p>
        </p:txBody>
      </p:sp>
    </p:spTree>
    <p:extLst>
      <p:ext uri="{BB962C8B-B14F-4D97-AF65-F5344CB8AC3E}">
        <p14:creationId xmlns:p14="http://schemas.microsoft.com/office/powerpoint/2010/main" val="1435041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 This table allows you to collect student responses.  You can add more rows by clicking on the table, click “format”, and then click “add below”.</a:t>
            </a:r>
          </a:p>
        </p:txBody>
      </p:sp>
      <p:sp>
        <p:nvSpPr>
          <p:cNvPr id="4" name="Slide Number Placeholder 3"/>
          <p:cNvSpPr>
            <a:spLocks noGrp="1"/>
          </p:cNvSpPr>
          <p:nvPr>
            <p:ph type="sldNum" sz="quarter" idx="5"/>
          </p:nvPr>
        </p:nvSpPr>
        <p:spPr/>
        <p:txBody>
          <a:bodyPr/>
          <a:lstStyle/>
          <a:p>
            <a:fld id="{053E9396-F393-4B24-AF69-59B36568AAFD}" type="slidenum">
              <a:rPr lang="en-US" smtClean="0"/>
              <a:t>15</a:t>
            </a:fld>
            <a:endParaRPr lang="en-US"/>
          </a:p>
        </p:txBody>
      </p:sp>
    </p:spTree>
    <p:extLst>
      <p:ext uri="{BB962C8B-B14F-4D97-AF65-F5344CB8AC3E}">
        <p14:creationId xmlns:p14="http://schemas.microsoft.com/office/powerpoint/2010/main" val="2985669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a:t>
            </a:r>
          </a:p>
        </p:txBody>
      </p:sp>
      <p:sp>
        <p:nvSpPr>
          <p:cNvPr id="4" name="Slide Number Placeholder 3"/>
          <p:cNvSpPr>
            <a:spLocks noGrp="1"/>
          </p:cNvSpPr>
          <p:nvPr>
            <p:ph type="sldNum" sz="quarter" idx="5"/>
          </p:nvPr>
        </p:nvSpPr>
        <p:spPr/>
        <p:txBody>
          <a:bodyPr/>
          <a:lstStyle/>
          <a:p>
            <a:fld id="{053E9396-F393-4B24-AF69-59B36568AAFD}" type="slidenum">
              <a:rPr lang="en-US" smtClean="0"/>
              <a:t>16</a:t>
            </a:fld>
            <a:endParaRPr lang="en-US"/>
          </a:p>
        </p:txBody>
      </p:sp>
    </p:spTree>
    <p:extLst>
      <p:ext uri="{BB962C8B-B14F-4D97-AF65-F5344CB8AC3E}">
        <p14:creationId xmlns:p14="http://schemas.microsoft.com/office/powerpoint/2010/main" val="2767621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#2 and #3: This is the set up for the popcorn activity.</a:t>
            </a:r>
          </a:p>
        </p:txBody>
      </p:sp>
      <p:sp>
        <p:nvSpPr>
          <p:cNvPr id="4" name="Slide Number Placeholder 3"/>
          <p:cNvSpPr>
            <a:spLocks noGrp="1"/>
          </p:cNvSpPr>
          <p:nvPr>
            <p:ph type="sldNum" sz="quarter" idx="5"/>
          </p:nvPr>
        </p:nvSpPr>
        <p:spPr/>
        <p:txBody>
          <a:bodyPr/>
          <a:lstStyle/>
          <a:p>
            <a:fld id="{053E9396-F393-4B24-AF69-59B36568AAFD}" type="slidenum">
              <a:rPr lang="en-US" smtClean="0"/>
              <a:t>17</a:t>
            </a:fld>
            <a:endParaRPr lang="en-US"/>
          </a:p>
        </p:txBody>
      </p:sp>
    </p:spTree>
    <p:extLst>
      <p:ext uri="{BB962C8B-B14F-4D97-AF65-F5344CB8AC3E}">
        <p14:creationId xmlns:p14="http://schemas.microsoft.com/office/powerpoint/2010/main" val="150604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don’t have cups handy, they can easily be made using construction paper, old folders, or copy paper.  If you don’t have 4 colors, it doesn’t matter as long as the groups are separated.  This slide is a simple step-by-step for making a little cup. It can be deleted if you don’t need it.</a:t>
            </a:r>
          </a:p>
        </p:txBody>
      </p:sp>
      <p:sp>
        <p:nvSpPr>
          <p:cNvPr id="4" name="Slide Number Placeholder 3"/>
          <p:cNvSpPr>
            <a:spLocks noGrp="1"/>
          </p:cNvSpPr>
          <p:nvPr>
            <p:ph type="sldNum" sz="quarter" idx="5"/>
          </p:nvPr>
        </p:nvSpPr>
        <p:spPr/>
        <p:txBody>
          <a:bodyPr/>
          <a:lstStyle/>
          <a:p>
            <a:fld id="{053E9396-F393-4B24-AF69-59B36568AAFD}" type="slidenum">
              <a:rPr lang="en-US" smtClean="0"/>
              <a:t>18</a:t>
            </a:fld>
            <a:endParaRPr lang="en-US"/>
          </a:p>
        </p:txBody>
      </p:sp>
    </p:spTree>
    <p:extLst>
      <p:ext uri="{BB962C8B-B14F-4D97-AF65-F5344CB8AC3E}">
        <p14:creationId xmlns:p14="http://schemas.microsoft.com/office/powerpoint/2010/main" val="2153298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#3:  The popcorn icon is a timer. In presentation mode, click on the slide and the popcorn will slide off screen.  When it is gone, 20 seconds is up.</a:t>
            </a:r>
          </a:p>
        </p:txBody>
      </p:sp>
      <p:sp>
        <p:nvSpPr>
          <p:cNvPr id="4" name="Slide Number Placeholder 3"/>
          <p:cNvSpPr>
            <a:spLocks noGrp="1"/>
          </p:cNvSpPr>
          <p:nvPr>
            <p:ph type="sldNum" sz="quarter" idx="5"/>
          </p:nvPr>
        </p:nvSpPr>
        <p:spPr/>
        <p:txBody>
          <a:bodyPr/>
          <a:lstStyle/>
          <a:p>
            <a:fld id="{053E9396-F393-4B24-AF69-59B36568AAFD}" type="slidenum">
              <a:rPr lang="en-US" smtClean="0"/>
              <a:t>19</a:t>
            </a:fld>
            <a:endParaRPr lang="en-US"/>
          </a:p>
        </p:txBody>
      </p:sp>
    </p:spTree>
    <p:extLst>
      <p:ext uri="{BB962C8B-B14F-4D97-AF65-F5344CB8AC3E}">
        <p14:creationId xmlns:p14="http://schemas.microsoft.com/office/powerpoint/2010/main" val="2669298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focus of today’s lesson.</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2</a:t>
            </a:fld>
            <a:endParaRPr lang="en-US"/>
          </a:p>
        </p:txBody>
      </p:sp>
    </p:spTree>
    <p:extLst>
      <p:ext uri="{BB962C8B-B14F-4D97-AF65-F5344CB8AC3E}">
        <p14:creationId xmlns:p14="http://schemas.microsoft.com/office/powerpoint/2010/main" val="4005836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#3: After Generation 1 takes their popcorn – if you feel you have a better representation of this, replace these pictures with your pictures.  You may need to have a discussion about nonrenewable resources if this doesn’t make sense to your students.</a:t>
            </a:r>
          </a:p>
        </p:txBody>
      </p:sp>
      <p:sp>
        <p:nvSpPr>
          <p:cNvPr id="4" name="Slide Number Placeholder 3"/>
          <p:cNvSpPr>
            <a:spLocks noGrp="1"/>
          </p:cNvSpPr>
          <p:nvPr>
            <p:ph type="sldNum" sz="quarter" idx="5"/>
          </p:nvPr>
        </p:nvSpPr>
        <p:spPr/>
        <p:txBody>
          <a:bodyPr/>
          <a:lstStyle/>
          <a:p>
            <a:fld id="{053E9396-F393-4B24-AF69-59B36568AAFD}" type="slidenum">
              <a:rPr lang="en-US" smtClean="0"/>
              <a:t>20</a:t>
            </a:fld>
            <a:endParaRPr lang="en-US"/>
          </a:p>
        </p:txBody>
      </p:sp>
    </p:spTree>
    <p:extLst>
      <p:ext uri="{BB962C8B-B14F-4D97-AF65-F5344CB8AC3E}">
        <p14:creationId xmlns:p14="http://schemas.microsoft.com/office/powerpoint/2010/main" val="3115286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#3: The popcorn icon is a timer. In presentation mode, click on the slide and the popcorn will slide off screen.  When it is gone, 15 seconds is up.</a:t>
            </a:r>
          </a:p>
        </p:txBody>
      </p:sp>
      <p:sp>
        <p:nvSpPr>
          <p:cNvPr id="4" name="Slide Number Placeholder 3"/>
          <p:cNvSpPr>
            <a:spLocks noGrp="1"/>
          </p:cNvSpPr>
          <p:nvPr>
            <p:ph type="sldNum" sz="quarter" idx="5"/>
          </p:nvPr>
        </p:nvSpPr>
        <p:spPr/>
        <p:txBody>
          <a:bodyPr/>
          <a:lstStyle/>
          <a:p>
            <a:fld id="{053E9396-F393-4B24-AF69-59B36568AAFD}" type="slidenum">
              <a:rPr lang="en-US" smtClean="0"/>
              <a:t>21</a:t>
            </a:fld>
            <a:endParaRPr lang="en-US"/>
          </a:p>
        </p:txBody>
      </p:sp>
    </p:spTree>
    <p:extLst>
      <p:ext uri="{BB962C8B-B14F-4D97-AF65-F5344CB8AC3E}">
        <p14:creationId xmlns:p14="http://schemas.microsoft.com/office/powerpoint/2010/main" val="1554830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23</a:t>
            </a:fld>
            <a:endParaRPr lang="en-US"/>
          </a:p>
        </p:txBody>
      </p:sp>
    </p:spTree>
    <p:extLst>
      <p:ext uri="{BB962C8B-B14F-4D97-AF65-F5344CB8AC3E}">
        <p14:creationId xmlns:p14="http://schemas.microsoft.com/office/powerpoint/2010/main" val="972552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#4</a:t>
            </a:r>
          </a:p>
        </p:txBody>
      </p:sp>
      <p:sp>
        <p:nvSpPr>
          <p:cNvPr id="4" name="Slide Number Placeholder 3"/>
          <p:cNvSpPr>
            <a:spLocks noGrp="1"/>
          </p:cNvSpPr>
          <p:nvPr>
            <p:ph type="sldNum" sz="quarter" idx="5"/>
          </p:nvPr>
        </p:nvSpPr>
        <p:spPr/>
        <p:txBody>
          <a:bodyPr/>
          <a:lstStyle/>
          <a:p>
            <a:fld id="{053E9396-F393-4B24-AF69-59B36568AAFD}" type="slidenum">
              <a:rPr lang="en-US" smtClean="0"/>
              <a:t>27</a:t>
            </a:fld>
            <a:endParaRPr lang="en-US"/>
          </a:p>
        </p:txBody>
      </p:sp>
    </p:spTree>
    <p:extLst>
      <p:ext uri="{BB962C8B-B14F-4D97-AF65-F5344CB8AC3E}">
        <p14:creationId xmlns:p14="http://schemas.microsoft.com/office/powerpoint/2010/main" val="1952628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#5: You may have to have a deeper discussion about nonrenewable resources and the idea that they cannot be replaced.  We have been mining them for many years in Wyoming, and even though we still have a large amount left, we must make sure we don’t run out if we want them to be used by future generations.</a:t>
            </a:r>
          </a:p>
        </p:txBody>
      </p:sp>
      <p:sp>
        <p:nvSpPr>
          <p:cNvPr id="4" name="Slide Number Placeholder 3"/>
          <p:cNvSpPr>
            <a:spLocks noGrp="1"/>
          </p:cNvSpPr>
          <p:nvPr>
            <p:ph type="sldNum" sz="quarter" idx="5"/>
          </p:nvPr>
        </p:nvSpPr>
        <p:spPr/>
        <p:txBody>
          <a:bodyPr/>
          <a:lstStyle/>
          <a:p>
            <a:fld id="{053E9396-F393-4B24-AF69-59B36568AAFD}" type="slidenum">
              <a:rPr lang="en-US" smtClean="0"/>
              <a:t>28</a:t>
            </a:fld>
            <a:endParaRPr lang="en-US"/>
          </a:p>
        </p:txBody>
      </p:sp>
    </p:spTree>
    <p:extLst>
      <p:ext uri="{BB962C8B-B14F-4D97-AF65-F5344CB8AC3E}">
        <p14:creationId xmlns:p14="http://schemas.microsoft.com/office/powerpoint/2010/main" val="2301432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Assessment: Vocabulary</a:t>
            </a:r>
          </a:p>
        </p:txBody>
      </p:sp>
      <p:sp>
        <p:nvSpPr>
          <p:cNvPr id="4" name="Slide Number Placeholder 3"/>
          <p:cNvSpPr>
            <a:spLocks noGrp="1"/>
          </p:cNvSpPr>
          <p:nvPr>
            <p:ph type="sldNum" sz="quarter" idx="5"/>
          </p:nvPr>
        </p:nvSpPr>
        <p:spPr/>
        <p:txBody>
          <a:bodyPr/>
          <a:lstStyle/>
          <a:p>
            <a:fld id="{053E9396-F393-4B24-AF69-59B36568AAFD}" type="slidenum">
              <a:rPr lang="en-US" smtClean="0"/>
              <a:t>29</a:t>
            </a:fld>
            <a:endParaRPr lang="en-US"/>
          </a:p>
        </p:txBody>
      </p:sp>
    </p:spTree>
    <p:extLst>
      <p:ext uri="{BB962C8B-B14F-4D97-AF65-F5344CB8AC3E}">
        <p14:creationId xmlns:p14="http://schemas.microsoft.com/office/powerpoint/2010/main" val="2707553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Assessment</a:t>
            </a:r>
          </a:p>
        </p:txBody>
      </p:sp>
      <p:sp>
        <p:nvSpPr>
          <p:cNvPr id="4" name="Slide Number Placeholder 3"/>
          <p:cNvSpPr>
            <a:spLocks noGrp="1"/>
          </p:cNvSpPr>
          <p:nvPr>
            <p:ph type="sldNum" sz="quarter" idx="5"/>
          </p:nvPr>
        </p:nvSpPr>
        <p:spPr/>
        <p:txBody>
          <a:bodyPr/>
          <a:lstStyle/>
          <a:p>
            <a:fld id="{053E9396-F393-4B24-AF69-59B36568AAFD}" type="slidenum">
              <a:rPr lang="en-US" smtClean="0"/>
              <a:t>30</a:t>
            </a:fld>
            <a:endParaRPr lang="en-US"/>
          </a:p>
        </p:txBody>
      </p:sp>
    </p:spTree>
    <p:extLst>
      <p:ext uri="{BB962C8B-B14F-4D97-AF65-F5344CB8AC3E}">
        <p14:creationId xmlns:p14="http://schemas.microsoft.com/office/powerpoint/2010/main" val="3608800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 the students an opportunity to explain their learning.</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31</a:t>
            </a:fld>
            <a:endParaRPr lang="en-US"/>
          </a:p>
        </p:txBody>
      </p:sp>
    </p:spTree>
    <p:extLst>
      <p:ext uri="{BB962C8B-B14F-4D97-AF65-F5344CB8AC3E}">
        <p14:creationId xmlns:p14="http://schemas.microsoft.com/office/powerpoint/2010/main" val="4242043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new vocabulary words for this lesson.  You may need to adjust this list according to the needs of your students. </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3</a:t>
            </a:fld>
            <a:endParaRPr lang="en-US"/>
          </a:p>
        </p:txBody>
      </p:sp>
    </p:spTree>
    <p:extLst>
      <p:ext uri="{BB962C8B-B14F-4D97-AF65-F5344CB8AC3E}">
        <p14:creationId xmlns:p14="http://schemas.microsoft.com/office/powerpoint/2010/main" val="1969881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 back on the previous lesson and review the key ideas.</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4</a:t>
            </a:fld>
            <a:endParaRPr lang="en-US"/>
          </a:p>
        </p:txBody>
      </p:sp>
    </p:spTree>
    <p:extLst>
      <p:ext uri="{BB962C8B-B14F-4D97-AF65-F5344CB8AC3E}">
        <p14:creationId xmlns:p14="http://schemas.microsoft.com/office/powerpoint/2010/main" val="2475387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Procedure#1: Wyoming Natural Resources PowerPoint</a:t>
            </a:r>
          </a:p>
          <a:p>
            <a:r>
              <a:rPr lang="en-US" dirty="0"/>
              <a:t>The link to download the original PowerPoint presentation is in the name on this slide.  It is embedded in this PPT for your convenience.</a:t>
            </a:r>
          </a:p>
        </p:txBody>
      </p:sp>
      <p:sp>
        <p:nvSpPr>
          <p:cNvPr id="4" name="Slide Number Placeholder 3"/>
          <p:cNvSpPr>
            <a:spLocks noGrp="1"/>
          </p:cNvSpPr>
          <p:nvPr>
            <p:ph type="sldNum" sz="quarter" idx="5"/>
          </p:nvPr>
        </p:nvSpPr>
        <p:spPr/>
        <p:txBody>
          <a:bodyPr/>
          <a:lstStyle/>
          <a:p>
            <a:fld id="{053E9396-F393-4B24-AF69-59B36568AAFD}" type="slidenum">
              <a:rPr lang="en-US" smtClean="0"/>
              <a:t>5</a:t>
            </a:fld>
            <a:endParaRPr lang="en-US"/>
          </a:p>
        </p:txBody>
      </p:sp>
    </p:spTree>
    <p:extLst>
      <p:ext uri="{BB962C8B-B14F-4D97-AF65-F5344CB8AC3E}">
        <p14:creationId xmlns:p14="http://schemas.microsoft.com/office/powerpoint/2010/main" val="3102880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Wyoming Natural Resources PowerPoint</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6</a:t>
            </a:fld>
            <a:endParaRPr lang="en-US"/>
          </a:p>
        </p:txBody>
      </p:sp>
    </p:spTree>
    <p:extLst>
      <p:ext uri="{BB962C8B-B14F-4D97-AF65-F5344CB8AC3E}">
        <p14:creationId xmlns:p14="http://schemas.microsoft.com/office/powerpoint/2010/main" val="3952915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Wyoming Natural Resources PowerPoint</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7</a:t>
            </a:fld>
            <a:endParaRPr lang="en-US"/>
          </a:p>
        </p:txBody>
      </p:sp>
    </p:spTree>
    <p:extLst>
      <p:ext uri="{BB962C8B-B14F-4D97-AF65-F5344CB8AC3E}">
        <p14:creationId xmlns:p14="http://schemas.microsoft.com/office/powerpoint/2010/main" val="1716498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Wyoming Natural Resources PowerPoint</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8</a:t>
            </a:fld>
            <a:endParaRPr lang="en-US"/>
          </a:p>
        </p:txBody>
      </p:sp>
    </p:spTree>
    <p:extLst>
      <p:ext uri="{BB962C8B-B14F-4D97-AF65-F5344CB8AC3E}">
        <p14:creationId xmlns:p14="http://schemas.microsoft.com/office/powerpoint/2010/main" val="3373003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Wyoming Natural Resources PowerPoint</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9</a:t>
            </a:fld>
            <a:endParaRPr lang="en-US"/>
          </a:p>
        </p:txBody>
      </p:sp>
    </p:spTree>
    <p:extLst>
      <p:ext uri="{BB962C8B-B14F-4D97-AF65-F5344CB8AC3E}">
        <p14:creationId xmlns:p14="http://schemas.microsoft.com/office/powerpoint/2010/main" val="973583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60576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27708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3801491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8210AD-9965-4A32-83FD-1F250F580795}"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65F96-A6FD-4FF3-8017-915104B5E00F}" type="slidenum">
              <a:rPr lang="en-US" smtClean="0"/>
              <a:t>‹#›</a:t>
            </a:fld>
            <a:endParaRPr lang="en-US"/>
          </a:p>
        </p:txBody>
      </p:sp>
    </p:spTree>
    <p:extLst>
      <p:ext uri="{BB962C8B-B14F-4D97-AF65-F5344CB8AC3E}">
        <p14:creationId xmlns:p14="http://schemas.microsoft.com/office/powerpoint/2010/main" val="1163848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8210AD-9965-4A32-83FD-1F250F580795}"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65F96-A6FD-4FF3-8017-915104B5E00F}" type="slidenum">
              <a:rPr lang="en-US" smtClean="0"/>
              <a:t>‹#›</a:t>
            </a:fld>
            <a:endParaRPr lang="en-US"/>
          </a:p>
        </p:txBody>
      </p:sp>
    </p:spTree>
    <p:extLst>
      <p:ext uri="{BB962C8B-B14F-4D97-AF65-F5344CB8AC3E}">
        <p14:creationId xmlns:p14="http://schemas.microsoft.com/office/powerpoint/2010/main" val="739100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034053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93713B-5B5C-4120-8C47-043A680D3A04}"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738104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93713B-5B5C-4120-8C47-043A680D3A04}"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360110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93713B-5B5C-4120-8C47-043A680D3A04}" type="datetimeFigureOut">
              <a:rPr lang="en-US" smtClean="0"/>
              <a:t>7/21/2021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022393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3713B-5B5C-4120-8C47-043A680D3A04}" type="datetimeFigureOut">
              <a:rPr lang="en-US" smtClean="0"/>
              <a:t>7/21/2021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785514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3713B-5B5C-4120-8C47-043A680D3A04}" type="datetimeFigureOut">
              <a:rPr lang="en-US" smtClean="0"/>
              <a:t>7/21/2021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694112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3713B-5B5C-4120-8C47-043A680D3A04}"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80465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3713B-5B5C-4120-8C47-043A680D3A04}"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871939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3713B-5B5C-4120-8C47-043A680D3A04}" type="datetimeFigureOut">
              <a:rPr lang="en-US" smtClean="0"/>
              <a:t>7/21/2021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0EF5A-B183-4A11-B4EE-D3CF2E290499}" type="slidenum">
              <a:rPr lang="en-US" smtClean="0"/>
              <a:t>‹#›</a:t>
            </a:fld>
            <a:endParaRPr lang="en-US"/>
          </a:p>
        </p:txBody>
      </p:sp>
    </p:spTree>
    <p:extLst>
      <p:ext uri="{BB962C8B-B14F-4D97-AF65-F5344CB8AC3E}">
        <p14:creationId xmlns:p14="http://schemas.microsoft.com/office/powerpoint/2010/main" val="3478702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929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8210AD-9965-4A32-83FD-1F250F580795}" type="datetimeFigureOut">
              <a:rPr lang="en-US" smtClean="0"/>
              <a:t>7/21/2021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265F96-A6FD-4FF3-8017-915104B5E00F}" type="slidenum">
              <a:rPr lang="en-US" smtClean="0"/>
              <a:t>‹#›</a:t>
            </a:fld>
            <a:endParaRPr lang="en-US"/>
          </a:p>
        </p:txBody>
      </p:sp>
    </p:spTree>
    <p:extLst>
      <p:ext uri="{BB962C8B-B14F-4D97-AF65-F5344CB8AC3E}">
        <p14:creationId xmlns:p14="http://schemas.microsoft.com/office/powerpoint/2010/main" val="2038301953"/>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yaitc.org/lesson/lesson-two-resource-responsibilit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hyperlink" Target="https://www.goodfreephotos.com/other-photos/small-cottage-in-the-woods-with-porch-light.jpg.php" TargetMode="External"/><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hyperlink" Target="http://www.publicdomainpictures.net/view-image.php?image=106179&amp;picture=house-in-winter" TargetMode="External"/><Relationship Id="rId5" Type="http://schemas.openxmlformats.org/officeDocument/2006/relationships/image" Target="../media/image20.jpeg"/><Relationship Id="rId4" Type="http://schemas.openxmlformats.org/officeDocument/2006/relationships/hyperlink" Target="https://commons.wikimedia.org/wiki/File:Cheyenne,_Wyoming-2012-07-15_1428.jpg" TargetMode="External"/><Relationship Id="rId9" Type="http://schemas.openxmlformats.org/officeDocument/2006/relationships/hyperlink" Target="https://creativecommons.org/licenses/by-sa/3.0/"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22.jpeg"/><Relationship Id="rId7" Type="http://schemas.openxmlformats.org/officeDocument/2006/relationships/hyperlink" Target="https://creativecommons.org/licenses/by/3.0/"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nl.wikipedia.org/wiki/popcorn_(voedsel)" TargetMode="External"/><Relationship Id="rId5" Type="http://schemas.openxmlformats.org/officeDocument/2006/relationships/image" Target="../media/image23.jpeg"/><Relationship Id="rId4" Type="http://schemas.openxmlformats.org/officeDocument/2006/relationships/hyperlink" Target="https://fivetwelvethirteen.wordpress.com/2014/10/22/cup-stacking/"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30.jpeg"/><Relationship Id="rId7" Type="http://schemas.openxmlformats.org/officeDocument/2006/relationships/hyperlink" Target="http://www.freedomrequireswings.com/2013/11/my-coming-out-story-part-3-telling.html"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3.gif"/><Relationship Id="rId5" Type="http://schemas.openxmlformats.org/officeDocument/2006/relationships/image" Target="../media/image32.sv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6.jpeg"/><Relationship Id="rId7" Type="http://schemas.openxmlformats.org/officeDocument/2006/relationships/image" Target="../media/image32.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hyperlink" Target="https://creativecommons.org/licenses/by/3.0/" TargetMode="External"/><Relationship Id="rId10" Type="http://schemas.openxmlformats.org/officeDocument/2006/relationships/hyperlink" Target="https://creativecommons.org/licenses/by-nc-sa/3.0/" TargetMode="External"/><Relationship Id="rId4" Type="http://schemas.openxmlformats.org/officeDocument/2006/relationships/hyperlink" Target="https://fivetwelvethirteen.wordpress.com/2014/10/22/cup-stacking/" TargetMode="External"/><Relationship Id="rId9" Type="http://schemas.openxmlformats.org/officeDocument/2006/relationships/hyperlink" Target="http://tammycookblogsbooks.blogspot.com/2015_01_01_archive.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31.png"/><Relationship Id="rId7"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customXml" Target="../ink/ink1.xml"/><Relationship Id="rId11" Type="http://schemas.openxmlformats.org/officeDocument/2006/relationships/hyperlink" Target="http://www.publicdomainfiles.com/show_file.php?id=13504603812309" TargetMode="External"/><Relationship Id="rId5" Type="http://schemas.openxmlformats.org/officeDocument/2006/relationships/image" Target="../media/image40.jpeg"/><Relationship Id="rId10" Type="http://schemas.openxmlformats.org/officeDocument/2006/relationships/image" Target="../media/image42.png"/><Relationship Id="rId4" Type="http://schemas.openxmlformats.org/officeDocument/2006/relationships/image" Target="../media/image32.svg"/><Relationship Id="rId9" Type="http://schemas.openxmlformats.org/officeDocument/2006/relationships/customXml" Target="../ink/ink3.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32.svg"/></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hyperlink" Target="https://wyaitc.org/wp-content/uploads/2019/09/2MEL2-Worksheets-and-Resources-1.pdf" TargetMode="Externa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62.tif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yaitc.org/archives/lesson/lesson-two-resource-responsibility"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tiff"/></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F7A39-B5B9-4529-8997-DCC5187B08CB}"/>
              </a:ext>
            </a:extLst>
          </p:cNvPr>
          <p:cNvSpPr>
            <a:spLocks noGrp="1"/>
          </p:cNvSpPr>
          <p:nvPr>
            <p:ph type="title"/>
          </p:nvPr>
        </p:nvSpPr>
        <p:spPr>
          <a:xfrm>
            <a:off x="6906906" y="3815710"/>
            <a:ext cx="5163503" cy="3550031"/>
          </a:xfrm>
        </p:spPr>
        <p:txBody>
          <a:bodyPr vert="horz" lIns="91440" tIns="45720" rIns="91440" bIns="45720" rtlCol="0" anchor="ctr">
            <a:normAutofit fontScale="90000"/>
          </a:bodyPr>
          <a:lstStyle/>
          <a:p>
            <a:pPr algn="ctr"/>
            <a:r>
              <a:rPr lang="en-US" sz="4900" b="1" dirty="0">
                <a:latin typeface="Arial" panose="020B0604020202020204" pitchFamily="34" charset="0"/>
                <a:cs typeface="Arial" panose="020B0604020202020204" pitchFamily="34" charset="0"/>
              </a:rPr>
              <a:t>Minerals &amp; Energy</a:t>
            </a:r>
            <a:br>
              <a:rPr lang="en-US" sz="54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2</a:t>
            </a:r>
            <a:r>
              <a:rPr lang="en-US" sz="3600" b="1" baseline="30000" dirty="0">
                <a:latin typeface="Arial" panose="020B0604020202020204" pitchFamily="34" charset="0"/>
                <a:cs typeface="Arial" panose="020B0604020202020204" pitchFamily="34" charset="0"/>
              </a:rPr>
              <a:t>nd</a:t>
            </a:r>
            <a:r>
              <a:rPr lang="en-US" sz="3600" b="1" dirty="0">
                <a:latin typeface="Arial" panose="020B0604020202020204" pitchFamily="34" charset="0"/>
                <a:cs typeface="Arial" panose="020B0604020202020204" pitchFamily="34" charset="0"/>
              </a:rPr>
              <a:t> Grade</a:t>
            </a:r>
            <a:br>
              <a:rPr lang="en-US" sz="3600" b="1" dirty="0">
                <a:solidFill>
                  <a:schemeClr val="accent2"/>
                </a:solidFill>
                <a:latin typeface="Arial" panose="020B0604020202020204" pitchFamily="34" charset="0"/>
                <a:cs typeface="Arial" panose="020B0604020202020204" pitchFamily="34" charset="0"/>
              </a:rPr>
            </a:br>
            <a:r>
              <a:rPr lang="en-US" sz="3600" b="1" dirty="0">
                <a:solidFill>
                  <a:schemeClr val="accent2"/>
                </a:solidFill>
                <a:latin typeface="Arial" panose="020B0604020202020204" pitchFamily="34" charset="0"/>
                <a:cs typeface="Arial" panose="020B0604020202020204" pitchFamily="34" charset="0"/>
              </a:rPr>
              <a:t>Lesson 2: </a:t>
            </a:r>
            <a:br>
              <a:rPr lang="en-US" sz="3600" b="1" dirty="0">
                <a:solidFill>
                  <a:schemeClr val="accent2"/>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Resource Responsibility</a:t>
            </a:r>
            <a:br>
              <a:rPr lang="en-US" sz="5400" b="1" dirty="0">
                <a:solidFill>
                  <a:srgbClr val="FFC000"/>
                </a:solidFill>
                <a:latin typeface="Arial" panose="020B0604020202020204" pitchFamily="34" charset="0"/>
                <a:cs typeface="Arial" panose="020B0604020202020204" pitchFamily="34" charset="0"/>
              </a:rPr>
            </a:br>
            <a:endParaRPr lang="en-US" sz="5400" dirty="0">
              <a:solidFill>
                <a:srgbClr val="FFC000"/>
              </a:solidFill>
            </a:endParaRPr>
          </a:p>
        </p:txBody>
      </p:sp>
      <p:sp>
        <p:nvSpPr>
          <p:cNvPr id="20" name="Freeform: Shape 1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icture containing smoke, outdoor, sky, steam&#10;&#10;Description automatically generated">
            <a:extLst>
              <a:ext uri="{FF2B5EF4-FFF2-40B4-BE49-F238E27FC236}">
                <a16:creationId xmlns:a16="http://schemas.microsoft.com/office/drawing/2014/main" id="{D2B1D867-FF87-4D5A-BC68-C49A5E634A1B}"/>
              </a:ext>
            </a:extLst>
          </p:cNvPr>
          <p:cNvPicPr>
            <a:picLocks noGrp="1" noChangeAspect="1"/>
          </p:cNvPicPr>
          <p:nvPr>
            <p:ph idx="1"/>
          </p:nvPr>
        </p:nvPicPr>
        <p:blipFill rotWithShape="1">
          <a:blip r:embed="rId4">
            <a:extLst>
              <a:ext uri="{28A0092B-C50C-407E-A947-70E740481C1C}">
                <a14:useLocalDpi xmlns:a14="http://schemas.microsoft.com/office/drawing/2010/main"/>
              </a:ext>
            </a:extLst>
          </a:blip>
          <a:srcRect/>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6" name="Oval 5">
            <a:extLst>
              <a:ext uri="{FF2B5EF4-FFF2-40B4-BE49-F238E27FC236}">
                <a16:creationId xmlns:a16="http://schemas.microsoft.com/office/drawing/2014/main" id="{036AE7A7-B05C-47FC-8373-614E596DB7D7}"/>
              </a:ext>
            </a:extLst>
          </p:cNvPr>
          <p:cNvSpPr/>
          <p:nvPr/>
        </p:nvSpPr>
        <p:spPr>
          <a:xfrm>
            <a:off x="7498080" y="98475"/>
            <a:ext cx="3981157" cy="37751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close up of a sign&#10;&#10;Description automatically generated">
            <a:extLst>
              <a:ext uri="{FF2B5EF4-FFF2-40B4-BE49-F238E27FC236}">
                <a16:creationId xmlns:a16="http://schemas.microsoft.com/office/drawing/2014/main" id="{40AE2788-4E38-4DED-B3D2-32E4D8EF10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9897" y="98475"/>
            <a:ext cx="3357519" cy="3357519"/>
          </a:xfrm>
          <a:prstGeom prst="rect">
            <a:avLst/>
          </a:prstGeom>
        </p:spPr>
      </p:pic>
    </p:spTree>
    <p:extLst>
      <p:ext uri="{BB962C8B-B14F-4D97-AF65-F5344CB8AC3E}">
        <p14:creationId xmlns:p14="http://schemas.microsoft.com/office/powerpoint/2010/main" val="390727317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CE95D7-F498-4E98-A0B5-9A8E34A047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p:cNvSpPr>
            <a:spLocks noGrp="1"/>
          </p:cNvSpPr>
          <p:nvPr>
            <p:ph type="title"/>
          </p:nvPr>
        </p:nvSpPr>
        <p:spPr>
          <a:xfrm>
            <a:off x="175846" y="154743"/>
            <a:ext cx="4283612" cy="4079631"/>
          </a:xfrm>
          <a:prstGeom prst="ellipse">
            <a:avLst/>
          </a:prstGeom>
          <a:solidFill>
            <a:srgbClr val="00595F"/>
          </a:solidFill>
          <a:ln w="174625" cmpd="thinThick">
            <a:solidFill>
              <a:srgbClr val="00595F"/>
            </a:solidFill>
          </a:ln>
        </p:spPr>
        <p:txBody>
          <a:bodyPr vert="horz" lIns="91440" tIns="45720" rIns="91440" bIns="45720" rtlCol="0" anchor="ctr">
            <a:noAutofit/>
          </a:bodyPr>
          <a:lstStyle/>
          <a:p>
            <a:pPr algn="ctr"/>
            <a:r>
              <a:rPr lang="en-US" sz="1800" dirty="0">
                <a:solidFill>
                  <a:srgbClr val="FFFFFF"/>
                </a:solidFill>
                <a:latin typeface="Open Sans" panose="020B0606030504020204" pitchFamily="34" charset="0"/>
                <a:ea typeface="Open Sans" panose="020B0606030504020204" pitchFamily="34" charset="0"/>
                <a:cs typeface="Open Sans" panose="020B0606030504020204" pitchFamily="34" charset="0"/>
              </a:rPr>
              <a:t>We mine the earth to get these resources. When we mine the earth to get these resources, it takes millions of years for them to replenish. Because they take such an incredibly long time to form, we call them nonrenewable resources. </a:t>
            </a:r>
          </a:p>
        </p:txBody>
      </p:sp>
      <p:sp>
        <p:nvSpPr>
          <p:cNvPr id="5" name="TextBox 4">
            <a:extLst>
              <a:ext uri="{FF2B5EF4-FFF2-40B4-BE49-F238E27FC236}">
                <a16:creationId xmlns:a16="http://schemas.microsoft.com/office/drawing/2014/main" id="{5EF13A91-D5A1-4D45-9191-73E955944AE5}"/>
              </a:ext>
            </a:extLst>
          </p:cNvPr>
          <p:cNvSpPr txBox="1"/>
          <p:nvPr/>
        </p:nvSpPr>
        <p:spPr>
          <a:xfrm>
            <a:off x="0" y="6611779"/>
            <a:ext cx="3938954" cy="246221"/>
          </a:xfrm>
          <a:prstGeom prst="rect">
            <a:avLst/>
          </a:prstGeom>
          <a:no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Photo courtesy of  the Wyoming Mining Association</a:t>
            </a:r>
          </a:p>
        </p:txBody>
      </p:sp>
    </p:spTree>
    <p:extLst>
      <p:ext uri="{BB962C8B-B14F-4D97-AF65-F5344CB8AC3E}">
        <p14:creationId xmlns:p14="http://schemas.microsoft.com/office/powerpoint/2010/main" val="74046555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92F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3" y="4385066"/>
            <a:ext cx="10694902" cy="1317643"/>
          </a:xfrm>
        </p:spPr>
        <p:txBody>
          <a:bodyPr vert="horz" lIns="91440" tIns="45720" rIns="91440" bIns="45720" rtlCol="0" anchor="b">
            <a:norm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Since we know these resources are limited, it is important that we manage the supply of these nonrenewable resources. This is called </a:t>
            </a:r>
            <a:r>
              <a:rPr lang="en-US" sz="2800" b="1" dirty="0">
                <a:latin typeface="Open Sans" panose="020B0606030504020204" pitchFamily="34" charset="0"/>
                <a:ea typeface="Open Sans" panose="020B0606030504020204" pitchFamily="34" charset="0"/>
                <a:cs typeface="Open Sans" panose="020B0606030504020204" pitchFamily="34" charset="0"/>
              </a:rPr>
              <a:t>conservation</a:t>
            </a:r>
            <a:r>
              <a:rPr lang="en-US" sz="2800" dirty="0">
                <a:latin typeface="Open Sans" panose="020B0606030504020204" pitchFamily="34" charset="0"/>
                <a:ea typeface="Open Sans" panose="020B0606030504020204" pitchFamily="34" charset="0"/>
                <a:cs typeface="Open Sans" panose="020B0606030504020204" pitchFamily="34" charset="0"/>
              </a:rPr>
              <a:t>.</a:t>
            </a:r>
          </a:p>
        </p:txBody>
      </p:sp>
      <p:pic>
        <p:nvPicPr>
          <p:cNvPr id="8" name="Picture 7">
            <a:extLst>
              <a:ext uri="{FF2B5EF4-FFF2-40B4-BE49-F238E27FC236}">
                <a16:creationId xmlns:a16="http://schemas.microsoft.com/office/drawing/2014/main" id="{01283F7B-1902-4601-B547-062B6EC2DF3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4242125"/>
          </a:xfrm>
          <a:prstGeom prst="rect">
            <a:avLst/>
          </a:prstGeom>
        </p:spPr>
      </p:pic>
      <p:cxnSp>
        <p:nvCxnSpPr>
          <p:cNvPr id="14" name="Straight Connector 13">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D73D59F-EE14-41C4-87CD-B1F5D4C061BB}"/>
              </a:ext>
            </a:extLst>
          </p:cNvPr>
          <p:cNvSpPr txBox="1"/>
          <p:nvPr/>
        </p:nvSpPr>
        <p:spPr>
          <a:xfrm>
            <a:off x="9645748" y="3944268"/>
            <a:ext cx="2546252" cy="246221"/>
          </a:xfrm>
          <a:prstGeom prst="rect">
            <a:avLst/>
          </a:prstGeom>
          <a:noFill/>
        </p:spPr>
        <p:txBody>
          <a:bodyPr wrap="square" rtlCol="0">
            <a:spAutoFit/>
          </a:bodyPr>
          <a:lstStyle/>
          <a:p>
            <a:r>
              <a:rPr lang="en-US" sz="1000" dirty="0">
                <a:latin typeface="Montserrat" panose="00000500000000000000" pitchFamily="2" charset="0"/>
              </a:rPr>
              <a:t>Photo courtesy of  Cloud Peak Energy</a:t>
            </a:r>
          </a:p>
        </p:txBody>
      </p:sp>
    </p:spTree>
    <p:extLst>
      <p:ext uri="{BB962C8B-B14F-4D97-AF65-F5344CB8AC3E}">
        <p14:creationId xmlns:p14="http://schemas.microsoft.com/office/powerpoint/2010/main" val="297149074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49ECCC-657B-4A3D-A47C-EA68F77E96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p:cNvSpPr>
            <a:spLocks noGrp="1"/>
          </p:cNvSpPr>
          <p:nvPr>
            <p:ph type="title"/>
          </p:nvPr>
        </p:nvSpPr>
        <p:spPr>
          <a:xfrm>
            <a:off x="212054" y="4027112"/>
            <a:ext cx="4518971" cy="2542464"/>
          </a:xfrm>
          <a:solidFill>
            <a:srgbClr val="009293"/>
          </a:solidFill>
          <a:ln w="257175" cap="sq" cmpd="sng" algn="ctr">
            <a:solidFill>
              <a:srgbClr val="262626">
                <a:alpha val="60000"/>
              </a:srgbClr>
            </a:solidFill>
            <a:prstDash val="solid"/>
            <a:miter lim="800000"/>
          </a:ln>
        </p:spPr>
        <p:txBody>
          <a:bodyPr vert="horz" wrap="square" lIns="91440" tIns="45720" rIns="91440" bIns="45720" rtlCol="0" anchor="ctr">
            <a:normAutofit/>
          </a:bodyPr>
          <a:lstStyle/>
          <a:p>
            <a:pPr algn="ctr"/>
            <a:r>
              <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rPr>
              <a:t>Reclamation is a process that occurs after mining. Mining can cause significant disturbance to the land. Reclamation is the process of making repairs to the land after mining. Reclamation is used to get the land close to its original state. It is an important part of being a good steward of Wyoming's land. </a:t>
            </a:r>
          </a:p>
        </p:txBody>
      </p:sp>
      <p:sp>
        <p:nvSpPr>
          <p:cNvPr id="5" name="TextBox 4">
            <a:extLst>
              <a:ext uri="{FF2B5EF4-FFF2-40B4-BE49-F238E27FC236}">
                <a16:creationId xmlns:a16="http://schemas.microsoft.com/office/drawing/2014/main" id="{764D186B-249C-411A-B6FA-70CB2B4B8BE4}"/>
              </a:ext>
            </a:extLst>
          </p:cNvPr>
          <p:cNvSpPr txBox="1"/>
          <p:nvPr/>
        </p:nvSpPr>
        <p:spPr>
          <a:xfrm>
            <a:off x="9659816" y="6569576"/>
            <a:ext cx="2546252" cy="246221"/>
          </a:xfrm>
          <a:prstGeom prst="rect">
            <a:avLst/>
          </a:prstGeom>
          <a:no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Photo courtesy of  Cloud Peak Energy</a:t>
            </a:r>
          </a:p>
        </p:txBody>
      </p:sp>
    </p:spTree>
    <p:extLst>
      <p:ext uri="{BB962C8B-B14F-4D97-AF65-F5344CB8AC3E}">
        <p14:creationId xmlns:p14="http://schemas.microsoft.com/office/powerpoint/2010/main" val="365453337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41C2BD-DC23-4F96-8EDA-68441B19EEC7}"/>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a:off x="-3" y="-28"/>
            <a:ext cx="12192000" cy="6855958"/>
          </a:xfrm>
          <a:prstGeom prst="rect">
            <a:avLst/>
          </a:prstGeom>
        </p:spPr>
      </p:pic>
      <p:sp>
        <p:nvSpPr>
          <p:cNvPr id="11" name="Freeform: Shape 10">
            <a:extLst>
              <a:ext uri="{FF2B5EF4-FFF2-40B4-BE49-F238E27FC236}">
                <a16:creationId xmlns:a16="http://schemas.microsoft.com/office/drawing/2014/main" id="{F72D119F-8562-42DA-AE9A-70D44FDCFD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E4A3B56-2801-46FC-BCF4-F868FFC7D4B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 y="2"/>
            <a:ext cx="5234519" cy="6210629"/>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
        <p:nvSpPr>
          <p:cNvPr id="8" name="TextBox 7">
            <a:extLst>
              <a:ext uri="{FF2B5EF4-FFF2-40B4-BE49-F238E27FC236}">
                <a16:creationId xmlns:a16="http://schemas.microsoft.com/office/drawing/2014/main" id="{A30B56C9-EA63-40A5-A834-8EEC2E733D14}"/>
              </a:ext>
            </a:extLst>
          </p:cNvPr>
          <p:cNvSpPr txBox="1"/>
          <p:nvPr/>
        </p:nvSpPr>
        <p:spPr>
          <a:xfrm>
            <a:off x="14068" y="6435078"/>
            <a:ext cx="3221502" cy="400110"/>
          </a:xfrm>
          <a:prstGeom prst="rect">
            <a:avLst/>
          </a:prstGeom>
          <a:no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Photos courtesy of  Cloud Peak Energy </a:t>
            </a:r>
          </a:p>
          <a:p>
            <a:r>
              <a:rPr lang="en-US" sz="1000" dirty="0">
                <a:latin typeface="Open Sans" panose="020B0606030504020204" pitchFamily="34" charset="0"/>
                <a:ea typeface="Open Sans" panose="020B0606030504020204" pitchFamily="34" charset="0"/>
                <a:cs typeface="Open Sans" panose="020B0606030504020204" pitchFamily="34" charset="0"/>
              </a:rPr>
              <a:t>and the Wyoming Mining Association</a:t>
            </a:r>
          </a:p>
        </p:txBody>
      </p:sp>
      <p:sp>
        <p:nvSpPr>
          <p:cNvPr id="5" name="Oval 4">
            <a:extLst>
              <a:ext uri="{FF2B5EF4-FFF2-40B4-BE49-F238E27FC236}">
                <a16:creationId xmlns:a16="http://schemas.microsoft.com/office/drawing/2014/main" id="{B87D6111-3F8C-4E93-89B3-A8FAF24992B0}"/>
              </a:ext>
            </a:extLst>
          </p:cNvPr>
          <p:cNvSpPr/>
          <p:nvPr/>
        </p:nvSpPr>
        <p:spPr>
          <a:xfrm>
            <a:off x="6823755" y="3779088"/>
            <a:ext cx="6112200" cy="6112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39BA5ED-0410-4D6E-9898-AF6E59B421AC}"/>
              </a:ext>
            </a:extLst>
          </p:cNvPr>
          <p:cNvSpPr/>
          <p:nvPr/>
        </p:nvSpPr>
        <p:spPr>
          <a:xfrm>
            <a:off x="7662085" y="4743319"/>
            <a:ext cx="4435540" cy="1631216"/>
          </a:xfrm>
          <a:prstGeom prst="rect">
            <a:avLst/>
          </a:prstGeom>
        </p:spPr>
        <p:txBody>
          <a:bodyPr wrap="square" lIns="91440" tIns="45720" rIns="91440" bIns="45720" anchor="t">
            <a:spAutoFit/>
          </a:bodyPr>
          <a:lstStyle/>
          <a:p>
            <a:pPr algn="ct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Wyoming is unique </a:t>
            </a:r>
          </a:p>
          <a:p>
            <a:pPr algn="ctr"/>
            <a:r>
              <a:rPr lang="en-US" sz="2000" dirty="0">
                <a:solidFill>
                  <a:schemeClr val="bg1"/>
                </a:solidFill>
                <a:latin typeface="Open Sans"/>
                <a:ea typeface="Open Sans"/>
                <a:cs typeface="Open Sans"/>
              </a:rPr>
              <a:t>because much of its energy comes from products within Wyoming. In fact, Wyoming not only helps power itself but the nation as well. </a:t>
            </a: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9945599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92F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63839" y="1091979"/>
            <a:ext cx="3826413" cy="4352217"/>
          </a:xfrm>
        </p:spPr>
        <p:txBody>
          <a:bodyPr vert="horz" lIns="91440" tIns="45720" rIns="91440" bIns="45720" rtlCol="0" anchor="b">
            <a:no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We can be stewards of Wyoming’s natural resources by working to conserve the energy we use, mining responsibly, not over mining, and using reclamation efforts to restore the land.</a:t>
            </a:r>
          </a:p>
        </p:txBody>
      </p:sp>
      <p:sp>
        <p:nvSpPr>
          <p:cNvPr id="16" name="Freeform: Shape 15">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81A92FC-88D0-4986-BEAC-0C847F49FF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b="-1"/>
          <a:stretch/>
        </p:blipFill>
        <p:spPr>
          <a:xfrm>
            <a:off x="19" y="10"/>
            <a:ext cx="7287045" cy="8295712"/>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8" name="TextBox 7">
            <a:extLst>
              <a:ext uri="{FF2B5EF4-FFF2-40B4-BE49-F238E27FC236}">
                <a16:creationId xmlns:a16="http://schemas.microsoft.com/office/drawing/2014/main" id="{0CE66A2C-EFD2-4BE2-87AE-9A798C92AD01}"/>
              </a:ext>
            </a:extLst>
          </p:cNvPr>
          <p:cNvSpPr txBox="1"/>
          <p:nvPr/>
        </p:nvSpPr>
        <p:spPr>
          <a:xfrm>
            <a:off x="164123" y="6457034"/>
            <a:ext cx="2546252" cy="246221"/>
          </a:xfrm>
          <a:prstGeom prst="rect">
            <a:avLst/>
          </a:prstGeom>
          <a:no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Photo courtesy of  Cloud Peak Energy</a:t>
            </a:r>
          </a:p>
        </p:txBody>
      </p:sp>
    </p:spTree>
    <p:extLst>
      <p:ext uri="{BB962C8B-B14F-4D97-AF65-F5344CB8AC3E}">
        <p14:creationId xmlns:p14="http://schemas.microsoft.com/office/powerpoint/2010/main" val="411270867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22A8E3-4F2A-4708-BC89-B7B7B47F09DA}"/>
              </a:ext>
            </a:extLst>
          </p:cNvPr>
          <p:cNvSpPr>
            <a:spLocks noGrp="1"/>
          </p:cNvSpPr>
          <p:nvPr>
            <p:ph type="title"/>
          </p:nvPr>
        </p:nvSpPr>
        <p:spPr>
          <a:xfrm>
            <a:off x="3964743" y="496374"/>
            <a:ext cx="4262511" cy="605546"/>
          </a:xfrm>
        </p:spPr>
        <p:txBody>
          <a:bodyPr anchor="t">
            <a:normAutofit fontScale="90000"/>
          </a:bodyPr>
          <a:lstStyle/>
          <a:p>
            <a:pPr algn="ctr"/>
            <a:r>
              <a:rPr lang="en-US" dirty="0"/>
              <a:t>Let’s Discuss:</a:t>
            </a:r>
          </a:p>
        </p:txBody>
      </p:sp>
      <p:graphicFrame>
        <p:nvGraphicFramePr>
          <p:cNvPr id="5" name="Table 5">
            <a:extLst>
              <a:ext uri="{FF2B5EF4-FFF2-40B4-BE49-F238E27FC236}">
                <a16:creationId xmlns:a16="http://schemas.microsoft.com/office/drawing/2014/main" id="{3BEED317-9054-4C33-ABF3-77A088215CD3}"/>
              </a:ext>
            </a:extLst>
          </p:cNvPr>
          <p:cNvGraphicFramePr>
            <a:graphicFrameLocks noGrp="1"/>
          </p:cNvGraphicFramePr>
          <p:nvPr>
            <p:extLst>
              <p:ext uri="{D42A27DB-BD31-4B8C-83A1-F6EECF244321}">
                <p14:modId xmlns:p14="http://schemas.microsoft.com/office/powerpoint/2010/main" val="74924426"/>
              </p:ext>
            </p:extLst>
          </p:nvPr>
        </p:nvGraphicFramePr>
        <p:xfrm>
          <a:off x="587519" y="1507808"/>
          <a:ext cx="11016960" cy="5188416"/>
        </p:xfrm>
        <a:graphic>
          <a:graphicData uri="http://schemas.openxmlformats.org/drawingml/2006/table">
            <a:tbl>
              <a:tblPr firstRow="1" bandRow="1">
                <a:tableStyleId>{5C22544A-7EE6-4342-B048-85BDC9FD1C3A}</a:tableStyleId>
              </a:tblPr>
              <a:tblGrid>
                <a:gridCol w="1836160">
                  <a:extLst>
                    <a:ext uri="{9D8B030D-6E8A-4147-A177-3AD203B41FA5}">
                      <a16:colId xmlns:a16="http://schemas.microsoft.com/office/drawing/2014/main" val="3988547310"/>
                    </a:ext>
                  </a:extLst>
                </a:gridCol>
                <a:gridCol w="1836160">
                  <a:extLst>
                    <a:ext uri="{9D8B030D-6E8A-4147-A177-3AD203B41FA5}">
                      <a16:colId xmlns:a16="http://schemas.microsoft.com/office/drawing/2014/main" val="428043501"/>
                    </a:ext>
                  </a:extLst>
                </a:gridCol>
                <a:gridCol w="1836160">
                  <a:extLst>
                    <a:ext uri="{9D8B030D-6E8A-4147-A177-3AD203B41FA5}">
                      <a16:colId xmlns:a16="http://schemas.microsoft.com/office/drawing/2014/main" val="212590756"/>
                    </a:ext>
                  </a:extLst>
                </a:gridCol>
                <a:gridCol w="1836160">
                  <a:extLst>
                    <a:ext uri="{9D8B030D-6E8A-4147-A177-3AD203B41FA5}">
                      <a16:colId xmlns:a16="http://schemas.microsoft.com/office/drawing/2014/main" val="4140715725"/>
                    </a:ext>
                  </a:extLst>
                </a:gridCol>
                <a:gridCol w="1836160">
                  <a:extLst>
                    <a:ext uri="{9D8B030D-6E8A-4147-A177-3AD203B41FA5}">
                      <a16:colId xmlns:a16="http://schemas.microsoft.com/office/drawing/2014/main" val="2100866514"/>
                    </a:ext>
                  </a:extLst>
                </a:gridCol>
                <a:gridCol w="1836160">
                  <a:extLst>
                    <a:ext uri="{9D8B030D-6E8A-4147-A177-3AD203B41FA5}">
                      <a16:colId xmlns:a16="http://schemas.microsoft.com/office/drawing/2014/main" val="1198490994"/>
                    </a:ext>
                  </a:extLst>
                </a:gridCol>
              </a:tblGrid>
              <a:tr h="763716">
                <a:tc gridSpan="2">
                  <a:txBody>
                    <a:bodyPr/>
                    <a:lstStyle/>
                    <a:p>
                      <a:r>
                        <a:rPr lang="en-US" dirty="0"/>
                        <a:t>What uses oil?</a:t>
                      </a:r>
                    </a:p>
                  </a:txBody>
                  <a:tcPr/>
                </a:tc>
                <a:tc hMerge="1">
                  <a:txBody>
                    <a:bodyPr/>
                    <a:lstStyle/>
                    <a:p>
                      <a:endParaRPr lang="en-US"/>
                    </a:p>
                  </a:txBody>
                  <a:tcPr/>
                </a:tc>
                <a:tc gridSpan="2">
                  <a:txBody>
                    <a:bodyPr/>
                    <a:lstStyle/>
                    <a:p>
                      <a:r>
                        <a:rPr lang="en-US" dirty="0"/>
                        <a:t>What uses electricity?</a:t>
                      </a:r>
                    </a:p>
                  </a:txBody>
                  <a:tcPr/>
                </a:tc>
                <a:tc hMerge="1">
                  <a:txBody>
                    <a:bodyPr/>
                    <a:lstStyle/>
                    <a:p>
                      <a:endParaRPr lang="en-US"/>
                    </a:p>
                  </a:txBody>
                  <a:tcPr/>
                </a:tc>
                <a:tc gridSpan="2">
                  <a:txBody>
                    <a:bodyPr/>
                    <a:lstStyle/>
                    <a:p>
                      <a:r>
                        <a:rPr lang="en-US" dirty="0"/>
                        <a:t>What uses natural gas?</a:t>
                      </a:r>
                    </a:p>
                  </a:txBody>
                  <a:tcPr/>
                </a:tc>
                <a:tc hMerge="1">
                  <a:txBody>
                    <a:bodyPr/>
                    <a:lstStyle/>
                    <a:p>
                      <a:endParaRPr lang="en-US"/>
                    </a:p>
                  </a:txBody>
                  <a:tcPr/>
                </a:tc>
                <a:extLst>
                  <a:ext uri="{0D108BD9-81ED-4DB2-BD59-A6C34878D82A}">
                    <a16:rowId xmlns:a16="http://schemas.microsoft.com/office/drawing/2014/main" val="812486527"/>
                  </a:ext>
                </a:extLst>
              </a:tr>
              <a:tr h="44247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957621212"/>
                  </a:ext>
                </a:extLst>
              </a:tr>
              <a:tr h="44247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464756187"/>
                  </a:ext>
                </a:extLst>
              </a:tr>
              <a:tr h="44247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81092389"/>
                  </a:ext>
                </a:extLst>
              </a:tr>
              <a:tr h="44247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488836455"/>
                  </a:ext>
                </a:extLst>
              </a:tr>
              <a:tr h="44247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91828545"/>
                  </a:ext>
                </a:extLst>
              </a:tr>
              <a:tr h="44247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36129538"/>
                  </a:ext>
                </a:extLst>
              </a:tr>
              <a:tr h="44247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28499942"/>
                  </a:ext>
                </a:extLst>
              </a:tr>
              <a:tr h="44247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31171956"/>
                  </a:ext>
                </a:extLst>
              </a:tr>
              <a:tr h="44247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112233079"/>
                  </a:ext>
                </a:extLst>
              </a:tr>
              <a:tr h="44247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61812720"/>
                  </a:ext>
                </a:extLst>
              </a:tr>
            </a:tbl>
          </a:graphicData>
        </a:graphic>
      </p:graphicFrame>
      <p:pic>
        <p:nvPicPr>
          <p:cNvPr id="8" name="Picture 7" descr="A picture containing toy, vector graphics&#10;&#10;Description automatically generated">
            <a:extLst>
              <a:ext uri="{FF2B5EF4-FFF2-40B4-BE49-F238E27FC236}">
                <a16:creationId xmlns:a16="http://schemas.microsoft.com/office/drawing/2014/main" id="{7D31DF3B-51D3-4B12-B9A2-DB639EEF84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71588" y="0"/>
            <a:ext cx="2295730" cy="1495314"/>
          </a:xfrm>
          <a:prstGeom prst="rect">
            <a:avLst/>
          </a:prstGeom>
        </p:spPr>
      </p:pic>
      <p:pic>
        <p:nvPicPr>
          <p:cNvPr id="10" name="Picture 9" descr="A picture containing doll, toy&#10;&#10;Description automatically generated">
            <a:extLst>
              <a:ext uri="{FF2B5EF4-FFF2-40B4-BE49-F238E27FC236}">
                <a16:creationId xmlns:a16="http://schemas.microsoft.com/office/drawing/2014/main" id="{A5698BA3-015C-49FF-B75F-1D0EB592A35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7519" y="12494"/>
            <a:ext cx="3207509" cy="1495314"/>
          </a:xfrm>
          <a:prstGeom prst="rect">
            <a:avLst/>
          </a:prstGeom>
        </p:spPr>
      </p:pic>
    </p:spTree>
    <p:extLst>
      <p:ext uri="{BB962C8B-B14F-4D97-AF65-F5344CB8AC3E}">
        <p14:creationId xmlns:p14="http://schemas.microsoft.com/office/powerpoint/2010/main" val="41301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05E90-5C0E-4EA0-BB57-214F940EAA19}"/>
              </a:ext>
            </a:extLst>
          </p:cNvPr>
          <p:cNvSpPr>
            <a:spLocks noGrp="1"/>
          </p:cNvSpPr>
          <p:nvPr>
            <p:ph type="title"/>
          </p:nvPr>
        </p:nvSpPr>
        <p:spPr>
          <a:xfrm>
            <a:off x="6512634" y="526298"/>
            <a:ext cx="4668257" cy="1325563"/>
          </a:xfrm>
        </p:spPr>
        <p:txBody>
          <a:bodyPr vert="horz" lIns="91440" tIns="45720" rIns="91440" bIns="45720" rtlCol="0" anchor="ctr">
            <a:normAutofit/>
          </a:bodyPr>
          <a:lstStyle/>
          <a:p>
            <a:r>
              <a:rPr lang="en-US" kern="1200" dirty="0">
                <a:solidFill>
                  <a:schemeClr val="tx1"/>
                </a:solidFill>
                <a:latin typeface="+mj-lt"/>
                <a:ea typeface="+mj-ea"/>
                <a:cs typeface="+mj-cs"/>
              </a:rPr>
              <a:t>Thinking further:</a:t>
            </a:r>
          </a:p>
        </p:txBody>
      </p:sp>
      <p:sp>
        <p:nvSpPr>
          <p:cNvPr id="29" name="Freeform: Shape 28">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descr="A picture containing text, outdoor, road, sky&#10;&#10;Description automatically generated">
            <a:extLst>
              <a:ext uri="{FF2B5EF4-FFF2-40B4-BE49-F238E27FC236}">
                <a16:creationId xmlns:a16="http://schemas.microsoft.com/office/drawing/2014/main" id="{363A0D1E-4497-41E7-84C2-83405271FF6C}"/>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b="-1"/>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24" name="Picture 23">
            <a:extLst>
              <a:ext uri="{FF2B5EF4-FFF2-40B4-BE49-F238E27FC236}">
                <a16:creationId xmlns:a16="http://schemas.microsoft.com/office/drawing/2014/main" id="{19C2A8B6-54BB-448C-9A15-3A3BA9FD695C}"/>
              </a:ext>
            </a:extLst>
          </p:cNvPr>
          <p:cNvPicPr>
            <a:picLocks noChangeAspect="1"/>
          </p:cNvPicPr>
          <p:nvPr/>
        </p:nvPicPr>
        <p:blipFill rotWithShape="1">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rcRect/>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16" name="Picture 15" descr="A picture containing tree, outdoor, building, house&#10;&#10;Description automatically generated">
            <a:extLst>
              <a:ext uri="{FF2B5EF4-FFF2-40B4-BE49-F238E27FC236}">
                <a16:creationId xmlns:a16="http://schemas.microsoft.com/office/drawing/2014/main" id="{940214E6-A44A-465B-88BF-503E8BD853C8}"/>
              </a:ext>
            </a:extLst>
          </p:cNvPr>
          <p:cNvPicPr>
            <a:picLocks noChangeAspect="1"/>
          </p:cNvPicPr>
          <p:nvPr/>
        </p:nvPicPr>
        <p:blipFill rotWithShape="1">
          <a:blip r:embed="rId7" cstate="screen">
            <a:extLst>
              <a:ext uri="{28A0092B-C50C-407E-A947-70E740481C1C}">
                <a14:useLocalDpi xmlns:a14="http://schemas.microsoft.com/office/drawing/2010/main"/>
              </a:ext>
              <a:ext uri="{837473B0-CC2E-450A-ABE3-18F120FF3D39}">
                <a1611:picAttrSrcUrl xmlns:a1611="http://schemas.microsoft.com/office/drawing/2016/11/main" r:id="rId8"/>
              </a:ext>
            </a:extLst>
          </a:blip>
          <a:srcRect/>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3" name="TextBox 2">
            <a:extLst>
              <a:ext uri="{FF2B5EF4-FFF2-40B4-BE49-F238E27FC236}">
                <a16:creationId xmlns:a16="http://schemas.microsoft.com/office/drawing/2014/main" id="{8E4E3DDF-44CA-49D1-9FE8-59780AB58979}"/>
              </a:ext>
            </a:extLst>
          </p:cNvPr>
          <p:cNvSpPr txBox="1"/>
          <p:nvPr/>
        </p:nvSpPr>
        <p:spPr>
          <a:xfrm>
            <a:off x="6702311" y="2129897"/>
            <a:ext cx="4889085" cy="4521919"/>
          </a:xfrm>
          <a:prstGeom prst="rect">
            <a:avLst/>
          </a:prstGeom>
        </p:spPr>
        <p:txBody>
          <a:bodyPr vert="horz" lIns="91440" tIns="45720" rIns="91440" bIns="45720" rtlCol="0" anchor="t">
            <a:normAutofit/>
          </a:bodyPr>
          <a:lstStyle/>
          <a:p>
            <a:pPr marL="457200" indent="-228600" defTabSz="914400">
              <a:lnSpc>
                <a:spcPct val="90000"/>
              </a:lnSpc>
              <a:spcAft>
                <a:spcPts val="600"/>
              </a:spcAft>
              <a:buFont typeface="Arial" panose="020B0604020202020204" pitchFamily="34" charset="0"/>
              <a:buChar char="•"/>
            </a:pPr>
            <a:r>
              <a:rPr lang="en-US" sz="2800" dirty="0"/>
              <a:t>Why do lights in our home or school come on?</a:t>
            </a:r>
          </a:p>
          <a:p>
            <a:pPr marL="228600" defTabSz="914400">
              <a:lnSpc>
                <a:spcPct val="90000"/>
              </a:lnSpc>
              <a:spcAft>
                <a:spcPts val="600"/>
              </a:spcAft>
            </a:pPr>
            <a:endParaRPr lang="en-US" sz="2800" dirty="0"/>
          </a:p>
          <a:p>
            <a:pPr marL="457200" indent="-228600" defTabSz="914400">
              <a:lnSpc>
                <a:spcPct val="90000"/>
              </a:lnSpc>
              <a:spcAft>
                <a:spcPts val="600"/>
              </a:spcAft>
              <a:buFont typeface="Arial" panose="020B0604020202020204" pitchFamily="34" charset="0"/>
              <a:buChar char="•"/>
            </a:pPr>
            <a:r>
              <a:rPr lang="en-US" sz="2800" dirty="0"/>
              <a:t>What makes our car run?</a:t>
            </a:r>
          </a:p>
          <a:p>
            <a:pPr marL="228600" defTabSz="914400">
              <a:lnSpc>
                <a:spcPct val="90000"/>
              </a:lnSpc>
              <a:spcAft>
                <a:spcPts val="600"/>
              </a:spcAft>
            </a:pPr>
            <a:endParaRPr lang="en-US" sz="2800" dirty="0"/>
          </a:p>
          <a:p>
            <a:pPr marL="457200" indent="-228600" defTabSz="914400">
              <a:lnSpc>
                <a:spcPct val="90000"/>
              </a:lnSpc>
              <a:spcAft>
                <a:spcPts val="600"/>
              </a:spcAft>
              <a:buFont typeface="Arial" panose="020B0604020202020204" pitchFamily="34" charset="0"/>
              <a:buChar char="•"/>
            </a:pPr>
            <a:r>
              <a:rPr lang="en-US" sz="2800" dirty="0"/>
              <a:t>How do we make our homes warm?</a:t>
            </a:r>
          </a:p>
        </p:txBody>
      </p:sp>
      <p:sp>
        <p:nvSpPr>
          <p:cNvPr id="19" name="TextBox 18">
            <a:extLst>
              <a:ext uri="{FF2B5EF4-FFF2-40B4-BE49-F238E27FC236}">
                <a16:creationId xmlns:a16="http://schemas.microsoft.com/office/drawing/2014/main" id="{C169242D-5F6F-4CED-93A9-2CB7931374B8}"/>
              </a:ext>
            </a:extLst>
          </p:cNvPr>
          <p:cNvSpPr txBox="1"/>
          <p:nvPr/>
        </p:nvSpPr>
        <p:spPr>
          <a:xfrm>
            <a:off x="9626875" y="6657945"/>
            <a:ext cx="2565125"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commons.wikimedia.org/wiki/File:Cheyenne,_Wyoming-2012-07-15_1428.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75433797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5"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8"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6"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7"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3"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13" name="Picture 12" descr="A picture containing cup, indoor, plastic, tableware&#10;&#10;Description automatically generated">
            <a:extLst>
              <a:ext uri="{FF2B5EF4-FFF2-40B4-BE49-F238E27FC236}">
                <a16:creationId xmlns:a16="http://schemas.microsoft.com/office/drawing/2014/main" id="{F4390802-BA30-43E4-8CB3-69CA0CD55595}"/>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b="-3"/>
          <a:stretch/>
        </p:blipFill>
        <p:spPr>
          <a:xfrm>
            <a:off x="20" y="10"/>
            <a:ext cx="5997616" cy="4306823"/>
          </a:xfrm>
          <a:custGeom>
            <a:avLst/>
            <a:gdLst/>
            <a:ahLst/>
            <a:cxnLst/>
            <a:rect l="l" t="t" r="r" b="b"/>
            <a:pathLst>
              <a:path w="5997636" h="4306833">
                <a:moveTo>
                  <a:pt x="0" y="0"/>
                </a:moveTo>
                <a:lnTo>
                  <a:pt x="5997636" y="0"/>
                </a:lnTo>
                <a:lnTo>
                  <a:pt x="5997636" y="4302053"/>
                </a:lnTo>
                <a:lnTo>
                  <a:pt x="5313331" y="4306748"/>
                </a:lnTo>
                <a:cubicBezTo>
                  <a:pt x="3800480" y="4309129"/>
                  <a:pt x="2093145" y="4262282"/>
                  <a:pt x="400746" y="4118385"/>
                </a:cubicBezTo>
                <a:lnTo>
                  <a:pt x="0" y="4081409"/>
                </a:lnTo>
                <a:lnTo>
                  <a:pt x="0" y="2982070"/>
                </a:lnTo>
                <a:lnTo>
                  <a:pt x="0" y="2789945"/>
                </a:lnTo>
                <a:close/>
              </a:path>
            </a:pathLst>
          </a:custGeom>
        </p:spPr>
      </p:pic>
      <p:pic>
        <p:nvPicPr>
          <p:cNvPr id="12" name="Picture 11">
            <a:extLst>
              <a:ext uri="{FF2B5EF4-FFF2-40B4-BE49-F238E27FC236}">
                <a16:creationId xmlns:a16="http://schemas.microsoft.com/office/drawing/2014/main" id="{149B9A36-14A4-4447-B98D-6C60324DF078}"/>
              </a:ext>
            </a:extLst>
          </p:cNvPr>
          <p:cNvPicPr>
            <a:picLocks noChangeAspect="1"/>
          </p:cNvPicPr>
          <p:nvPr/>
        </p:nvPicPr>
        <p:blipFill rotWithShape="1">
          <a:blip r:embed="rId5">
            <a:extLst>
              <a:ext uri="{28A0092B-C50C-407E-A947-70E740481C1C}">
                <a14:useLocalDpi xmlns:a14="http://schemas.microsoft.com/office/drawing/2010/main"/>
              </a:ext>
              <a:ext uri="{837473B0-CC2E-450A-ABE3-18F120FF3D39}">
                <a1611:picAttrSrcUrl xmlns:a1611="http://schemas.microsoft.com/office/drawing/2016/11/main" r:id="rId6"/>
              </a:ext>
            </a:extLst>
          </a:blip>
          <a:srcRect/>
          <a:stretch/>
        </p:blipFill>
        <p:spPr>
          <a:xfrm>
            <a:off x="6176435" y="10"/>
            <a:ext cx="6015565" cy="4299555"/>
          </a:xfrm>
          <a:custGeom>
            <a:avLst/>
            <a:gdLst/>
            <a:ahLst/>
            <a:cxnLst/>
            <a:rect l="l" t="t" r="r" b="b"/>
            <a:pathLst>
              <a:path w="6015565" h="4299565">
                <a:moveTo>
                  <a:pt x="0" y="0"/>
                </a:moveTo>
                <a:lnTo>
                  <a:pt x="6015565" y="0"/>
                </a:lnTo>
                <a:lnTo>
                  <a:pt x="6015565" y="2789945"/>
                </a:lnTo>
                <a:lnTo>
                  <a:pt x="6015565" y="2982070"/>
                </a:lnTo>
                <a:lnTo>
                  <a:pt x="6015565" y="3957888"/>
                </a:lnTo>
                <a:lnTo>
                  <a:pt x="5937368" y="3966171"/>
                </a:lnTo>
                <a:cubicBezTo>
                  <a:pt x="3963073" y="4164120"/>
                  <a:pt x="2060717" y="4257123"/>
                  <a:pt x="577162" y="4289728"/>
                </a:cubicBezTo>
                <a:lnTo>
                  <a:pt x="0" y="4299565"/>
                </a:lnTo>
                <a:close/>
              </a:path>
            </a:pathLst>
          </a:custGeom>
        </p:spPr>
      </p:pic>
      <p:sp>
        <p:nvSpPr>
          <p:cNvPr id="2" name="Rectangle 1">
            <a:extLst>
              <a:ext uri="{FF2B5EF4-FFF2-40B4-BE49-F238E27FC236}">
                <a16:creationId xmlns:a16="http://schemas.microsoft.com/office/drawing/2014/main" id="{167A680C-087C-4C2A-BA10-D12DD62547FD}"/>
              </a:ext>
            </a:extLst>
          </p:cNvPr>
          <p:cNvSpPr/>
          <p:nvPr/>
        </p:nvSpPr>
        <p:spPr>
          <a:xfrm>
            <a:off x="1292751" y="4571423"/>
            <a:ext cx="10107569" cy="1770300"/>
          </a:xfrm>
          <a:prstGeom prst="rect">
            <a:avLst/>
          </a:prstGeom>
        </p:spPr>
        <p:txBody>
          <a:bodyPr vert="horz" lIns="91440" tIns="45720" rIns="91440" bIns="45720" rtlCol="0" anchor="ctr">
            <a:noAutofit/>
          </a:bodyPr>
          <a:lstStyle/>
          <a:p>
            <a:pPr marL="285750" indent="-228600" defTabSz="914400">
              <a:lnSpc>
                <a:spcPct val="90000"/>
              </a:lnSpc>
              <a:spcAft>
                <a:spcPts val="600"/>
              </a:spcAft>
              <a:buFont typeface="Arial" panose="020B0604020202020204" pitchFamily="34" charset="0"/>
              <a:buChar char="•"/>
            </a:pPr>
            <a:r>
              <a:rPr lang="en-US" sz="2400" dirty="0"/>
              <a:t>Use your cup.</a:t>
            </a:r>
          </a:p>
          <a:p>
            <a:pPr marL="285750" indent="-228600" defTabSz="914400">
              <a:lnSpc>
                <a:spcPct val="90000"/>
              </a:lnSpc>
              <a:spcAft>
                <a:spcPts val="600"/>
              </a:spcAft>
              <a:buFont typeface="Arial" panose="020B0604020202020204" pitchFamily="34" charset="0"/>
              <a:buChar char="•"/>
            </a:pPr>
            <a:r>
              <a:rPr lang="en-US" sz="2400" dirty="0"/>
              <a:t>You may take as much popcorn as you can in the time given.</a:t>
            </a:r>
          </a:p>
          <a:p>
            <a:pPr marL="285750" indent="-228600" defTabSz="914400">
              <a:lnSpc>
                <a:spcPct val="90000"/>
              </a:lnSpc>
              <a:spcAft>
                <a:spcPts val="600"/>
              </a:spcAft>
              <a:buFont typeface="Arial" panose="020B0604020202020204" pitchFamily="34" charset="0"/>
              <a:buChar char="•"/>
            </a:pPr>
            <a:r>
              <a:rPr lang="en-US" sz="2400" dirty="0"/>
              <a:t>Put your popcorn on your desk.</a:t>
            </a:r>
          </a:p>
          <a:p>
            <a:pPr marL="285750" indent="-228600" defTabSz="914400">
              <a:lnSpc>
                <a:spcPct val="90000"/>
              </a:lnSpc>
              <a:spcAft>
                <a:spcPts val="600"/>
              </a:spcAft>
              <a:buFont typeface="Arial" panose="020B0604020202020204" pitchFamily="34" charset="0"/>
              <a:buChar char="•"/>
            </a:pPr>
            <a:r>
              <a:rPr lang="en-US" sz="2400" dirty="0"/>
              <a:t>Don’t eat any popcorn.</a:t>
            </a:r>
          </a:p>
          <a:p>
            <a:pPr marL="285750" indent="-228600" defTabSz="914400">
              <a:lnSpc>
                <a:spcPct val="90000"/>
              </a:lnSpc>
              <a:spcAft>
                <a:spcPts val="600"/>
              </a:spcAft>
              <a:buFont typeface="Arial" panose="020B0604020202020204" pitchFamily="34" charset="0"/>
              <a:buChar char="•"/>
            </a:pPr>
            <a:r>
              <a:rPr lang="en-US" sz="2400" dirty="0"/>
              <a:t>You may take as many trips as you want.</a:t>
            </a:r>
          </a:p>
        </p:txBody>
      </p:sp>
      <p:sp>
        <p:nvSpPr>
          <p:cNvPr id="4" name="TextBox 3">
            <a:extLst>
              <a:ext uri="{FF2B5EF4-FFF2-40B4-BE49-F238E27FC236}">
                <a16:creationId xmlns:a16="http://schemas.microsoft.com/office/drawing/2014/main" id="{072DDE01-75E7-454A-B814-2CE888FCFDB6}"/>
              </a:ext>
            </a:extLst>
          </p:cNvPr>
          <p:cNvSpPr txBox="1"/>
          <p:nvPr/>
        </p:nvSpPr>
        <p:spPr>
          <a:xfrm>
            <a:off x="9775954" y="6870700"/>
            <a:ext cx="241604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fivetwelvethirteen.wordpress.com/2014/10/22/cup-stacki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14" name="TextBox 13">
            <a:extLst>
              <a:ext uri="{FF2B5EF4-FFF2-40B4-BE49-F238E27FC236}">
                <a16:creationId xmlns:a16="http://schemas.microsoft.com/office/drawing/2014/main" id="{39E6DE4C-B240-49E5-BEC7-58341503B3D2}"/>
              </a:ext>
            </a:extLst>
          </p:cNvPr>
          <p:cNvSpPr txBox="1"/>
          <p:nvPr/>
        </p:nvSpPr>
        <p:spPr>
          <a:xfrm>
            <a:off x="7198128" y="6870700"/>
            <a:ext cx="256512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nl.wikipedia.org/wiki/popcorn_(voedse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52587609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5F97567-E1DF-427C-93BC-4E194BE28E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rot="5400000">
            <a:off x="830753" y="3885605"/>
            <a:ext cx="2225041" cy="3719750"/>
          </a:xfrm>
          <a:prstGeom prst="rect">
            <a:avLst/>
          </a:prstGeom>
        </p:spPr>
      </p:pic>
      <p:pic>
        <p:nvPicPr>
          <p:cNvPr id="7" name="Picture 6">
            <a:extLst>
              <a:ext uri="{FF2B5EF4-FFF2-40B4-BE49-F238E27FC236}">
                <a16:creationId xmlns:a16="http://schemas.microsoft.com/office/drawing/2014/main" id="{DBA53AA6-EEB2-4D14-B536-9E30BCDB77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rot="5400000">
            <a:off x="4612895" y="-689696"/>
            <a:ext cx="2267032" cy="3719752"/>
          </a:xfrm>
          <a:prstGeom prst="rect">
            <a:avLst/>
          </a:prstGeom>
        </p:spPr>
      </p:pic>
      <p:pic>
        <p:nvPicPr>
          <p:cNvPr id="3" name="Picture 2" descr="A picture containing floor, table, indoor, scissors&#10;&#10;Description automatically generated">
            <a:extLst>
              <a:ext uri="{FF2B5EF4-FFF2-40B4-BE49-F238E27FC236}">
                <a16:creationId xmlns:a16="http://schemas.microsoft.com/office/drawing/2014/main" id="{DA2F5131-097D-4DBE-BF92-38B02936832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3"/>
          <a:stretch/>
        </p:blipFill>
        <p:spPr>
          <a:xfrm>
            <a:off x="3886558" y="4641172"/>
            <a:ext cx="3719729" cy="2208616"/>
          </a:xfrm>
          <a:prstGeom prst="rect">
            <a:avLst/>
          </a:prstGeom>
        </p:spPr>
      </p:pic>
      <p:pic>
        <p:nvPicPr>
          <p:cNvPr id="11" name="Picture 10" descr="A picture containing indoor, person&#10;&#10;Description automatically generated">
            <a:extLst>
              <a:ext uri="{FF2B5EF4-FFF2-40B4-BE49-F238E27FC236}">
                <a16:creationId xmlns:a16="http://schemas.microsoft.com/office/drawing/2014/main" id="{3AE8B88B-387F-4636-9523-02CA75E15B3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4"/>
          <a:stretch/>
        </p:blipFill>
        <p:spPr>
          <a:xfrm>
            <a:off x="3873346" y="2331083"/>
            <a:ext cx="3719748" cy="2208617"/>
          </a:xfrm>
          <a:prstGeom prst="rect">
            <a:avLst/>
          </a:prstGeom>
        </p:spPr>
      </p:pic>
      <p:pic>
        <p:nvPicPr>
          <p:cNvPr id="5" name="Picture 4" descr="A picture containing text, case, accessory, stationary&#10;&#10;Description automatically generated">
            <a:extLst>
              <a:ext uri="{FF2B5EF4-FFF2-40B4-BE49-F238E27FC236}">
                <a16:creationId xmlns:a16="http://schemas.microsoft.com/office/drawing/2014/main" id="{66607BC4-2F6D-4EB4-97D1-C6E9163E0F8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1"/>
          <a:stretch/>
        </p:blipFill>
        <p:spPr>
          <a:xfrm rot="5400000">
            <a:off x="814484" y="-689692"/>
            <a:ext cx="2241464" cy="3719748"/>
          </a:xfrm>
          <a:prstGeom prst="rect">
            <a:avLst/>
          </a:prstGeom>
        </p:spPr>
      </p:pic>
      <p:pic>
        <p:nvPicPr>
          <p:cNvPr id="9" name="Picture 8" descr="A picture containing floor, scissors&#10;&#10;Description automatically generated">
            <a:extLst>
              <a:ext uri="{FF2B5EF4-FFF2-40B4-BE49-F238E27FC236}">
                <a16:creationId xmlns:a16="http://schemas.microsoft.com/office/drawing/2014/main" id="{7C3CCC57-BDB7-4D7E-A9F9-CFAC7E926DE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4"/>
          <a:stretch/>
        </p:blipFill>
        <p:spPr>
          <a:xfrm>
            <a:off x="75338" y="2331083"/>
            <a:ext cx="3719752" cy="2250607"/>
          </a:xfrm>
          <a:prstGeom prst="rect">
            <a:avLst/>
          </a:prstGeom>
        </p:spPr>
      </p:pic>
      <p:sp>
        <p:nvSpPr>
          <p:cNvPr id="14" name="TextBox 13">
            <a:extLst>
              <a:ext uri="{FF2B5EF4-FFF2-40B4-BE49-F238E27FC236}">
                <a16:creationId xmlns:a16="http://schemas.microsoft.com/office/drawing/2014/main" id="{32FB4F74-D430-4B8D-9F6D-0048393106BF}"/>
              </a:ext>
            </a:extLst>
          </p:cNvPr>
          <p:cNvSpPr txBox="1"/>
          <p:nvPr/>
        </p:nvSpPr>
        <p:spPr>
          <a:xfrm>
            <a:off x="7606286" y="158305"/>
            <a:ext cx="4510371" cy="6663031"/>
          </a:xfrm>
          <a:prstGeom prst="rect">
            <a:avLst/>
          </a:prstGeom>
        </p:spPr>
        <p:txBody>
          <a:bodyPr vert="horz" lIns="91440" tIns="45720" rIns="91440" bIns="45720" rtlCol="0">
            <a:noAutofit/>
          </a:bodyPr>
          <a:lstStyle/>
          <a:p>
            <a:pPr defTabSz="914400">
              <a:lnSpc>
                <a:spcPct val="90000"/>
              </a:lnSpc>
              <a:spcAft>
                <a:spcPts val="600"/>
              </a:spcAft>
            </a:pPr>
            <a:r>
              <a:rPr lang="en-US" sz="3600" dirty="0"/>
              <a:t>To make a cup:</a:t>
            </a:r>
          </a:p>
          <a:p>
            <a:pPr defTabSz="914400">
              <a:lnSpc>
                <a:spcPct val="90000"/>
              </a:lnSpc>
              <a:spcAft>
                <a:spcPts val="600"/>
              </a:spcAft>
            </a:pPr>
            <a:endParaRPr lang="en-US" sz="900" dirty="0"/>
          </a:p>
          <a:p>
            <a:pPr marL="685800" lvl="1" indent="-457200" defTabSz="914400">
              <a:lnSpc>
                <a:spcPct val="90000"/>
              </a:lnSpc>
              <a:spcAft>
                <a:spcPts val="600"/>
              </a:spcAft>
              <a:buFont typeface="+mj-lt"/>
              <a:buAutoNum type="arabicPeriod"/>
            </a:pPr>
            <a:r>
              <a:rPr lang="en-US" sz="2400" dirty="0"/>
              <a:t>Draw a circle.</a:t>
            </a:r>
          </a:p>
          <a:p>
            <a:pPr marL="685800" lvl="1" indent="-457200" defTabSz="914400">
              <a:lnSpc>
                <a:spcPct val="90000"/>
              </a:lnSpc>
              <a:spcAft>
                <a:spcPts val="600"/>
              </a:spcAft>
              <a:buFont typeface="+mj-lt"/>
              <a:buAutoNum type="arabicPeriod"/>
            </a:pPr>
            <a:r>
              <a:rPr lang="en-US" sz="2400" dirty="0"/>
              <a:t>Cut it out</a:t>
            </a:r>
          </a:p>
          <a:p>
            <a:pPr marL="685800" lvl="1" indent="-457200" defTabSz="914400">
              <a:lnSpc>
                <a:spcPct val="90000"/>
              </a:lnSpc>
              <a:spcAft>
                <a:spcPts val="600"/>
              </a:spcAft>
              <a:buFont typeface="+mj-lt"/>
              <a:buAutoNum type="arabicPeriod"/>
            </a:pPr>
            <a:r>
              <a:rPr lang="en-US" sz="2400" dirty="0"/>
              <a:t>Fold the circle in half and cut it in half along the fold line.</a:t>
            </a:r>
          </a:p>
          <a:p>
            <a:pPr marL="685800" lvl="1" indent="-457200" defTabSz="914400">
              <a:lnSpc>
                <a:spcPct val="90000"/>
              </a:lnSpc>
              <a:spcAft>
                <a:spcPts val="600"/>
              </a:spcAft>
              <a:buFont typeface="+mj-lt"/>
              <a:buAutoNum type="arabicPeriod"/>
            </a:pPr>
            <a:r>
              <a:rPr lang="en-US" sz="2400" dirty="0"/>
              <a:t>Put a dot on each corner of the half circle.</a:t>
            </a:r>
          </a:p>
          <a:p>
            <a:pPr marL="685800" lvl="1" indent="-457200" defTabSz="914400">
              <a:lnSpc>
                <a:spcPct val="90000"/>
              </a:lnSpc>
              <a:spcAft>
                <a:spcPts val="600"/>
              </a:spcAft>
              <a:buFont typeface="+mj-lt"/>
              <a:buAutoNum type="arabicPeriod"/>
            </a:pPr>
            <a:r>
              <a:rPr lang="en-US" sz="2400" dirty="0"/>
              <a:t>Bring the edges together so the circles meet – they will likely overlap to close up the cup.</a:t>
            </a:r>
          </a:p>
          <a:p>
            <a:pPr marL="685800" lvl="1" indent="-457200" defTabSz="914400">
              <a:lnSpc>
                <a:spcPct val="90000"/>
              </a:lnSpc>
              <a:spcAft>
                <a:spcPts val="600"/>
              </a:spcAft>
              <a:buFont typeface="+mj-lt"/>
              <a:buAutoNum type="arabicPeriod"/>
            </a:pPr>
            <a:r>
              <a:rPr lang="en-US" sz="2400" dirty="0"/>
              <a:t>Tape the cup closed.  If you have a hole in the bottom, bend it up and tape it shut.</a:t>
            </a:r>
          </a:p>
        </p:txBody>
      </p:sp>
      <p:sp>
        <p:nvSpPr>
          <p:cNvPr id="2" name="TextBox 1">
            <a:extLst>
              <a:ext uri="{FF2B5EF4-FFF2-40B4-BE49-F238E27FC236}">
                <a16:creationId xmlns:a16="http://schemas.microsoft.com/office/drawing/2014/main" id="{8CC4007D-29DE-4441-8C6D-3DF5930B7B5B}"/>
              </a:ext>
            </a:extLst>
          </p:cNvPr>
          <p:cNvSpPr txBox="1"/>
          <p:nvPr/>
        </p:nvSpPr>
        <p:spPr>
          <a:xfrm>
            <a:off x="83398" y="49450"/>
            <a:ext cx="589935" cy="822305"/>
          </a:xfrm>
          <a:prstGeom prst="ellipse">
            <a:avLst/>
          </a:prstGeom>
          <a:solidFill>
            <a:schemeClr val="tx1"/>
          </a:solidFill>
          <a:ln>
            <a:solidFill>
              <a:schemeClr val="bg1"/>
            </a:solidFill>
          </a:ln>
        </p:spPr>
        <p:txBody>
          <a:bodyPr wrap="square" rtlCol="0" anchor="ctr">
            <a:spAutoFit/>
          </a:bodyPr>
          <a:lstStyle/>
          <a:p>
            <a:pPr algn="ctr"/>
            <a:r>
              <a:rPr lang="en-US" sz="3200" dirty="0">
                <a:solidFill>
                  <a:schemeClr val="bg1"/>
                </a:solidFill>
              </a:rPr>
              <a:t>1</a:t>
            </a:r>
          </a:p>
        </p:txBody>
      </p:sp>
      <p:sp>
        <p:nvSpPr>
          <p:cNvPr id="12" name="TextBox 11">
            <a:extLst>
              <a:ext uri="{FF2B5EF4-FFF2-40B4-BE49-F238E27FC236}">
                <a16:creationId xmlns:a16="http://schemas.microsoft.com/office/drawing/2014/main" id="{7805AAE8-F8AF-40AC-B594-26216EBBD293}"/>
              </a:ext>
            </a:extLst>
          </p:cNvPr>
          <p:cNvSpPr txBox="1"/>
          <p:nvPr/>
        </p:nvSpPr>
        <p:spPr>
          <a:xfrm>
            <a:off x="3894594" y="8212"/>
            <a:ext cx="589935" cy="822305"/>
          </a:xfrm>
          <a:prstGeom prst="ellipse">
            <a:avLst/>
          </a:prstGeom>
          <a:solidFill>
            <a:schemeClr val="tx1"/>
          </a:solidFill>
          <a:ln>
            <a:solidFill>
              <a:schemeClr val="bg1"/>
            </a:solidFill>
          </a:ln>
        </p:spPr>
        <p:txBody>
          <a:bodyPr wrap="square" rtlCol="0" anchor="ctr">
            <a:spAutoFit/>
          </a:bodyPr>
          <a:lstStyle/>
          <a:p>
            <a:pPr algn="ctr"/>
            <a:r>
              <a:rPr lang="en-US" sz="3200" dirty="0">
                <a:solidFill>
                  <a:schemeClr val="bg1"/>
                </a:solidFill>
              </a:rPr>
              <a:t>2</a:t>
            </a:r>
          </a:p>
        </p:txBody>
      </p:sp>
      <p:sp>
        <p:nvSpPr>
          <p:cNvPr id="15" name="TextBox 14">
            <a:extLst>
              <a:ext uri="{FF2B5EF4-FFF2-40B4-BE49-F238E27FC236}">
                <a16:creationId xmlns:a16="http://schemas.microsoft.com/office/drawing/2014/main" id="{CD9D950A-199F-4F1C-BD57-16D4F8DEF333}"/>
              </a:ext>
            </a:extLst>
          </p:cNvPr>
          <p:cNvSpPr txBox="1"/>
          <p:nvPr/>
        </p:nvSpPr>
        <p:spPr>
          <a:xfrm>
            <a:off x="83398" y="2342183"/>
            <a:ext cx="589935" cy="822305"/>
          </a:xfrm>
          <a:prstGeom prst="ellipse">
            <a:avLst/>
          </a:prstGeom>
          <a:solidFill>
            <a:schemeClr val="tx1"/>
          </a:solidFill>
          <a:ln>
            <a:solidFill>
              <a:schemeClr val="bg1"/>
            </a:solidFill>
          </a:ln>
        </p:spPr>
        <p:txBody>
          <a:bodyPr wrap="square" rtlCol="0" anchor="ctr">
            <a:spAutoFit/>
          </a:bodyPr>
          <a:lstStyle/>
          <a:p>
            <a:pPr algn="ctr"/>
            <a:r>
              <a:rPr lang="en-US" sz="3200" dirty="0">
                <a:solidFill>
                  <a:schemeClr val="bg1"/>
                </a:solidFill>
              </a:rPr>
              <a:t>3</a:t>
            </a:r>
          </a:p>
        </p:txBody>
      </p:sp>
      <p:sp>
        <p:nvSpPr>
          <p:cNvPr id="16" name="TextBox 15">
            <a:extLst>
              <a:ext uri="{FF2B5EF4-FFF2-40B4-BE49-F238E27FC236}">
                <a16:creationId xmlns:a16="http://schemas.microsoft.com/office/drawing/2014/main" id="{7A910294-C99B-486D-8E4A-BFFC04EFA1D7}"/>
              </a:ext>
            </a:extLst>
          </p:cNvPr>
          <p:cNvSpPr txBox="1"/>
          <p:nvPr/>
        </p:nvSpPr>
        <p:spPr>
          <a:xfrm>
            <a:off x="3894593" y="2342182"/>
            <a:ext cx="589935" cy="822305"/>
          </a:xfrm>
          <a:prstGeom prst="ellipse">
            <a:avLst/>
          </a:prstGeom>
          <a:solidFill>
            <a:schemeClr val="tx1"/>
          </a:solidFill>
          <a:ln>
            <a:solidFill>
              <a:schemeClr val="bg1"/>
            </a:solidFill>
          </a:ln>
        </p:spPr>
        <p:txBody>
          <a:bodyPr wrap="square" rtlCol="0" anchor="ctr">
            <a:spAutoFit/>
          </a:bodyPr>
          <a:lstStyle/>
          <a:p>
            <a:pPr algn="ctr"/>
            <a:r>
              <a:rPr lang="en-US" sz="3200" dirty="0">
                <a:solidFill>
                  <a:schemeClr val="bg1"/>
                </a:solidFill>
              </a:rPr>
              <a:t>4</a:t>
            </a:r>
          </a:p>
        </p:txBody>
      </p:sp>
      <p:sp>
        <p:nvSpPr>
          <p:cNvPr id="17" name="TextBox 16">
            <a:extLst>
              <a:ext uri="{FF2B5EF4-FFF2-40B4-BE49-F238E27FC236}">
                <a16:creationId xmlns:a16="http://schemas.microsoft.com/office/drawing/2014/main" id="{3CF9D5C8-88B9-48D2-8C70-C22E08ADA85F}"/>
              </a:ext>
            </a:extLst>
          </p:cNvPr>
          <p:cNvSpPr txBox="1"/>
          <p:nvPr/>
        </p:nvSpPr>
        <p:spPr>
          <a:xfrm>
            <a:off x="83398" y="4641172"/>
            <a:ext cx="589935" cy="822305"/>
          </a:xfrm>
          <a:prstGeom prst="ellipse">
            <a:avLst/>
          </a:prstGeom>
          <a:solidFill>
            <a:schemeClr val="tx1"/>
          </a:solidFill>
          <a:ln>
            <a:solidFill>
              <a:schemeClr val="bg1"/>
            </a:solidFill>
          </a:ln>
        </p:spPr>
        <p:txBody>
          <a:bodyPr wrap="square" rtlCol="0" anchor="ctr">
            <a:spAutoFit/>
          </a:bodyPr>
          <a:lstStyle/>
          <a:p>
            <a:pPr algn="ctr"/>
            <a:r>
              <a:rPr lang="en-US" sz="3200" dirty="0">
                <a:solidFill>
                  <a:schemeClr val="bg1"/>
                </a:solidFill>
              </a:rPr>
              <a:t>5</a:t>
            </a:r>
          </a:p>
        </p:txBody>
      </p:sp>
      <p:sp>
        <p:nvSpPr>
          <p:cNvPr id="18" name="TextBox 17">
            <a:extLst>
              <a:ext uri="{FF2B5EF4-FFF2-40B4-BE49-F238E27FC236}">
                <a16:creationId xmlns:a16="http://schemas.microsoft.com/office/drawing/2014/main" id="{FCED42FB-0EFC-4995-9506-9E624FC2E827}"/>
              </a:ext>
            </a:extLst>
          </p:cNvPr>
          <p:cNvSpPr txBox="1"/>
          <p:nvPr/>
        </p:nvSpPr>
        <p:spPr>
          <a:xfrm>
            <a:off x="3894592" y="4632959"/>
            <a:ext cx="589935" cy="822305"/>
          </a:xfrm>
          <a:prstGeom prst="ellipse">
            <a:avLst/>
          </a:prstGeom>
          <a:solidFill>
            <a:schemeClr val="tx1"/>
          </a:solidFill>
          <a:ln>
            <a:solidFill>
              <a:schemeClr val="bg1"/>
            </a:solidFill>
          </a:ln>
        </p:spPr>
        <p:txBody>
          <a:bodyPr wrap="square" rtlCol="0" anchor="ctr">
            <a:spAutoFit/>
          </a:bodyPr>
          <a:lstStyle/>
          <a:p>
            <a:pPr algn="ctr"/>
            <a:r>
              <a:rPr lang="en-US" sz="3200" dirty="0">
                <a:solidFill>
                  <a:schemeClr val="bg1"/>
                </a:solidFill>
              </a:rPr>
              <a:t>6</a:t>
            </a:r>
          </a:p>
        </p:txBody>
      </p:sp>
    </p:spTree>
    <p:extLst>
      <p:ext uri="{BB962C8B-B14F-4D97-AF65-F5344CB8AC3E}">
        <p14:creationId xmlns:p14="http://schemas.microsoft.com/office/powerpoint/2010/main" val="58575000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ABFE404-8D65-4573-A3EF-6DF477936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 name="TextBox 5">
            <a:extLst>
              <a:ext uri="{FF2B5EF4-FFF2-40B4-BE49-F238E27FC236}">
                <a16:creationId xmlns:a16="http://schemas.microsoft.com/office/drawing/2014/main" id="{296E2805-4DE9-48B0-BD0D-2C0A21A2AD31}"/>
              </a:ext>
            </a:extLst>
          </p:cNvPr>
          <p:cNvSpPr txBox="1"/>
          <p:nvPr/>
        </p:nvSpPr>
        <p:spPr>
          <a:xfrm>
            <a:off x="130211" y="4968257"/>
            <a:ext cx="4352680" cy="1714500"/>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6000" kern="1200" dirty="0">
                <a:solidFill>
                  <a:schemeClr val="bg1"/>
                </a:solidFill>
                <a:latin typeface="+mj-lt"/>
                <a:ea typeface="+mj-ea"/>
                <a:cs typeface="+mj-cs"/>
              </a:rPr>
              <a:t>Group 1</a:t>
            </a:r>
          </a:p>
        </p:txBody>
      </p:sp>
      <p:pic>
        <p:nvPicPr>
          <p:cNvPr id="11" name="Picture 10" descr="A bowl of popcorn&#10;&#10;Description automatically generated">
            <a:extLst>
              <a:ext uri="{FF2B5EF4-FFF2-40B4-BE49-F238E27FC236}">
                <a16:creationId xmlns:a16="http://schemas.microsoft.com/office/drawing/2014/main" id="{D461CC2A-58FA-402A-865D-41A48C8A20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176841" y="345196"/>
            <a:ext cx="6798905" cy="4051011"/>
          </a:xfrm>
          <a:prstGeom prst="rect">
            <a:avLst/>
          </a:prstGeom>
        </p:spPr>
      </p:pic>
      <p:cxnSp>
        <p:nvCxnSpPr>
          <p:cNvPr id="18" name="Straight Connector 17">
            <a:extLst>
              <a:ext uri="{FF2B5EF4-FFF2-40B4-BE49-F238E27FC236}">
                <a16:creationId xmlns:a16="http://schemas.microsoft.com/office/drawing/2014/main" id="{AF5191F1-A1C8-4AEE-8007-DF304E42B1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47363" y="4750763"/>
            <a:ext cx="0" cy="1371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77C2EA9-1386-42B0-AF22-32E1A0360018}"/>
              </a:ext>
            </a:extLst>
          </p:cNvPr>
          <p:cNvSpPr txBox="1"/>
          <p:nvPr/>
        </p:nvSpPr>
        <p:spPr>
          <a:xfrm>
            <a:off x="4773770" y="4746447"/>
            <a:ext cx="5241294" cy="1897270"/>
          </a:xfrm>
          <a:prstGeom prst="rect">
            <a:avLst/>
          </a:prstGeom>
        </p:spPr>
        <p:txBody>
          <a:bodyPr vert="horz" lIns="91440" tIns="45720" rIns="91440" bIns="45720" rtlCol="0" anchor="ctr">
            <a:normAutofit/>
          </a:bodyPr>
          <a:lstStyle/>
          <a:p>
            <a:pPr marL="285750" indent="-228600" defTabSz="914400">
              <a:lnSpc>
                <a:spcPct val="90000"/>
              </a:lnSpc>
              <a:spcAft>
                <a:spcPts val="600"/>
              </a:spcAft>
              <a:buFont typeface="Arial" panose="020B0604020202020204" pitchFamily="34" charset="0"/>
              <a:buChar char="•"/>
            </a:pPr>
            <a:r>
              <a:rPr lang="en-US" sz="2800" dirty="0">
                <a:solidFill>
                  <a:schemeClr val="bg1"/>
                </a:solidFill>
              </a:rPr>
              <a:t>You are Generation 1.</a:t>
            </a:r>
          </a:p>
          <a:p>
            <a:pPr marL="285750" indent="-228600" defTabSz="914400">
              <a:lnSpc>
                <a:spcPct val="90000"/>
              </a:lnSpc>
              <a:spcAft>
                <a:spcPts val="600"/>
              </a:spcAft>
              <a:buFont typeface="Arial" panose="020B0604020202020204" pitchFamily="34" charset="0"/>
              <a:buChar char="•"/>
            </a:pPr>
            <a:r>
              <a:rPr lang="en-US" sz="2800" dirty="0">
                <a:solidFill>
                  <a:schemeClr val="bg1"/>
                </a:solidFill>
              </a:rPr>
              <a:t>You have </a:t>
            </a:r>
            <a:r>
              <a:rPr lang="en-US" sz="2800" b="1" dirty="0">
                <a:solidFill>
                  <a:schemeClr val="bg1"/>
                </a:solidFill>
              </a:rPr>
              <a:t>20 seconds </a:t>
            </a:r>
            <a:r>
              <a:rPr lang="en-US" sz="2800" dirty="0">
                <a:solidFill>
                  <a:schemeClr val="bg1"/>
                </a:solidFill>
              </a:rPr>
              <a:t>to take as much popcorn as you want.</a:t>
            </a:r>
          </a:p>
          <a:p>
            <a:pPr marL="285750" indent="-228600" defTabSz="914400">
              <a:lnSpc>
                <a:spcPct val="90000"/>
              </a:lnSpc>
              <a:spcAft>
                <a:spcPts val="600"/>
              </a:spcAft>
              <a:buFont typeface="Arial" panose="020B0604020202020204" pitchFamily="34" charset="0"/>
              <a:buChar char="•"/>
            </a:pPr>
            <a:endParaRPr lang="en-US" sz="1700" dirty="0"/>
          </a:p>
        </p:txBody>
      </p:sp>
      <p:pic>
        <p:nvPicPr>
          <p:cNvPr id="21" name="Graphic 20" descr="Popcorn">
            <a:extLst>
              <a:ext uri="{FF2B5EF4-FFF2-40B4-BE49-F238E27FC236}">
                <a16:creationId xmlns:a16="http://schemas.microsoft.com/office/drawing/2014/main" id="{E9E3CF3D-3BBB-446F-A142-B6D51F60F3D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015064" y="4588206"/>
            <a:ext cx="1897271" cy="1897271"/>
          </a:xfrm>
          <a:prstGeom prst="rect">
            <a:avLst/>
          </a:prstGeom>
        </p:spPr>
      </p:pic>
      <p:pic>
        <p:nvPicPr>
          <p:cNvPr id="3" name="Picture 2">
            <a:extLst>
              <a:ext uri="{FF2B5EF4-FFF2-40B4-BE49-F238E27FC236}">
                <a16:creationId xmlns:a16="http://schemas.microsoft.com/office/drawing/2014/main" id="{D21EE90B-BCF5-4D07-964C-322F8435F165}"/>
              </a:ext>
            </a:extLst>
          </p:cNvPr>
          <p:cNvPicPr>
            <a:picLocks noChangeAspect="1"/>
          </p:cNvPicPr>
          <p:nvPr/>
        </p:nvPicPr>
        <p:blipFill>
          <a:blip r:embed="rId6">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7992491" y="345196"/>
            <a:ext cx="3247688" cy="3951560"/>
          </a:xfrm>
          <a:prstGeom prst="rect">
            <a:avLst/>
          </a:prstGeom>
          <a:ln w="228600" cap="sq" cmpd="thickThin">
            <a:solidFill>
              <a:srgbClr val="000000"/>
            </a:solidFill>
            <a:prstDash val="solid"/>
            <a:miter lim="800000"/>
          </a:ln>
          <a:effectLst>
            <a:innerShdw blurRad="76200">
              <a:srgbClr val="000000"/>
            </a:innerShdw>
          </a:effectLst>
        </p:spPr>
      </p:pic>
      <p:sp>
        <p:nvSpPr>
          <p:cNvPr id="4" name="TextBox 3">
            <a:extLst>
              <a:ext uri="{FF2B5EF4-FFF2-40B4-BE49-F238E27FC236}">
                <a16:creationId xmlns:a16="http://schemas.microsoft.com/office/drawing/2014/main" id="{5FB7C511-14AD-402F-803A-AD5D25C3E315}"/>
              </a:ext>
            </a:extLst>
          </p:cNvPr>
          <p:cNvSpPr txBox="1"/>
          <p:nvPr/>
        </p:nvSpPr>
        <p:spPr>
          <a:xfrm>
            <a:off x="7992491" y="4343278"/>
            <a:ext cx="3247688" cy="215444"/>
          </a:xfrm>
          <a:prstGeom prst="rect">
            <a:avLst/>
          </a:prstGeom>
          <a:noFill/>
        </p:spPr>
        <p:txBody>
          <a:bodyPr wrap="square" rtlCol="0">
            <a:spAutoFit/>
          </a:bodyPr>
          <a:lstStyle/>
          <a:p>
            <a:r>
              <a:rPr lang="en-US" sz="800" dirty="0">
                <a:hlinkClick r:id="rId7" tooltip="http://www.freedomrequireswings.com/2013/11/my-coming-out-story-part-3-telling.html">
                  <a:extLst>
                    <a:ext uri="{A12FA001-AC4F-418D-AE19-62706E023703}">
                      <ahyp:hlinkClr xmlns:ahyp="http://schemas.microsoft.com/office/drawing/2018/hyperlinkcolor" val="tx"/>
                    </a:ext>
                  </a:extLst>
                </a:hlinkClick>
              </a:rPr>
              <a:t>This Photo</a:t>
            </a:r>
            <a:r>
              <a:rPr lang="en-US" sz="800" dirty="0"/>
              <a:t> by Unknown Author is licensed under </a:t>
            </a:r>
            <a:r>
              <a:rPr lang="en-US" sz="800" dirty="0">
                <a:hlinkClick r:id="rId8" tooltip="https://creativecommons.org/licenses/by-nc-nd/3.0/">
                  <a:extLst>
                    <a:ext uri="{A12FA001-AC4F-418D-AE19-62706E023703}">
                      <ahyp:hlinkClr xmlns:ahyp="http://schemas.microsoft.com/office/drawing/2018/hyperlinkcolor" val="tx"/>
                    </a:ext>
                  </a:extLst>
                </a:hlinkClick>
              </a:rPr>
              <a:t>CC BY-NC-ND</a:t>
            </a:r>
            <a:endParaRPr lang="en-US" sz="800" dirty="0"/>
          </a:p>
        </p:txBody>
      </p:sp>
    </p:spTree>
    <p:extLst>
      <p:ext uri="{BB962C8B-B14F-4D97-AF65-F5344CB8AC3E}">
        <p14:creationId xmlns:p14="http://schemas.microsoft.com/office/powerpoint/2010/main" val="35997757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20000"/>
                                        <p:tgtEl>
                                          <p:spTgt spid="21"/>
                                        </p:tgtEl>
                                        <p:attrNameLst>
                                          <p:attrName>ppt_x</p:attrName>
                                        </p:attrNameLst>
                                      </p:cBhvr>
                                      <p:tavLst>
                                        <p:tav tm="0">
                                          <p:val>
                                            <p:strVal val="ppt_x"/>
                                          </p:val>
                                        </p:tav>
                                        <p:tav tm="100000">
                                          <p:val>
                                            <p:strVal val="ppt_x"/>
                                          </p:val>
                                        </p:tav>
                                      </p:tavLst>
                                    </p:anim>
                                    <p:anim calcmode="lin" valueType="num">
                                      <p:cBhvr additive="base">
                                        <p:cTn id="7" dur="20000"/>
                                        <p:tgtEl>
                                          <p:spTgt spid="21"/>
                                        </p:tgtEl>
                                        <p:attrNameLst>
                                          <p:attrName>ppt_y</p:attrName>
                                        </p:attrNameLst>
                                      </p:cBhvr>
                                      <p:tavLst>
                                        <p:tav tm="0">
                                          <p:val>
                                            <p:strVal val="ppt_y"/>
                                          </p:val>
                                        </p:tav>
                                        <p:tav tm="100000">
                                          <p:val>
                                            <p:strVal val="1+ppt_h/2"/>
                                          </p:val>
                                        </p:tav>
                                      </p:tavLst>
                                    </p:anim>
                                    <p:set>
                                      <p:cBhvr>
                                        <p:cTn id="8" dur="1" fill="hold">
                                          <p:stCondLst>
                                            <p:cond delay="19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736CAB1F-557E-4FA4-81CC-DC491EF8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A065953-3D69-4CD4-80C3-DF10DEB4C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0"/>
            <a:ext cx="8104091"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AB36DB5-F10D-4EDB-87E2-ECB9301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74250" y="627728"/>
            <a:ext cx="4355593" cy="8104092"/>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46F195D-95DC-419E-BBC1-E2B601A60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1"/>
            <a:ext cx="7646891"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5550980-2AB6-4DE5-86DD-064ADF160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501118"/>
            <a:ext cx="8091784"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EDF4B167-8E82-4458-AE55-88B683EBF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595" y="-3"/>
            <a:ext cx="8091784"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55993D72-5628-4E5E-BB9F-96066414E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2101742" y="699966"/>
            <a:ext cx="5121259" cy="5458067"/>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0BC017-0313-464C-9CD5-246FA2E5C494}"/>
              </a:ext>
            </a:extLst>
          </p:cNvPr>
          <p:cNvSpPr>
            <a:spLocks noGrp="1"/>
          </p:cNvSpPr>
          <p:nvPr>
            <p:ph type="title"/>
          </p:nvPr>
        </p:nvSpPr>
        <p:spPr>
          <a:xfrm>
            <a:off x="1354031" y="1711481"/>
            <a:ext cx="5853227" cy="2992576"/>
          </a:xfrm>
        </p:spPr>
        <p:txBody>
          <a:bodyPr vert="horz" lIns="91440" tIns="45720" rIns="91440" bIns="45720" rtlCol="0" anchor="t">
            <a:normAutofit/>
          </a:bodyPr>
          <a:lstStyle/>
          <a:p>
            <a:r>
              <a:rPr lang="en-US" sz="4800" dirty="0">
                <a:solidFill>
                  <a:srgbClr val="FFFFFF"/>
                </a:solidFill>
              </a:rPr>
              <a:t>Today’s Challenge</a:t>
            </a:r>
          </a:p>
        </p:txBody>
      </p:sp>
      <p:sp>
        <p:nvSpPr>
          <p:cNvPr id="3" name="TextBox 2">
            <a:extLst>
              <a:ext uri="{FF2B5EF4-FFF2-40B4-BE49-F238E27FC236}">
                <a16:creationId xmlns:a16="http://schemas.microsoft.com/office/drawing/2014/main" id="{AC25440F-3DD9-4842-80EE-385F0A0FFF51}"/>
              </a:ext>
            </a:extLst>
          </p:cNvPr>
          <p:cNvSpPr txBox="1"/>
          <p:nvPr/>
        </p:nvSpPr>
        <p:spPr>
          <a:xfrm>
            <a:off x="2215962" y="2715816"/>
            <a:ext cx="4628271"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rPr>
              <a:t>Students learn that nonrenewable natural resources are limited and must be conserved because consumption and distribution can impact current and future generations.</a:t>
            </a:r>
          </a:p>
        </p:txBody>
      </p:sp>
      <p:pic>
        <p:nvPicPr>
          <p:cNvPr id="6" name="Picture 5">
            <a:extLst>
              <a:ext uri="{FF2B5EF4-FFF2-40B4-BE49-F238E27FC236}">
                <a16:creationId xmlns:a16="http://schemas.microsoft.com/office/drawing/2014/main" id="{0634629F-2EE0-4B7B-85E7-485ED1AD026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04892" y="1047134"/>
            <a:ext cx="4054395" cy="5014449"/>
          </a:xfrm>
          <a:prstGeom prst="rect">
            <a:avLst/>
          </a:prstGeom>
          <a:effectLst>
            <a:softEdge rad="127000"/>
          </a:effectLst>
        </p:spPr>
      </p:pic>
    </p:spTree>
    <p:extLst>
      <p:ext uri="{BB962C8B-B14F-4D97-AF65-F5344CB8AC3E}">
        <p14:creationId xmlns:p14="http://schemas.microsoft.com/office/powerpoint/2010/main" val="628440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27AB62-D608-40E4-B5F3-83154256B793}"/>
              </a:ext>
            </a:extLst>
          </p:cNvPr>
          <p:cNvSpPr txBox="1"/>
          <p:nvPr/>
        </p:nvSpPr>
        <p:spPr>
          <a:xfrm>
            <a:off x="566344" y="980307"/>
            <a:ext cx="5703128" cy="1938992"/>
          </a:xfrm>
          <a:custGeom>
            <a:avLst/>
            <a:gdLst>
              <a:gd name="connsiteX0" fmla="*/ 0 w 5703128"/>
              <a:gd name="connsiteY0" fmla="*/ 0 h 1938992"/>
              <a:gd name="connsiteX1" fmla="*/ 456250 w 5703128"/>
              <a:gd name="connsiteY1" fmla="*/ 0 h 1938992"/>
              <a:gd name="connsiteX2" fmla="*/ 1140626 w 5703128"/>
              <a:gd name="connsiteY2" fmla="*/ 0 h 1938992"/>
              <a:gd name="connsiteX3" fmla="*/ 1539845 w 5703128"/>
              <a:gd name="connsiteY3" fmla="*/ 0 h 1938992"/>
              <a:gd name="connsiteX4" fmla="*/ 2167189 w 5703128"/>
              <a:gd name="connsiteY4" fmla="*/ 0 h 1938992"/>
              <a:gd name="connsiteX5" fmla="*/ 2851564 w 5703128"/>
              <a:gd name="connsiteY5" fmla="*/ 0 h 1938992"/>
              <a:gd name="connsiteX6" fmla="*/ 3364846 w 5703128"/>
              <a:gd name="connsiteY6" fmla="*/ 0 h 1938992"/>
              <a:gd name="connsiteX7" fmla="*/ 3821096 w 5703128"/>
              <a:gd name="connsiteY7" fmla="*/ 0 h 1938992"/>
              <a:gd name="connsiteX8" fmla="*/ 4448440 w 5703128"/>
              <a:gd name="connsiteY8" fmla="*/ 0 h 1938992"/>
              <a:gd name="connsiteX9" fmla="*/ 4961721 w 5703128"/>
              <a:gd name="connsiteY9" fmla="*/ 0 h 1938992"/>
              <a:gd name="connsiteX10" fmla="*/ 5703128 w 5703128"/>
              <a:gd name="connsiteY10" fmla="*/ 0 h 1938992"/>
              <a:gd name="connsiteX11" fmla="*/ 5703128 w 5703128"/>
              <a:gd name="connsiteY11" fmla="*/ 465358 h 1938992"/>
              <a:gd name="connsiteX12" fmla="*/ 5703128 w 5703128"/>
              <a:gd name="connsiteY12" fmla="*/ 950106 h 1938992"/>
              <a:gd name="connsiteX13" fmla="*/ 5703128 w 5703128"/>
              <a:gd name="connsiteY13" fmla="*/ 1376684 h 1938992"/>
              <a:gd name="connsiteX14" fmla="*/ 5703128 w 5703128"/>
              <a:gd name="connsiteY14" fmla="*/ 1938992 h 1938992"/>
              <a:gd name="connsiteX15" fmla="*/ 5132815 w 5703128"/>
              <a:gd name="connsiteY15" fmla="*/ 1938992 h 1938992"/>
              <a:gd name="connsiteX16" fmla="*/ 4619534 w 5703128"/>
              <a:gd name="connsiteY16" fmla="*/ 1938992 h 1938992"/>
              <a:gd name="connsiteX17" fmla="*/ 4049221 w 5703128"/>
              <a:gd name="connsiteY17" fmla="*/ 1938992 h 1938992"/>
              <a:gd name="connsiteX18" fmla="*/ 3650002 w 5703128"/>
              <a:gd name="connsiteY18" fmla="*/ 1938992 h 1938992"/>
              <a:gd name="connsiteX19" fmla="*/ 3250783 w 5703128"/>
              <a:gd name="connsiteY19" fmla="*/ 1938992 h 1938992"/>
              <a:gd name="connsiteX20" fmla="*/ 2680470 w 5703128"/>
              <a:gd name="connsiteY20" fmla="*/ 1938992 h 1938992"/>
              <a:gd name="connsiteX21" fmla="*/ 1996095 w 5703128"/>
              <a:gd name="connsiteY21" fmla="*/ 1938992 h 1938992"/>
              <a:gd name="connsiteX22" fmla="*/ 1482813 w 5703128"/>
              <a:gd name="connsiteY22" fmla="*/ 1938992 h 1938992"/>
              <a:gd name="connsiteX23" fmla="*/ 1083594 w 5703128"/>
              <a:gd name="connsiteY23" fmla="*/ 1938992 h 1938992"/>
              <a:gd name="connsiteX24" fmla="*/ 513282 w 5703128"/>
              <a:gd name="connsiteY24" fmla="*/ 1938992 h 1938992"/>
              <a:gd name="connsiteX25" fmla="*/ 0 w 5703128"/>
              <a:gd name="connsiteY25" fmla="*/ 1938992 h 1938992"/>
              <a:gd name="connsiteX26" fmla="*/ 0 w 5703128"/>
              <a:gd name="connsiteY26" fmla="*/ 1415464 h 1938992"/>
              <a:gd name="connsiteX27" fmla="*/ 0 w 5703128"/>
              <a:gd name="connsiteY27" fmla="*/ 969496 h 1938992"/>
              <a:gd name="connsiteX28" fmla="*/ 0 w 5703128"/>
              <a:gd name="connsiteY28" fmla="*/ 542918 h 1938992"/>
              <a:gd name="connsiteX29" fmla="*/ 0 w 5703128"/>
              <a:gd name="connsiteY29"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03128" h="1938992" extrusionOk="0">
                <a:moveTo>
                  <a:pt x="0" y="0"/>
                </a:moveTo>
                <a:cubicBezTo>
                  <a:pt x="172755" y="-17485"/>
                  <a:pt x="268945" y="39268"/>
                  <a:pt x="456250" y="0"/>
                </a:cubicBezTo>
                <a:cubicBezTo>
                  <a:pt x="643555" y="-39268"/>
                  <a:pt x="864951" y="65472"/>
                  <a:pt x="1140626" y="0"/>
                </a:cubicBezTo>
                <a:cubicBezTo>
                  <a:pt x="1416301" y="-65472"/>
                  <a:pt x="1389749" y="16974"/>
                  <a:pt x="1539845" y="0"/>
                </a:cubicBezTo>
                <a:cubicBezTo>
                  <a:pt x="1689941" y="-16974"/>
                  <a:pt x="1976263" y="12794"/>
                  <a:pt x="2167189" y="0"/>
                </a:cubicBezTo>
                <a:cubicBezTo>
                  <a:pt x="2358115" y="-12794"/>
                  <a:pt x="2564025" y="22365"/>
                  <a:pt x="2851564" y="0"/>
                </a:cubicBezTo>
                <a:cubicBezTo>
                  <a:pt x="3139104" y="-22365"/>
                  <a:pt x="3226786" y="26954"/>
                  <a:pt x="3364846" y="0"/>
                </a:cubicBezTo>
                <a:cubicBezTo>
                  <a:pt x="3502906" y="-26954"/>
                  <a:pt x="3609792" y="20522"/>
                  <a:pt x="3821096" y="0"/>
                </a:cubicBezTo>
                <a:cubicBezTo>
                  <a:pt x="4032400" y="-20522"/>
                  <a:pt x="4201063" y="12986"/>
                  <a:pt x="4448440" y="0"/>
                </a:cubicBezTo>
                <a:cubicBezTo>
                  <a:pt x="4695817" y="-12986"/>
                  <a:pt x="4779363" y="11991"/>
                  <a:pt x="4961721" y="0"/>
                </a:cubicBezTo>
                <a:cubicBezTo>
                  <a:pt x="5144079" y="-11991"/>
                  <a:pt x="5466321" y="88718"/>
                  <a:pt x="5703128" y="0"/>
                </a:cubicBezTo>
                <a:cubicBezTo>
                  <a:pt x="5727680" y="199495"/>
                  <a:pt x="5652528" y="314284"/>
                  <a:pt x="5703128" y="465358"/>
                </a:cubicBezTo>
                <a:cubicBezTo>
                  <a:pt x="5753728" y="616432"/>
                  <a:pt x="5660580" y="726595"/>
                  <a:pt x="5703128" y="950106"/>
                </a:cubicBezTo>
                <a:cubicBezTo>
                  <a:pt x="5745676" y="1173617"/>
                  <a:pt x="5671417" y="1253248"/>
                  <a:pt x="5703128" y="1376684"/>
                </a:cubicBezTo>
                <a:cubicBezTo>
                  <a:pt x="5734839" y="1500120"/>
                  <a:pt x="5698927" y="1809338"/>
                  <a:pt x="5703128" y="1938992"/>
                </a:cubicBezTo>
                <a:cubicBezTo>
                  <a:pt x="5499458" y="1983984"/>
                  <a:pt x="5364010" y="1920263"/>
                  <a:pt x="5132815" y="1938992"/>
                </a:cubicBezTo>
                <a:cubicBezTo>
                  <a:pt x="4901620" y="1957721"/>
                  <a:pt x="4736608" y="1889531"/>
                  <a:pt x="4619534" y="1938992"/>
                </a:cubicBezTo>
                <a:cubicBezTo>
                  <a:pt x="4502460" y="1988453"/>
                  <a:pt x="4304334" y="1935667"/>
                  <a:pt x="4049221" y="1938992"/>
                </a:cubicBezTo>
                <a:cubicBezTo>
                  <a:pt x="3794108" y="1942317"/>
                  <a:pt x="3804840" y="1936785"/>
                  <a:pt x="3650002" y="1938992"/>
                </a:cubicBezTo>
                <a:cubicBezTo>
                  <a:pt x="3495164" y="1941199"/>
                  <a:pt x="3414389" y="1902924"/>
                  <a:pt x="3250783" y="1938992"/>
                </a:cubicBezTo>
                <a:cubicBezTo>
                  <a:pt x="3087177" y="1975060"/>
                  <a:pt x="2806024" y="1929383"/>
                  <a:pt x="2680470" y="1938992"/>
                </a:cubicBezTo>
                <a:cubicBezTo>
                  <a:pt x="2554916" y="1948601"/>
                  <a:pt x="2164174" y="1932728"/>
                  <a:pt x="1996095" y="1938992"/>
                </a:cubicBezTo>
                <a:cubicBezTo>
                  <a:pt x="1828016" y="1945256"/>
                  <a:pt x="1737196" y="1918286"/>
                  <a:pt x="1482813" y="1938992"/>
                </a:cubicBezTo>
                <a:cubicBezTo>
                  <a:pt x="1228430" y="1959698"/>
                  <a:pt x="1210202" y="1926231"/>
                  <a:pt x="1083594" y="1938992"/>
                </a:cubicBezTo>
                <a:cubicBezTo>
                  <a:pt x="956986" y="1951753"/>
                  <a:pt x="673091" y="1872346"/>
                  <a:pt x="513282" y="1938992"/>
                </a:cubicBezTo>
                <a:cubicBezTo>
                  <a:pt x="353473" y="2005638"/>
                  <a:pt x="164485" y="1904946"/>
                  <a:pt x="0" y="1938992"/>
                </a:cubicBezTo>
                <a:cubicBezTo>
                  <a:pt x="-22478" y="1756222"/>
                  <a:pt x="10343" y="1639237"/>
                  <a:pt x="0" y="1415464"/>
                </a:cubicBezTo>
                <a:cubicBezTo>
                  <a:pt x="-10343" y="1191691"/>
                  <a:pt x="16906" y="1127708"/>
                  <a:pt x="0" y="969496"/>
                </a:cubicBezTo>
                <a:cubicBezTo>
                  <a:pt x="-16906" y="811284"/>
                  <a:pt x="38554" y="634793"/>
                  <a:pt x="0" y="542918"/>
                </a:cubicBezTo>
                <a:cubicBezTo>
                  <a:pt x="-38554" y="451043"/>
                  <a:pt x="43724" y="245319"/>
                  <a:pt x="0" y="0"/>
                </a:cubicBezTo>
                <a:close/>
              </a:path>
            </a:pathLst>
          </a:custGeom>
          <a:noFill/>
          <a:ln w="28575">
            <a:solidFill>
              <a:schemeClr val="tx1"/>
            </a:solidFill>
            <a:extLst>
              <a:ext uri="{C807C97D-BFC1-408E-A445-0C87EB9F89A2}">
                <ask:lineSketchStyleProps xmlns:ask="http://schemas.microsoft.com/office/drawing/2018/sketchyshapes" sd="2805645732">
                  <a:prstGeom prst="rect">
                    <a:avLst/>
                  </a:prstGeom>
                  <ask:type>
                    <ask:lineSketchScribble/>
                  </ask:type>
                </ask:lineSketchStyleProps>
              </a:ext>
            </a:extLst>
          </a:ln>
        </p:spPr>
        <p:txBody>
          <a:bodyPr wrap="square" rtlCol="0">
            <a:spAutoFit/>
          </a:bodyPr>
          <a:lstStyle/>
          <a:p>
            <a:r>
              <a:rPr lang="en-US" sz="2400" dirty="0"/>
              <a:t>I am adding 10 kernels of popcorn back in because </a:t>
            </a:r>
            <a:r>
              <a:rPr lang="en-US" sz="2400" b="1" dirty="0"/>
              <a:t>nonrenewable</a:t>
            </a:r>
            <a:r>
              <a:rPr lang="en-US" sz="2400" dirty="0"/>
              <a:t> resources can be made again, but they do not do it fast enough to replace what has being used.</a:t>
            </a:r>
          </a:p>
        </p:txBody>
      </p:sp>
      <p:pic>
        <p:nvPicPr>
          <p:cNvPr id="4" name="Picture 3">
            <a:extLst>
              <a:ext uri="{FF2B5EF4-FFF2-40B4-BE49-F238E27FC236}">
                <a16:creationId xmlns:a16="http://schemas.microsoft.com/office/drawing/2014/main" id="{01CA5E56-51A8-4075-9ED6-84E0CD4EB1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7062218" y="638057"/>
            <a:ext cx="4236353" cy="3904138"/>
          </a:xfrm>
          <a:prstGeom prst="rect">
            <a:avLst/>
          </a:prstGeom>
          <a:effectLst>
            <a:softEdge rad="127000"/>
          </a:effectLst>
        </p:spPr>
      </p:pic>
      <p:pic>
        <p:nvPicPr>
          <p:cNvPr id="5" name="Picture 4">
            <a:extLst>
              <a:ext uri="{FF2B5EF4-FFF2-40B4-BE49-F238E27FC236}">
                <a16:creationId xmlns:a16="http://schemas.microsoft.com/office/drawing/2014/main" id="{A58C2FC1-4F7A-4730-90F4-2E609C1DF5D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59535" y="2840135"/>
            <a:ext cx="4251082" cy="4017865"/>
          </a:xfrm>
          <a:prstGeom prst="rect">
            <a:avLst/>
          </a:prstGeom>
          <a:effectLst>
            <a:softEdge rad="127000"/>
          </a:effectLst>
        </p:spPr>
      </p:pic>
      <p:sp>
        <p:nvSpPr>
          <p:cNvPr id="6" name="TextBox 5">
            <a:extLst>
              <a:ext uri="{FF2B5EF4-FFF2-40B4-BE49-F238E27FC236}">
                <a16:creationId xmlns:a16="http://schemas.microsoft.com/office/drawing/2014/main" id="{94472386-E403-48DB-8778-55438AEEBA4F}"/>
              </a:ext>
            </a:extLst>
          </p:cNvPr>
          <p:cNvSpPr txBox="1"/>
          <p:nvPr/>
        </p:nvSpPr>
        <p:spPr>
          <a:xfrm>
            <a:off x="6881385" y="4996477"/>
            <a:ext cx="4527755" cy="1569660"/>
          </a:xfrm>
          <a:custGeom>
            <a:avLst/>
            <a:gdLst>
              <a:gd name="connsiteX0" fmla="*/ 0 w 4527755"/>
              <a:gd name="connsiteY0" fmla="*/ 0 h 1569660"/>
              <a:gd name="connsiteX1" fmla="*/ 430137 w 4527755"/>
              <a:gd name="connsiteY1" fmla="*/ 0 h 1569660"/>
              <a:gd name="connsiteX2" fmla="*/ 996106 w 4527755"/>
              <a:gd name="connsiteY2" fmla="*/ 0 h 1569660"/>
              <a:gd name="connsiteX3" fmla="*/ 1471520 w 4527755"/>
              <a:gd name="connsiteY3" fmla="*/ 0 h 1569660"/>
              <a:gd name="connsiteX4" fmla="*/ 1946935 w 4527755"/>
              <a:gd name="connsiteY4" fmla="*/ 0 h 1569660"/>
              <a:gd name="connsiteX5" fmla="*/ 2512904 w 4527755"/>
              <a:gd name="connsiteY5" fmla="*/ 0 h 1569660"/>
              <a:gd name="connsiteX6" fmla="*/ 2943041 w 4527755"/>
              <a:gd name="connsiteY6" fmla="*/ 0 h 1569660"/>
              <a:gd name="connsiteX7" fmla="*/ 3554288 w 4527755"/>
              <a:gd name="connsiteY7" fmla="*/ 0 h 1569660"/>
              <a:gd name="connsiteX8" fmla="*/ 4527755 w 4527755"/>
              <a:gd name="connsiteY8" fmla="*/ 0 h 1569660"/>
              <a:gd name="connsiteX9" fmla="*/ 4527755 w 4527755"/>
              <a:gd name="connsiteY9" fmla="*/ 507523 h 1569660"/>
              <a:gd name="connsiteX10" fmla="*/ 4527755 w 4527755"/>
              <a:gd name="connsiteY10" fmla="*/ 999350 h 1569660"/>
              <a:gd name="connsiteX11" fmla="*/ 4527755 w 4527755"/>
              <a:gd name="connsiteY11" fmla="*/ 1569660 h 1569660"/>
              <a:gd name="connsiteX12" fmla="*/ 4007063 w 4527755"/>
              <a:gd name="connsiteY12" fmla="*/ 1569660 h 1569660"/>
              <a:gd name="connsiteX13" fmla="*/ 3395816 w 4527755"/>
              <a:gd name="connsiteY13" fmla="*/ 1569660 h 1569660"/>
              <a:gd name="connsiteX14" fmla="*/ 2784569 w 4527755"/>
              <a:gd name="connsiteY14" fmla="*/ 1569660 h 1569660"/>
              <a:gd name="connsiteX15" fmla="*/ 2218600 w 4527755"/>
              <a:gd name="connsiteY15" fmla="*/ 1569660 h 1569660"/>
              <a:gd name="connsiteX16" fmla="*/ 1652631 w 4527755"/>
              <a:gd name="connsiteY16" fmla="*/ 1569660 h 1569660"/>
              <a:gd name="connsiteX17" fmla="*/ 1086661 w 4527755"/>
              <a:gd name="connsiteY17" fmla="*/ 1569660 h 1569660"/>
              <a:gd name="connsiteX18" fmla="*/ 520692 w 4527755"/>
              <a:gd name="connsiteY18" fmla="*/ 1569660 h 1569660"/>
              <a:gd name="connsiteX19" fmla="*/ 0 w 4527755"/>
              <a:gd name="connsiteY19" fmla="*/ 1569660 h 1569660"/>
              <a:gd name="connsiteX20" fmla="*/ 0 w 4527755"/>
              <a:gd name="connsiteY20" fmla="*/ 1030743 h 1569660"/>
              <a:gd name="connsiteX21" fmla="*/ 0 w 4527755"/>
              <a:gd name="connsiteY21" fmla="*/ 554613 h 1569660"/>
              <a:gd name="connsiteX22" fmla="*/ 0 w 4527755"/>
              <a:gd name="connsiteY22"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27755" h="1569660" extrusionOk="0">
                <a:moveTo>
                  <a:pt x="0" y="0"/>
                </a:moveTo>
                <a:cubicBezTo>
                  <a:pt x="178177" y="-49796"/>
                  <a:pt x="277458" y="23087"/>
                  <a:pt x="430137" y="0"/>
                </a:cubicBezTo>
                <a:cubicBezTo>
                  <a:pt x="582816" y="-23087"/>
                  <a:pt x="746829" y="15700"/>
                  <a:pt x="996106" y="0"/>
                </a:cubicBezTo>
                <a:cubicBezTo>
                  <a:pt x="1245383" y="-15700"/>
                  <a:pt x="1289959" y="1746"/>
                  <a:pt x="1471520" y="0"/>
                </a:cubicBezTo>
                <a:cubicBezTo>
                  <a:pt x="1653081" y="-1746"/>
                  <a:pt x="1780454" y="20516"/>
                  <a:pt x="1946935" y="0"/>
                </a:cubicBezTo>
                <a:cubicBezTo>
                  <a:pt x="2113416" y="-20516"/>
                  <a:pt x="2359938" y="35137"/>
                  <a:pt x="2512904" y="0"/>
                </a:cubicBezTo>
                <a:cubicBezTo>
                  <a:pt x="2665870" y="-35137"/>
                  <a:pt x="2742835" y="30603"/>
                  <a:pt x="2943041" y="0"/>
                </a:cubicBezTo>
                <a:cubicBezTo>
                  <a:pt x="3143247" y="-30603"/>
                  <a:pt x="3345129" y="49114"/>
                  <a:pt x="3554288" y="0"/>
                </a:cubicBezTo>
                <a:cubicBezTo>
                  <a:pt x="3763447" y="-49114"/>
                  <a:pt x="4163347" y="35139"/>
                  <a:pt x="4527755" y="0"/>
                </a:cubicBezTo>
                <a:cubicBezTo>
                  <a:pt x="4562764" y="169843"/>
                  <a:pt x="4516246" y="372356"/>
                  <a:pt x="4527755" y="507523"/>
                </a:cubicBezTo>
                <a:cubicBezTo>
                  <a:pt x="4539264" y="642690"/>
                  <a:pt x="4510334" y="767909"/>
                  <a:pt x="4527755" y="999350"/>
                </a:cubicBezTo>
                <a:cubicBezTo>
                  <a:pt x="4545176" y="1230791"/>
                  <a:pt x="4484839" y="1292127"/>
                  <a:pt x="4527755" y="1569660"/>
                </a:cubicBezTo>
                <a:cubicBezTo>
                  <a:pt x="4283504" y="1587710"/>
                  <a:pt x="4159431" y="1552351"/>
                  <a:pt x="4007063" y="1569660"/>
                </a:cubicBezTo>
                <a:cubicBezTo>
                  <a:pt x="3854695" y="1586969"/>
                  <a:pt x="3691943" y="1527852"/>
                  <a:pt x="3395816" y="1569660"/>
                </a:cubicBezTo>
                <a:cubicBezTo>
                  <a:pt x="3099689" y="1611468"/>
                  <a:pt x="2972533" y="1546645"/>
                  <a:pt x="2784569" y="1569660"/>
                </a:cubicBezTo>
                <a:cubicBezTo>
                  <a:pt x="2596605" y="1592675"/>
                  <a:pt x="2412674" y="1526794"/>
                  <a:pt x="2218600" y="1569660"/>
                </a:cubicBezTo>
                <a:cubicBezTo>
                  <a:pt x="2024526" y="1612526"/>
                  <a:pt x="1770126" y="1566698"/>
                  <a:pt x="1652631" y="1569660"/>
                </a:cubicBezTo>
                <a:cubicBezTo>
                  <a:pt x="1535136" y="1572622"/>
                  <a:pt x="1205567" y="1512947"/>
                  <a:pt x="1086661" y="1569660"/>
                </a:cubicBezTo>
                <a:cubicBezTo>
                  <a:pt x="967755" y="1626373"/>
                  <a:pt x="710307" y="1542744"/>
                  <a:pt x="520692" y="1569660"/>
                </a:cubicBezTo>
                <a:cubicBezTo>
                  <a:pt x="331077" y="1596576"/>
                  <a:pt x="195233" y="1517058"/>
                  <a:pt x="0" y="1569660"/>
                </a:cubicBezTo>
                <a:cubicBezTo>
                  <a:pt x="-49965" y="1309223"/>
                  <a:pt x="46562" y="1298003"/>
                  <a:pt x="0" y="1030743"/>
                </a:cubicBezTo>
                <a:cubicBezTo>
                  <a:pt x="-46562" y="763483"/>
                  <a:pt x="3171" y="651600"/>
                  <a:pt x="0" y="554613"/>
                </a:cubicBezTo>
                <a:cubicBezTo>
                  <a:pt x="-3171" y="457626"/>
                  <a:pt x="40524" y="243571"/>
                  <a:pt x="0" y="0"/>
                </a:cubicBezTo>
                <a:close/>
              </a:path>
            </a:pathLst>
          </a:custGeom>
          <a:noFill/>
          <a:ln w="38100">
            <a:solidFill>
              <a:schemeClr val="tx1"/>
            </a:solidFill>
            <a:extLst>
              <a:ext uri="{C807C97D-BFC1-408E-A445-0C87EB9F89A2}">
                <ask:lineSketchStyleProps xmlns:ask="http://schemas.microsoft.com/office/drawing/2018/sketchyshapes" sd="3398342506">
                  <a:prstGeom prst="rect">
                    <a:avLst/>
                  </a:prstGeom>
                  <ask:type>
                    <ask:lineSketchScribble/>
                  </ask:type>
                </ask:lineSketchStyleProps>
              </a:ext>
            </a:extLst>
          </a:ln>
        </p:spPr>
        <p:txBody>
          <a:bodyPr wrap="square" rtlCol="0">
            <a:spAutoFit/>
          </a:bodyPr>
          <a:lstStyle/>
          <a:p>
            <a:pPr marL="342900" indent="-342900">
              <a:buFont typeface="Arial" panose="020B0604020202020204" pitchFamily="34" charset="0"/>
              <a:buChar char="•"/>
            </a:pPr>
            <a:r>
              <a:rPr lang="en-US" sz="2400" dirty="0"/>
              <a:t>What did you notice when Generation 1 was collecting popcorn?</a:t>
            </a:r>
          </a:p>
          <a:p>
            <a:pPr marL="342900" indent="-342900">
              <a:buFont typeface="Arial" panose="020B0604020202020204" pitchFamily="34" charset="0"/>
              <a:buChar char="•"/>
            </a:pPr>
            <a:r>
              <a:rPr lang="en-US" sz="2400" dirty="0"/>
              <a:t>How did it make you feel?</a:t>
            </a:r>
          </a:p>
        </p:txBody>
      </p:sp>
      <p:sp>
        <p:nvSpPr>
          <p:cNvPr id="7" name="TextBox 6">
            <a:extLst>
              <a:ext uri="{FF2B5EF4-FFF2-40B4-BE49-F238E27FC236}">
                <a16:creationId xmlns:a16="http://schemas.microsoft.com/office/drawing/2014/main" id="{F0FBFA1C-704C-47C7-BC9E-B90AB2959A66}"/>
              </a:ext>
            </a:extLst>
          </p:cNvPr>
          <p:cNvSpPr txBox="1"/>
          <p:nvPr/>
        </p:nvSpPr>
        <p:spPr>
          <a:xfrm>
            <a:off x="566344" y="207648"/>
            <a:ext cx="6086475" cy="707886"/>
          </a:xfrm>
          <a:prstGeom prst="rect">
            <a:avLst/>
          </a:prstGeom>
          <a:noFill/>
        </p:spPr>
        <p:txBody>
          <a:bodyPr wrap="square" rtlCol="0">
            <a:spAutoFit/>
          </a:bodyPr>
          <a:lstStyle/>
          <a:p>
            <a:r>
              <a:rPr lang="en-US" sz="4000" dirty="0"/>
              <a:t>Making Observations:</a:t>
            </a:r>
          </a:p>
        </p:txBody>
      </p:sp>
    </p:spTree>
    <p:extLst>
      <p:ext uri="{BB962C8B-B14F-4D97-AF65-F5344CB8AC3E}">
        <p14:creationId xmlns:p14="http://schemas.microsoft.com/office/powerpoint/2010/main" val="2795512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65000"/>
          </a:schemeClr>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52E2318-266D-4748-BAC8-45EFA65728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88183" y="877397"/>
            <a:ext cx="5710645" cy="5103206"/>
          </a:xfrm>
          <a:prstGeom prst="rect">
            <a:avLst/>
          </a:prstGeom>
        </p:spPr>
      </p:pic>
      <p:cxnSp>
        <p:nvCxnSpPr>
          <p:cNvPr id="17" name="Straight Connector 16">
            <a:extLst>
              <a:ext uri="{FF2B5EF4-FFF2-40B4-BE49-F238E27FC236}">
                <a16:creationId xmlns:a16="http://schemas.microsoft.com/office/drawing/2014/main" id="{CF8F36E2-BBE5-43FE-822F-AD8CAE08C0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61357EA-A6D3-4E73-A5D3-B95F1D9FA17D}"/>
              </a:ext>
            </a:extLst>
          </p:cNvPr>
          <p:cNvSpPr txBox="1"/>
          <p:nvPr/>
        </p:nvSpPr>
        <p:spPr>
          <a:xfrm>
            <a:off x="6217331" y="417897"/>
            <a:ext cx="4181378" cy="910555"/>
          </a:xfrm>
          <a:prstGeom prst="rect">
            <a:avLst/>
          </a:prstGeom>
        </p:spPr>
        <p:txBody>
          <a:bodyPr vert="horz" lIns="91440" tIns="45720" rIns="91440" bIns="45720" rtlCol="0" anchor="t">
            <a:noAutofit/>
          </a:bodyPr>
          <a:lstStyle/>
          <a:p>
            <a:pPr defTabSz="914400">
              <a:lnSpc>
                <a:spcPct val="90000"/>
              </a:lnSpc>
              <a:spcAft>
                <a:spcPts val="600"/>
              </a:spcAft>
            </a:pPr>
            <a:r>
              <a:rPr lang="en-US" sz="6000" dirty="0">
                <a:solidFill>
                  <a:schemeClr val="bg1"/>
                </a:solidFill>
              </a:rPr>
              <a:t>Group 2</a:t>
            </a:r>
          </a:p>
        </p:txBody>
      </p:sp>
      <p:sp>
        <p:nvSpPr>
          <p:cNvPr id="3" name="TextBox 2">
            <a:extLst>
              <a:ext uri="{FF2B5EF4-FFF2-40B4-BE49-F238E27FC236}">
                <a16:creationId xmlns:a16="http://schemas.microsoft.com/office/drawing/2014/main" id="{CE728FC4-B613-44F3-8BF5-8CFA80158603}"/>
              </a:ext>
            </a:extLst>
          </p:cNvPr>
          <p:cNvSpPr txBox="1"/>
          <p:nvPr/>
        </p:nvSpPr>
        <p:spPr>
          <a:xfrm>
            <a:off x="9775954" y="6870700"/>
            <a:ext cx="2416046" cy="200055"/>
          </a:xfrm>
          <a:prstGeom prst="rect">
            <a:avLst/>
          </a:prstGeom>
          <a:solidFill>
            <a:schemeClr val="tx2">
              <a:lumMod val="60000"/>
              <a:lumOff val="40000"/>
            </a:schemeClr>
          </a:solidFill>
        </p:spPr>
        <p:txBody>
          <a:bodyPr wrap="none" rtlCol="0">
            <a:spAutoFit/>
          </a:bodyPr>
          <a:lstStyle/>
          <a:p>
            <a:pPr algn="r">
              <a:spcAft>
                <a:spcPts val="600"/>
              </a:spcAft>
            </a:pPr>
            <a:r>
              <a:rPr lang="en-US" sz="700">
                <a:solidFill>
                  <a:srgbClr val="FFFFFF"/>
                </a:solidFill>
                <a:hlinkClick r:id="rId4" tooltip="https://fivetwelvethirteen.wordpress.com/2014/10/22/cup-stacki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14" name="TextBox 13">
            <a:extLst>
              <a:ext uri="{FF2B5EF4-FFF2-40B4-BE49-F238E27FC236}">
                <a16:creationId xmlns:a16="http://schemas.microsoft.com/office/drawing/2014/main" id="{B39C652B-C321-46F7-84F1-8237CF0A9BEF}"/>
              </a:ext>
            </a:extLst>
          </p:cNvPr>
          <p:cNvSpPr txBox="1"/>
          <p:nvPr/>
        </p:nvSpPr>
        <p:spPr>
          <a:xfrm>
            <a:off x="6490906" y="1140421"/>
            <a:ext cx="4539296" cy="2695109"/>
          </a:xfrm>
          <a:prstGeom prst="rect">
            <a:avLst/>
          </a:prstGeom>
        </p:spPr>
        <p:txBody>
          <a:bodyPr vert="horz" lIns="91440" tIns="45720" rIns="91440" bIns="45720" rtlCol="0" anchor="ctr">
            <a:normAutofit/>
          </a:bodyPr>
          <a:lstStyle/>
          <a:p>
            <a:pPr marL="285750" indent="-228600" defTabSz="914400">
              <a:lnSpc>
                <a:spcPct val="90000"/>
              </a:lnSpc>
              <a:spcAft>
                <a:spcPts val="600"/>
              </a:spcAft>
              <a:buFont typeface="Arial" panose="020B0604020202020204" pitchFamily="34" charset="0"/>
              <a:buChar char="•"/>
            </a:pPr>
            <a:r>
              <a:rPr lang="en-US" sz="2800" dirty="0">
                <a:solidFill>
                  <a:schemeClr val="bg1"/>
                </a:solidFill>
              </a:rPr>
              <a:t>You are Generation 2.</a:t>
            </a:r>
          </a:p>
          <a:p>
            <a:pPr marL="285750" indent="-228600" defTabSz="914400">
              <a:lnSpc>
                <a:spcPct val="90000"/>
              </a:lnSpc>
              <a:spcAft>
                <a:spcPts val="600"/>
              </a:spcAft>
              <a:buFont typeface="Arial" panose="020B0604020202020204" pitchFamily="34" charset="0"/>
              <a:buChar char="•"/>
            </a:pPr>
            <a:r>
              <a:rPr lang="en-US" sz="2800" dirty="0">
                <a:solidFill>
                  <a:schemeClr val="bg1"/>
                </a:solidFill>
              </a:rPr>
              <a:t>You have </a:t>
            </a:r>
            <a:r>
              <a:rPr lang="en-US" sz="2800" b="1" dirty="0">
                <a:solidFill>
                  <a:schemeClr val="bg1"/>
                </a:solidFill>
              </a:rPr>
              <a:t>15 seconds </a:t>
            </a:r>
            <a:r>
              <a:rPr lang="en-US" sz="2800" dirty="0">
                <a:solidFill>
                  <a:schemeClr val="bg1"/>
                </a:solidFill>
              </a:rPr>
              <a:t>to take as much popcorn as you want.</a:t>
            </a:r>
          </a:p>
          <a:p>
            <a:pPr marL="285750" indent="-228600" defTabSz="914400">
              <a:lnSpc>
                <a:spcPct val="90000"/>
              </a:lnSpc>
              <a:spcAft>
                <a:spcPts val="600"/>
              </a:spcAft>
              <a:buFont typeface="Arial" panose="020B0604020202020204" pitchFamily="34" charset="0"/>
              <a:buChar char="•"/>
            </a:pPr>
            <a:endParaRPr lang="en-US" sz="1700" dirty="0"/>
          </a:p>
        </p:txBody>
      </p:sp>
      <p:pic>
        <p:nvPicPr>
          <p:cNvPr id="16" name="Graphic 15" descr="Popcorn">
            <a:extLst>
              <a:ext uri="{FF2B5EF4-FFF2-40B4-BE49-F238E27FC236}">
                <a16:creationId xmlns:a16="http://schemas.microsoft.com/office/drawing/2014/main" id="{1E31B0C9-F5CE-44F7-821B-1806C5CD7036}"/>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017693" y="4370024"/>
            <a:ext cx="1897271" cy="1897271"/>
          </a:xfrm>
          <a:prstGeom prst="rect">
            <a:avLst/>
          </a:prstGeom>
        </p:spPr>
      </p:pic>
      <p:pic>
        <p:nvPicPr>
          <p:cNvPr id="22" name="Picture 21">
            <a:extLst>
              <a:ext uri="{FF2B5EF4-FFF2-40B4-BE49-F238E27FC236}">
                <a16:creationId xmlns:a16="http://schemas.microsoft.com/office/drawing/2014/main" id="{D1E5F5C3-1815-43B7-B256-43CDD7B5F09C}"/>
              </a:ext>
            </a:extLst>
          </p:cNvPr>
          <p:cNvPicPr>
            <a:picLocks noChangeAspect="1"/>
          </p:cNvPicPr>
          <p:nvPr/>
        </p:nvPicPr>
        <p:blipFill>
          <a:blip r:embed="rId8" cstate="screen">
            <a:extLst>
              <a:ext uri="{28A0092B-C50C-407E-A947-70E740481C1C}">
                <a14:useLocalDpi xmlns:a14="http://schemas.microsoft.com/office/drawing/2010/main"/>
              </a:ext>
              <a:ext uri="{837473B0-CC2E-450A-ABE3-18F120FF3D39}">
                <a1611:picAttrSrcUrl xmlns:a1611="http://schemas.microsoft.com/office/drawing/2016/11/main" r:id="rId9"/>
              </a:ext>
            </a:extLst>
          </a:blip>
          <a:srcRect/>
          <a:stretch/>
        </p:blipFill>
        <p:spPr>
          <a:xfrm>
            <a:off x="6776759" y="3525339"/>
            <a:ext cx="2640042" cy="2875292"/>
          </a:xfrm>
          <a:prstGeom prst="rect">
            <a:avLst/>
          </a:prstGeom>
          <a:ln w="228600" cap="sq" cmpd="thickThin">
            <a:solidFill>
              <a:srgbClr val="000000"/>
            </a:solidFill>
            <a:prstDash val="solid"/>
            <a:miter lim="800000"/>
          </a:ln>
          <a:effectLst>
            <a:innerShdw blurRad="76200">
              <a:srgbClr val="000000"/>
            </a:innerShdw>
          </a:effectLst>
        </p:spPr>
      </p:pic>
      <p:sp>
        <p:nvSpPr>
          <p:cNvPr id="2" name="TextBox 1">
            <a:extLst>
              <a:ext uri="{FF2B5EF4-FFF2-40B4-BE49-F238E27FC236}">
                <a16:creationId xmlns:a16="http://schemas.microsoft.com/office/drawing/2014/main" id="{C882D8EA-6547-4963-9504-7484E1771667}"/>
              </a:ext>
            </a:extLst>
          </p:cNvPr>
          <p:cNvSpPr txBox="1"/>
          <p:nvPr/>
        </p:nvSpPr>
        <p:spPr>
          <a:xfrm>
            <a:off x="6441465" y="6633733"/>
            <a:ext cx="3310630" cy="215444"/>
          </a:xfrm>
          <a:prstGeom prst="rect">
            <a:avLst/>
          </a:prstGeom>
          <a:noFill/>
        </p:spPr>
        <p:txBody>
          <a:bodyPr wrap="square" rtlCol="0">
            <a:spAutoFit/>
          </a:bodyPr>
          <a:lstStyle/>
          <a:p>
            <a:r>
              <a:rPr lang="en-US" sz="800" dirty="0">
                <a:hlinkClick r:id="rId9" tooltip="http://tammycookblogsbooks.blogspot.com/2015_01_01_archive.html">
                  <a:extLst>
                    <a:ext uri="{A12FA001-AC4F-418D-AE19-62706E023703}">
                      <ahyp:hlinkClr xmlns:ahyp="http://schemas.microsoft.com/office/drawing/2018/hyperlinkcolor" val="tx"/>
                    </a:ext>
                  </a:extLst>
                </a:hlinkClick>
              </a:rPr>
              <a:t>This Photo</a:t>
            </a:r>
            <a:r>
              <a:rPr lang="en-US" sz="800" dirty="0"/>
              <a:t> by Unknown Author is licensed under </a:t>
            </a:r>
            <a:r>
              <a:rPr lang="en-US" sz="800" dirty="0">
                <a:hlinkClick r:id="rId10" tooltip="https://creativecommons.org/licenses/by-nc-sa/3.0/">
                  <a:extLst>
                    <a:ext uri="{A12FA001-AC4F-418D-AE19-62706E023703}">
                      <ahyp:hlinkClr xmlns:ahyp="http://schemas.microsoft.com/office/drawing/2018/hyperlinkcolor" val="tx"/>
                    </a:ext>
                  </a:extLst>
                </a:hlinkClick>
              </a:rPr>
              <a:t>CC BY-SA-NC</a:t>
            </a:r>
            <a:endParaRPr lang="en-US" sz="800" dirty="0"/>
          </a:p>
        </p:txBody>
      </p:sp>
    </p:spTree>
    <p:extLst>
      <p:ext uri="{BB962C8B-B14F-4D97-AF65-F5344CB8AC3E}">
        <p14:creationId xmlns:p14="http://schemas.microsoft.com/office/powerpoint/2010/main" val="31212757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5000"/>
                                        <p:tgtEl>
                                          <p:spTgt spid="16"/>
                                        </p:tgtEl>
                                        <p:attrNameLst>
                                          <p:attrName>ppt_x</p:attrName>
                                        </p:attrNameLst>
                                      </p:cBhvr>
                                      <p:tavLst>
                                        <p:tav tm="0">
                                          <p:val>
                                            <p:strVal val="ppt_x"/>
                                          </p:val>
                                        </p:tav>
                                        <p:tav tm="100000">
                                          <p:val>
                                            <p:strVal val="ppt_x"/>
                                          </p:val>
                                        </p:tav>
                                      </p:tavLst>
                                    </p:anim>
                                    <p:anim calcmode="lin" valueType="num">
                                      <p:cBhvr additive="base">
                                        <p:cTn id="7" dur="15000"/>
                                        <p:tgtEl>
                                          <p:spTgt spid="16"/>
                                        </p:tgtEl>
                                        <p:attrNameLst>
                                          <p:attrName>ppt_y</p:attrName>
                                        </p:attrNameLst>
                                      </p:cBhvr>
                                      <p:tavLst>
                                        <p:tav tm="0">
                                          <p:val>
                                            <p:strVal val="ppt_y"/>
                                          </p:val>
                                        </p:tav>
                                        <p:tav tm="100000">
                                          <p:val>
                                            <p:strVal val="1+ppt_h/2"/>
                                          </p:val>
                                        </p:tav>
                                      </p:tavLst>
                                    </p:anim>
                                    <p:set>
                                      <p:cBhvr>
                                        <p:cTn id="8" dur="1" fill="hold">
                                          <p:stCondLst>
                                            <p:cond delay="14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923CE7-6369-46BF-B31C-C9BE8AF6E25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728259" y="2241106"/>
            <a:ext cx="4457701" cy="4360792"/>
          </a:xfrm>
          <a:prstGeom prst="rect">
            <a:avLst/>
          </a:prstGeom>
          <a:effectLst>
            <a:softEdge rad="127000"/>
          </a:effectLst>
        </p:spPr>
      </p:pic>
      <p:pic>
        <p:nvPicPr>
          <p:cNvPr id="5" name="Picture 4">
            <a:extLst>
              <a:ext uri="{FF2B5EF4-FFF2-40B4-BE49-F238E27FC236}">
                <a16:creationId xmlns:a16="http://schemas.microsoft.com/office/drawing/2014/main" id="{2F18D6B4-9F33-4C9D-9D96-C2F1EAB5CA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6918873" y="593105"/>
            <a:ext cx="4231027" cy="4139045"/>
          </a:xfrm>
          <a:prstGeom prst="rect">
            <a:avLst/>
          </a:prstGeom>
          <a:effectLst>
            <a:softEdge rad="127000"/>
          </a:effectLst>
        </p:spPr>
      </p:pic>
      <p:sp>
        <p:nvSpPr>
          <p:cNvPr id="6" name="TextBox 5">
            <a:extLst>
              <a:ext uri="{FF2B5EF4-FFF2-40B4-BE49-F238E27FC236}">
                <a16:creationId xmlns:a16="http://schemas.microsoft.com/office/drawing/2014/main" id="{6C542013-4768-4C4F-9ABF-CC3F6D12D56F}"/>
              </a:ext>
            </a:extLst>
          </p:cNvPr>
          <p:cNvSpPr txBox="1"/>
          <p:nvPr/>
        </p:nvSpPr>
        <p:spPr>
          <a:xfrm>
            <a:off x="566344" y="207648"/>
            <a:ext cx="6086475" cy="707886"/>
          </a:xfrm>
          <a:prstGeom prst="rect">
            <a:avLst/>
          </a:prstGeom>
          <a:noFill/>
        </p:spPr>
        <p:txBody>
          <a:bodyPr wrap="square" rtlCol="0">
            <a:spAutoFit/>
          </a:bodyPr>
          <a:lstStyle/>
          <a:p>
            <a:r>
              <a:rPr lang="en-US" sz="4000" dirty="0"/>
              <a:t>Making Observations:</a:t>
            </a:r>
          </a:p>
        </p:txBody>
      </p:sp>
      <p:sp>
        <p:nvSpPr>
          <p:cNvPr id="7" name="TextBox 6">
            <a:extLst>
              <a:ext uri="{FF2B5EF4-FFF2-40B4-BE49-F238E27FC236}">
                <a16:creationId xmlns:a16="http://schemas.microsoft.com/office/drawing/2014/main" id="{7CCC406F-B4C3-4F5E-86D8-6908563E4339}"/>
              </a:ext>
            </a:extLst>
          </p:cNvPr>
          <p:cNvSpPr txBox="1"/>
          <p:nvPr/>
        </p:nvSpPr>
        <p:spPr>
          <a:xfrm>
            <a:off x="6881385" y="4996477"/>
            <a:ext cx="4527755" cy="1569660"/>
          </a:xfrm>
          <a:custGeom>
            <a:avLst/>
            <a:gdLst>
              <a:gd name="connsiteX0" fmla="*/ 0 w 4527755"/>
              <a:gd name="connsiteY0" fmla="*/ 0 h 1569660"/>
              <a:gd name="connsiteX1" fmla="*/ 430137 w 4527755"/>
              <a:gd name="connsiteY1" fmla="*/ 0 h 1569660"/>
              <a:gd name="connsiteX2" fmla="*/ 996106 w 4527755"/>
              <a:gd name="connsiteY2" fmla="*/ 0 h 1569660"/>
              <a:gd name="connsiteX3" fmla="*/ 1471520 w 4527755"/>
              <a:gd name="connsiteY3" fmla="*/ 0 h 1569660"/>
              <a:gd name="connsiteX4" fmla="*/ 1946935 w 4527755"/>
              <a:gd name="connsiteY4" fmla="*/ 0 h 1569660"/>
              <a:gd name="connsiteX5" fmla="*/ 2512904 w 4527755"/>
              <a:gd name="connsiteY5" fmla="*/ 0 h 1569660"/>
              <a:gd name="connsiteX6" fmla="*/ 2943041 w 4527755"/>
              <a:gd name="connsiteY6" fmla="*/ 0 h 1569660"/>
              <a:gd name="connsiteX7" fmla="*/ 3554288 w 4527755"/>
              <a:gd name="connsiteY7" fmla="*/ 0 h 1569660"/>
              <a:gd name="connsiteX8" fmla="*/ 4527755 w 4527755"/>
              <a:gd name="connsiteY8" fmla="*/ 0 h 1569660"/>
              <a:gd name="connsiteX9" fmla="*/ 4527755 w 4527755"/>
              <a:gd name="connsiteY9" fmla="*/ 507523 h 1569660"/>
              <a:gd name="connsiteX10" fmla="*/ 4527755 w 4527755"/>
              <a:gd name="connsiteY10" fmla="*/ 999350 h 1569660"/>
              <a:gd name="connsiteX11" fmla="*/ 4527755 w 4527755"/>
              <a:gd name="connsiteY11" fmla="*/ 1569660 h 1569660"/>
              <a:gd name="connsiteX12" fmla="*/ 4007063 w 4527755"/>
              <a:gd name="connsiteY12" fmla="*/ 1569660 h 1569660"/>
              <a:gd name="connsiteX13" fmla="*/ 3395816 w 4527755"/>
              <a:gd name="connsiteY13" fmla="*/ 1569660 h 1569660"/>
              <a:gd name="connsiteX14" fmla="*/ 2784569 w 4527755"/>
              <a:gd name="connsiteY14" fmla="*/ 1569660 h 1569660"/>
              <a:gd name="connsiteX15" fmla="*/ 2218600 w 4527755"/>
              <a:gd name="connsiteY15" fmla="*/ 1569660 h 1569660"/>
              <a:gd name="connsiteX16" fmla="*/ 1652631 w 4527755"/>
              <a:gd name="connsiteY16" fmla="*/ 1569660 h 1569660"/>
              <a:gd name="connsiteX17" fmla="*/ 1086661 w 4527755"/>
              <a:gd name="connsiteY17" fmla="*/ 1569660 h 1569660"/>
              <a:gd name="connsiteX18" fmla="*/ 520692 w 4527755"/>
              <a:gd name="connsiteY18" fmla="*/ 1569660 h 1569660"/>
              <a:gd name="connsiteX19" fmla="*/ 0 w 4527755"/>
              <a:gd name="connsiteY19" fmla="*/ 1569660 h 1569660"/>
              <a:gd name="connsiteX20" fmla="*/ 0 w 4527755"/>
              <a:gd name="connsiteY20" fmla="*/ 1030743 h 1569660"/>
              <a:gd name="connsiteX21" fmla="*/ 0 w 4527755"/>
              <a:gd name="connsiteY21" fmla="*/ 554613 h 1569660"/>
              <a:gd name="connsiteX22" fmla="*/ 0 w 4527755"/>
              <a:gd name="connsiteY22"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27755" h="1569660" extrusionOk="0">
                <a:moveTo>
                  <a:pt x="0" y="0"/>
                </a:moveTo>
                <a:cubicBezTo>
                  <a:pt x="178177" y="-49796"/>
                  <a:pt x="277458" y="23087"/>
                  <a:pt x="430137" y="0"/>
                </a:cubicBezTo>
                <a:cubicBezTo>
                  <a:pt x="582816" y="-23087"/>
                  <a:pt x="746829" y="15700"/>
                  <a:pt x="996106" y="0"/>
                </a:cubicBezTo>
                <a:cubicBezTo>
                  <a:pt x="1245383" y="-15700"/>
                  <a:pt x="1289959" y="1746"/>
                  <a:pt x="1471520" y="0"/>
                </a:cubicBezTo>
                <a:cubicBezTo>
                  <a:pt x="1653081" y="-1746"/>
                  <a:pt x="1780454" y="20516"/>
                  <a:pt x="1946935" y="0"/>
                </a:cubicBezTo>
                <a:cubicBezTo>
                  <a:pt x="2113416" y="-20516"/>
                  <a:pt x="2359938" y="35137"/>
                  <a:pt x="2512904" y="0"/>
                </a:cubicBezTo>
                <a:cubicBezTo>
                  <a:pt x="2665870" y="-35137"/>
                  <a:pt x="2742835" y="30603"/>
                  <a:pt x="2943041" y="0"/>
                </a:cubicBezTo>
                <a:cubicBezTo>
                  <a:pt x="3143247" y="-30603"/>
                  <a:pt x="3345129" y="49114"/>
                  <a:pt x="3554288" y="0"/>
                </a:cubicBezTo>
                <a:cubicBezTo>
                  <a:pt x="3763447" y="-49114"/>
                  <a:pt x="4163347" y="35139"/>
                  <a:pt x="4527755" y="0"/>
                </a:cubicBezTo>
                <a:cubicBezTo>
                  <a:pt x="4562764" y="169843"/>
                  <a:pt x="4516246" y="372356"/>
                  <a:pt x="4527755" y="507523"/>
                </a:cubicBezTo>
                <a:cubicBezTo>
                  <a:pt x="4539264" y="642690"/>
                  <a:pt x="4510334" y="767909"/>
                  <a:pt x="4527755" y="999350"/>
                </a:cubicBezTo>
                <a:cubicBezTo>
                  <a:pt x="4545176" y="1230791"/>
                  <a:pt x="4484839" y="1292127"/>
                  <a:pt x="4527755" y="1569660"/>
                </a:cubicBezTo>
                <a:cubicBezTo>
                  <a:pt x="4283504" y="1587710"/>
                  <a:pt x="4159431" y="1552351"/>
                  <a:pt x="4007063" y="1569660"/>
                </a:cubicBezTo>
                <a:cubicBezTo>
                  <a:pt x="3854695" y="1586969"/>
                  <a:pt x="3691943" y="1527852"/>
                  <a:pt x="3395816" y="1569660"/>
                </a:cubicBezTo>
                <a:cubicBezTo>
                  <a:pt x="3099689" y="1611468"/>
                  <a:pt x="2972533" y="1546645"/>
                  <a:pt x="2784569" y="1569660"/>
                </a:cubicBezTo>
                <a:cubicBezTo>
                  <a:pt x="2596605" y="1592675"/>
                  <a:pt x="2412674" y="1526794"/>
                  <a:pt x="2218600" y="1569660"/>
                </a:cubicBezTo>
                <a:cubicBezTo>
                  <a:pt x="2024526" y="1612526"/>
                  <a:pt x="1770126" y="1566698"/>
                  <a:pt x="1652631" y="1569660"/>
                </a:cubicBezTo>
                <a:cubicBezTo>
                  <a:pt x="1535136" y="1572622"/>
                  <a:pt x="1205567" y="1512947"/>
                  <a:pt x="1086661" y="1569660"/>
                </a:cubicBezTo>
                <a:cubicBezTo>
                  <a:pt x="967755" y="1626373"/>
                  <a:pt x="710307" y="1542744"/>
                  <a:pt x="520692" y="1569660"/>
                </a:cubicBezTo>
                <a:cubicBezTo>
                  <a:pt x="331077" y="1596576"/>
                  <a:pt x="195233" y="1517058"/>
                  <a:pt x="0" y="1569660"/>
                </a:cubicBezTo>
                <a:cubicBezTo>
                  <a:pt x="-49965" y="1309223"/>
                  <a:pt x="46562" y="1298003"/>
                  <a:pt x="0" y="1030743"/>
                </a:cubicBezTo>
                <a:cubicBezTo>
                  <a:pt x="-46562" y="763483"/>
                  <a:pt x="3171" y="651600"/>
                  <a:pt x="0" y="554613"/>
                </a:cubicBezTo>
                <a:cubicBezTo>
                  <a:pt x="-3171" y="457626"/>
                  <a:pt x="40524" y="243571"/>
                  <a:pt x="0" y="0"/>
                </a:cubicBezTo>
                <a:close/>
              </a:path>
            </a:pathLst>
          </a:custGeom>
          <a:noFill/>
          <a:ln w="38100">
            <a:solidFill>
              <a:schemeClr val="tx1"/>
            </a:solidFill>
            <a:extLst>
              <a:ext uri="{C807C97D-BFC1-408E-A445-0C87EB9F89A2}">
                <ask:lineSketchStyleProps xmlns:ask="http://schemas.microsoft.com/office/drawing/2018/sketchyshapes" sd="3398342506">
                  <a:prstGeom prst="rect">
                    <a:avLst/>
                  </a:prstGeom>
                  <ask:type>
                    <ask:lineSketchScribble/>
                  </ask:type>
                </ask:lineSketchStyleProps>
              </a:ext>
            </a:extLst>
          </a:ln>
        </p:spPr>
        <p:txBody>
          <a:bodyPr wrap="square" rtlCol="0">
            <a:spAutoFit/>
          </a:bodyPr>
          <a:lstStyle/>
          <a:p>
            <a:pPr marL="342900" indent="-342900">
              <a:buFont typeface="Arial" panose="020B0604020202020204" pitchFamily="34" charset="0"/>
              <a:buChar char="•"/>
            </a:pPr>
            <a:r>
              <a:rPr lang="en-US" sz="2400" dirty="0"/>
              <a:t>What did you notice when Generation 2 was collecting popcorn?</a:t>
            </a:r>
          </a:p>
          <a:p>
            <a:pPr marL="342900" indent="-342900">
              <a:buFont typeface="Arial" panose="020B0604020202020204" pitchFamily="34" charset="0"/>
              <a:buChar char="•"/>
            </a:pPr>
            <a:r>
              <a:rPr lang="en-US" sz="2400" dirty="0"/>
              <a:t>How did it make you feel?</a:t>
            </a:r>
          </a:p>
        </p:txBody>
      </p:sp>
      <p:sp>
        <p:nvSpPr>
          <p:cNvPr id="8" name="TextBox 7">
            <a:extLst>
              <a:ext uri="{FF2B5EF4-FFF2-40B4-BE49-F238E27FC236}">
                <a16:creationId xmlns:a16="http://schemas.microsoft.com/office/drawing/2014/main" id="{549AB59D-CBE7-4592-A8A1-98B8B83A0F56}"/>
              </a:ext>
            </a:extLst>
          </p:cNvPr>
          <p:cNvSpPr txBox="1"/>
          <p:nvPr/>
        </p:nvSpPr>
        <p:spPr>
          <a:xfrm>
            <a:off x="566344" y="1138594"/>
            <a:ext cx="4891481" cy="830997"/>
          </a:xfrm>
          <a:custGeom>
            <a:avLst/>
            <a:gdLst>
              <a:gd name="connsiteX0" fmla="*/ 0 w 4891481"/>
              <a:gd name="connsiteY0" fmla="*/ 0 h 830997"/>
              <a:gd name="connsiteX1" fmla="*/ 396753 w 4891481"/>
              <a:gd name="connsiteY1" fmla="*/ 0 h 830997"/>
              <a:gd name="connsiteX2" fmla="*/ 842422 w 4891481"/>
              <a:gd name="connsiteY2" fmla="*/ 0 h 830997"/>
              <a:gd name="connsiteX3" fmla="*/ 1483749 w 4891481"/>
              <a:gd name="connsiteY3" fmla="*/ 0 h 830997"/>
              <a:gd name="connsiteX4" fmla="*/ 2076162 w 4891481"/>
              <a:gd name="connsiteY4" fmla="*/ 0 h 830997"/>
              <a:gd name="connsiteX5" fmla="*/ 2668575 w 4891481"/>
              <a:gd name="connsiteY5" fmla="*/ 0 h 830997"/>
              <a:gd name="connsiteX6" fmla="*/ 3212073 w 4891481"/>
              <a:gd name="connsiteY6" fmla="*/ 0 h 830997"/>
              <a:gd name="connsiteX7" fmla="*/ 3657741 w 4891481"/>
              <a:gd name="connsiteY7" fmla="*/ 0 h 830997"/>
              <a:gd name="connsiteX8" fmla="*/ 4103409 w 4891481"/>
              <a:gd name="connsiteY8" fmla="*/ 0 h 830997"/>
              <a:gd name="connsiteX9" fmla="*/ 4891481 w 4891481"/>
              <a:gd name="connsiteY9" fmla="*/ 0 h 830997"/>
              <a:gd name="connsiteX10" fmla="*/ 4891481 w 4891481"/>
              <a:gd name="connsiteY10" fmla="*/ 407189 h 830997"/>
              <a:gd name="connsiteX11" fmla="*/ 4891481 w 4891481"/>
              <a:gd name="connsiteY11" fmla="*/ 830997 h 830997"/>
              <a:gd name="connsiteX12" fmla="*/ 4445813 w 4891481"/>
              <a:gd name="connsiteY12" fmla="*/ 830997 h 830997"/>
              <a:gd name="connsiteX13" fmla="*/ 3902315 w 4891481"/>
              <a:gd name="connsiteY13" fmla="*/ 830997 h 830997"/>
              <a:gd name="connsiteX14" fmla="*/ 3260987 w 4891481"/>
              <a:gd name="connsiteY14" fmla="*/ 830997 h 830997"/>
              <a:gd name="connsiteX15" fmla="*/ 2864234 w 4891481"/>
              <a:gd name="connsiteY15" fmla="*/ 830997 h 830997"/>
              <a:gd name="connsiteX16" fmla="*/ 2271821 w 4891481"/>
              <a:gd name="connsiteY16" fmla="*/ 830997 h 830997"/>
              <a:gd name="connsiteX17" fmla="*/ 1630494 w 4891481"/>
              <a:gd name="connsiteY17" fmla="*/ 830997 h 830997"/>
              <a:gd name="connsiteX18" fmla="*/ 1184825 w 4891481"/>
              <a:gd name="connsiteY18" fmla="*/ 830997 h 830997"/>
              <a:gd name="connsiteX19" fmla="*/ 788072 w 4891481"/>
              <a:gd name="connsiteY19" fmla="*/ 830997 h 830997"/>
              <a:gd name="connsiteX20" fmla="*/ 0 w 4891481"/>
              <a:gd name="connsiteY20" fmla="*/ 830997 h 830997"/>
              <a:gd name="connsiteX21" fmla="*/ 0 w 4891481"/>
              <a:gd name="connsiteY21" fmla="*/ 415499 h 830997"/>
              <a:gd name="connsiteX22" fmla="*/ 0 w 4891481"/>
              <a:gd name="connsiteY22"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91481" h="830997" extrusionOk="0">
                <a:moveTo>
                  <a:pt x="0" y="0"/>
                </a:moveTo>
                <a:cubicBezTo>
                  <a:pt x="125564" y="-14918"/>
                  <a:pt x="235776" y="39148"/>
                  <a:pt x="396753" y="0"/>
                </a:cubicBezTo>
                <a:cubicBezTo>
                  <a:pt x="557730" y="-39148"/>
                  <a:pt x="664040" y="15787"/>
                  <a:pt x="842422" y="0"/>
                </a:cubicBezTo>
                <a:cubicBezTo>
                  <a:pt x="1020804" y="-15787"/>
                  <a:pt x="1309706" y="11771"/>
                  <a:pt x="1483749" y="0"/>
                </a:cubicBezTo>
                <a:cubicBezTo>
                  <a:pt x="1657792" y="-11771"/>
                  <a:pt x="1845413" y="4530"/>
                  <a:pt x="2076162" y="0"/>
                </a:cubicBezTo>
                <a:cubicBezTo>
                  <a:pt x="2306911" y="-4530"/>
                  <a:pt x="2379305" y="51543"/>
                  <a:pt x="2668575" y="0"/>
                </a:cubicBezTo>
                <a:cubicBezTo>
                  <a:pt x="2957845" y="-51543"/>
                  <a:pt x="3076841" y="44873"/>
                  <a:pt x="3212073" y="0"/>
                </a:cubicBezTo>
                <a:cubicBezTo>
                  <a:pt x="3347305" y="-44873"/>
                  <a:pt x="3447980" y="6145"/>
                  <a:pt x="3657741" y="0"/>
                </a:cubicBezTo>
                <a:cubicBezTo>
                  <a:pt x="3867502" y="-6145"/>
                  <a:pt x="3928781" y="35740"/>
                  <a:pt x="4103409" y="0"/>
                </a:cubicBezTo>
                <a:cubicBezTo>
                  <a:pt x="4278037" y="-35740"/>
                  <a:pt x="4530807" y="77755"/>
                  <a:pt x="4891481" y="0"/>
                </a:cubicBezTo>
                <a:cubicBezTo>
                  <a:pt x="4906613" y="185542"/>
                  <a:pt x="4863455" y="312825"/>
                  <a:pt x="4891481" y="407189"/>
                </a:cubicBezTo>
                <a:cubicBezTo>
                  <a:pt x="4919507" y="501553"/>
                  <a:pt x="4849667" y="677540"/>
                  <a:pt x="4891481" y="830997"/>
                </a:cubicBezTo>
                <a:cubicBezTo>
                  <a:pt x="4794221" y="866027"/>
                  <a:pt x="4560607" y="809296"/>
                  <a:pt x="4445813" y="830997"/>
                </a:cubicBezTo>
                <a:cubicBezTo>
                  <a:pt x="4331019" y="852698"/>
                  <a:pt x="4166030" y="775615"/>
                  <a:pt x="3902315" y="830997"/>
                </a:cubicBezTo>
                <a:cubicBezTo>
                  <a:pt x="3638600" y="886379"/>
                  <a:pt x="3450965" y="785383"/>
                  <a:pt x="3260987" y="830997"/>
                </a:cubicBezTo>
                <a:cubicBezTo>
                  <a:pt x="3071009" y="876611"/>
                  <a:pt x="3005513" y="789666"/>
                  <a:pt x="2864234" y="830997"/>
                </a:cubicBezTo>
                <a:cubicBezTo>
                  <a:pt x="2722955" y="872328"/>
                  <a:pt x="2460548" y="789357"/>
                  <a:pt x="2271821" y="830997"/>
                </a:cubicBezTo>
                <a:cubicBezTo>
                  <a:pt x="2083094" y="872637"/>
                  <a:pt x="1791577" y="805150"/>
                  <a:pt x="1630494" y="830997"/>
                </a:cubicBezTo>
                <a:cubicBezTo>
                  <a:pt x="1469411" y="856844"/>
                  <a:pt x="1284844" y="823908"/>
                  <a:pt x="1184825" y="830997"/>
                </a:cubicBezTo>
                <a:cubicBezTo>
                  <a:pt x="1084806" y="838086"/>
                  <a:pt x="962044" y="809895"/>
                  <a:pt x="788072" y="830997"/>
                </a:cubicBezTo>
                <a:cubicBezTo>
                  <a:pt x="614100" y="852099"/>
                  <a:pt x="373260" y="799568"/>
                  <a:pt x="0" y="830997"/>
                </a:cubicBezTo>
                <a:cubicBezTo>
                  <a:pt x="-39596" y="692389"/>
                  <a:pt x="16591" y="613994"/>
                  <a:pt x="0" y="415499"/>
                </a:cubicBezTo>
                <a:cubicBezTo>
                  <a:pt x="-16591" y="217004"/>
                  <a:pt x="13287" y="187425"/>
                  <a:pt x="0" y="0"/>
                </a:cubicBezTo>
                <a:close/>
              </a:path>
            </a:pathLst>
          </a:custGeom>
          <a:noFill/>
          <a:ln w="38100">
            <a:solidFill>
              <a:schemeClr val="tx1"/>
            </a:solidFill>
            <a:extLst>
              <a:ext uri="{C807C97D-BFC1-408E-A445-0C87EB9F89A2}">
                <ask:lineSketchStyleProps xmlns:ask="http://schemas.microsoft.com/office/drawing/2018/sketchyshapes" sd="2632452213">
                  <a:prstGeom prst="rect">
                    <a:avLst/>
                  </a:prstGeom>
                  <ask:type>
                    <ask:lineSketchScribble/>
                  </ask:type>
                </ask:lineSketchStyleProps>
              </a:ext>
            </a:extLst>
          </a:ln>
        </p:spPr>
        <p:txBody>
          <a:bodyPr wrap="square" rtlCol="0">
            <a:spAutoFit/>
          </a:bodyPr>
          <a:lstStyle/>
          <a:p>
            <a:r>
              <a:rPr lang="en-US" sz="2400" dirty="0"/>
              <a:t>I will add 7 kernels to our nonrenewable popcorn resource.</a:t>
            </a:r>
          </a:p>
        </p:txBody>
      </p:sp>
    </p:spTree>
    <p:extLst>
      <p:ext uri="{BB962C8B-B14F-4D97-AF65-F5344CB8AC3E}">
        <p14:creationId xmlns:p14="http://schemas.microsoft.com/office/powerpoint/2010/main" val="3188755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DCFD1A13-2B88-47B7-AAE9-AD6F3296E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5CE4102-C93A-420A-98A7-5A7DD0C5C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phic 3" descr="Popcorn">
            <a:extLst>
              <a:ext uri="{FF2B5EF4-FFF2-40B4-BE49-F238E27FC236}">
                <a16:creationId xmlns:a16="http://schemas.microsoft.com/office/drawing/2014/main" id="{821900D8-25FE-40C9-AEE4-4E1648B1ACB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65992" y="5031992"/>
            <a:ext cx="1826008" cy="1826008"/>
          </a:xfrm>
          <a:prstGeom prst="rect">
            <a:avLst/>
          </a:prstGeom>
        </p:spPr>
      </p:pic>
      <p:pic>
        <p:nvPicPr>
          <p:cNvPr id="2" name="Picture 1">
            <a:extLst>
              <a:ext uri="{FF2B5EF4-FFF2-40B4-BE49-F238E27FC236}">
                <a16:creationId xmlns:a16="http://schemas.microsoft.com/office/drawing/2014/main" id="{6BD45DC2-49E5-4014-AEFF-171500B0C8B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173773" y="307969"/>
            <a:ext cx="4200524" cy="4109186"/>
          </a:xfrm>
          <a:prstGeom prst="rect">
            <a:avLst/>
          </a:prstGeom>
          <a:effectLst>
            <a:softEdge rad="127000"/>
          </a:effectLst>
        </p:spPr>
      </p:pic>
      <p:sp>
        <p:nvSpPr>
          <p:cNvPr id="5" name="TextBox 4">
            <a:extLst>
              <a:ext uri="{FF2B5EF4-FFF2-40B4-BE49-F238E27FC236}">
                <a16:creationId xmlns:a16="http://schemas.microsoft.com/office/drawing/2014/main" id="{1845C232-3E1F-4351-8714-206AF79014E3}"/>
              </a:ext>
            </a:extLst>
          </p:cNvPr>
          <p:cNvSpPr txBox="1"/>
          <p:nvPr/>
        </p:nvSpPr>
        <p:spPr>
          <a:xfrm>
            <a:off x="6598103" y="771720"/>
            <a:ext cx="5034784" cy="3181684"/>
          </a:xfrm>
          <a:prstGeom prst="rect">
            <a:avLst/>
          </a:prstGeom>
        </p:spPr>
        <p:txBody>
          <a:bodyPr vert="horz" lIns="91440" tIns="45720" rIns="91440" bIns="45720" rtlCol="0" anchor="t">
            <a:normAutofit/>
          </a:bodyPr>
          <a:lstStyle/>
          <a:p>
            <a:pPr marL="285750" indent="-228600" defTabSz="914400">
              <a:lnSpc>
                <a:spcPct val="90000"/>
              </a:lnSpc>
              <a:spcAft>
                <a:spcPts val="600"/>
              </a:spcAft>
              <a:buFont typeface="Arial" panose="020B0604020202020204" pitchFamily="34" charset="0"/>
              <a:buChar char="•"/>
            </a:pPr>
            <a:r>
              <a:rPr lang="en-US" sz="2400" dirty="0"/>
              <a:t>You are Generation 3.</a:t>
            </a:r>
          </a:p>
          <a:p>
            <a:pPr marL="285750" indent="-228600" defTabSz="914400">
              <a:lnSpc>
                <a:spcPct val="90000"/>
              </a:lnSpc>
              <a:spcAft>
                <a:spcPts val="600"/>
              </a:spcAft>
              <a:buFont typeface="Arial" panose="020B0604020202020204" pitchFamily="34" charset="0"/>
              <a:buChar char="•"/>
            </a:pPr>
            <a:r>
              <a:rPr lang="en-US" sz="2400" dirty="0"/>
              <a:t>You have </a:t>
            </a:r>
            <a:r>
              <a:rPr lang="en-US" sz="2400" b="1" dirty="0"/>
              <a:t>10 seconds </a:t>
            </a:r>
            <a:r>
              <a:rPr lang="en-US" sz="2400" dirty="0"/>
              <a:t>to take as much popcorn as you want.</a:t>
            </a:r>
          </a:p>
          <a:p>
            <a:pPr marL="285750" indent="-228600" defTabSz="914400">
              <a:lnSpc>
                <a:spcPct val="90000"/>
              </a:lnSpc>
              <a:spcAft>
                <a:spcPts val="600"/>
              </a:spcAft>
              <a:buFont typeface="Arial" panose="020B0604020202020204" pitchFamily="34" charset="0"/>
              <a:buChar char="•"/>
            </a:pPr>
            <a:endParaRPr lang="en-US" sz="2400" dirty="0"/>
          </a:p>
        </p:txBody>
      </p:sp>
      <p:sp>
        <p:nvSpPr>
          <p:cNvPr id="3" name="TextBox 2">
            <a:extLst>
              <a:ext uri="{FF2B5EF4-FFF2-40B4-BE49-F238E27FC236}">
                <a16:creationId xmlns:a16="http://schemas.microsoft.com/office/drawing/2014/main" id="{3A567F72-27A4-4235-BB2C-CAF476B5D5D8}"/>
              </a:ext>
            </a:extLst>
          </p:cNvPr>
          <p:cNvSpPr txBox="1"/>
          <p:nvPr/>
        </p:nvSpPr>
        <p:spPr>
          <a:xfrm>
            <a:off x="1015339" y="4540664"/>
            <a:ext cx="2517391" cy="1278814"/>
          </a:xfrm>
          <a:prstGeom prst="rect">
            <a:avLst/>
          </a:prstGeom>
          <a:effectLst>
            <a:softEdge rad="127000"/>
          </a:effectLst>
        </p:spPr>
        <p:txBody>
          <a:bodyPr vert="horz" lIns="91440" tIns="45720" rIns="91440" bIns="45720" rtlCol="0" anchor="ctr">
            <a:normAutofit/>
          </a:bodyPr>
          <a:lstStyle/>
          <a:p>
            <a:pPr defTabSz="914400">
              <a:lnSpc>
                <a:spcPct val="90000"/>
              </a:lnSpc>
              <a:spcBef>
                <a:spcPct val="0"/>
              </a:spcBef>
              <a:spcAft>
                <a:spcPts val="600"/>
              </a:spcAft>
            </a:pPr>
            <a:r>
              <a:rPr lang="en-US" sz="4400" dirty="0">
                <a:solidFill>
                  <a:schemeClr val="bg1"/>
                </a:solidFill>
                <a:latin typeface="+mj-lt"/>
                <a:ea typeface="+mj-ea"/>
                <a:cs typeface="+mj-cs"/>
              </a:rPr>
              <a:t>Group 3</a:t>
            </a:r>
          </a:p>
        </p:txBody>
      </p:sp>
      <mc:AlternateContent xmlns:mc="http://schemas.openxmlformats.org/markup-compatibility/2006" xmlns:p14="http://schemas.microsoft.com/office/powerpoint/2010/main">
        <mc:Choice Requires="p14">
          <p:contentPart p14:bwMode="auto" r:id="rId6">
            <p14:nvContentPartPr>
              <p14:cNvPr id="18" name="Ink 17">
                <a:extLst>
                  <a:ext uri="{FF2B5EF4-FFF2-40B4-BE49-F238E27FC236}">
                    <a16:creationId xmlns:a16="http://schemas.microsoft.com/office/drawing/2014/main" id="{1A99200F-90CB-40DB-8ADB-89CB77824CEB}"/>
                  </a:ext>
                </a:extLst>
              </p14:cNvPr>
              <p14:cNvContentPartPr/>
              <p14:nvPr/>
            </p14:nvContentPartPr>
            <p14:xfrm>
              <a:off x="8922449" y="4748156"/>
              <a:ext cx="360" cy="360"/>
            </p14:xfrm>
          </p:contentPart>
        </mc:Choice>
        <mc:Fallback xmlns="">
          <p:pic>
            <p:nvPicPr>
              <p:cNvPr id="18" name="Ink 17">
                <a:extLst>
                  <a:ext uri="{FF2B5EF4-FFF2-40B4-BE49-F238E27FC236}">
                    <a16:creationId xmlns:a16="http://schemas.microsoft.com/office/drawing/2014/main" id="{1A99200F-90CB-40DB-8ADB-89CB77824CEB}"/>
                  </a:ext>
                </a:extLst>
              </p:cNvPr>
              <p:cNvPicPr/>
              <p:nvPr/>
            </p:nvPicPr>
            <p:blipFill>
              <a:blip r:embed="rId7"/>
              <a:stretch>
                <a:fillRect/>
              </a:stretch>
            </p:blipFill>
            <p:spPr>
              <a:xfrm>
                <a:off x="8913449" y="473951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Ink 18">
                <a:extLst>
                  <a:ext uri="{FF2B5EF4-FFF2-40B4-BE49-F238E27FC236}">
                    <a16:creationId xmlns:a16="http://schemas.microsoft.com/office/drawing/2014/main" id="{71081B7D-F067-4ACC-B5B0-22C54B09FD1A}"/>
                  </a:ext>
                </a:extLst>
              </p14:cNvPr>
              <p14:cNvContentPartPr/>
              <p14:nvPr/>
            </p14:nvContentPartPr>
            <p14:xfrm>
              <a:off x="8892929" y="3052556"/>
              <a:ext cx="360" cy="360"/>
            </p14:xfrm>
          </p:contentPart>
        </mc:Choice>
        <mc:Fallback xmlns="">
          <p:pic>
            <p:nvPicPr>
              <p:cNvPr id="19" name="Ink 18">
                <a:extLst>
                  <a:ext uri="{FF2B5EF4-FFF2-40B4-BE49-F238E27FC236}">
                    <a16:creationId xmlns:a16="http://schemas.microsoft.com/office/drawing/2014/main" id="{71081B7D-F067-4ACC-B5B0-22C54B09FD1A}"/>
                  </a:ext>
                </a:extLst>
              </p:cNvPr>
              <p:cNvPicPr/>
              <p:nvPr/>
            </p:nvPicPr>
            <p:blipFill>
              <a:blip r:embed="rId7"/>
              <a:stretch>
                <a:fillRect/>
              </a:stretch>
            </p:blipFill>
            <p:spPr>
              <a:xfrm>
                <a:off x="8883929" y="304391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Ink 19">
                <a:extLst>
                  <a:ext uri="{FF2B5EF4-FFF2-40B4-BE49-F238E27FC236}">
                    <a16:creationId xmlns:a16="http://schemas.microsoft.com/office/drawing/2014/main" id="{4AC733D2-823E-4CA7-A721-D4C177116454}"/>
                  </a:ext>
                </a:extLst>
              </p14:cNvPr>
              <p14:cNvContentPartPr/>
              <p14:nvPr/>
            </p14:nvContentPartPr>
            <p14:xfrm>
              <a:off x="9822089" y="2491676"/>
              <a:ext cx="360" cy="360"/>
            </p14:xfrm>
          </p:contentPart>
        </mc:Choice>
        <mc:Fallback xmlns="">
          <p:pic>
            <p:nvPicPr>
              <p:cNvPr id="20" name="Ink 19">
                <a:extLst>
                  <a:ext uri="{FF2B5EF4-FFF2-40B4-BE49-F238E27FC236}">
                    <a16:creationId xmlns:a16="http://schemas.microsoft.com/office/drawing/2014/main" id="{4AC733D2-823E-4CA7-A721-D4C177116454}"/>
                  </a:ext>
                </a:extLst>
              </p:cNvPr>
              <p:cNvPicPr/>
              <p:nvPr/>
            </p:nvPicPr>
            <p:blipFill>
              <a:blip r:embed="rId7"/>
              <a:stretch>
                <a:fillRect/>
              </a:stretch>
            </p:blipFill>
            <p:spPr>
              <a:xfrm>
                <a:off x="9813089" y="2483036"/>
                <a:ext cx="18000" cy="18000"/>
              </a:xfrm>
              <a:prstGeom prst="rect">
                <a:avLst/>
              </a:prstGeom>
            </p:spPr>
          </p:pic>
        </mc:Fallback>
      </mc:AlternateContent>
      <p:pic>
        <p:nvPicPr>
          <p:cNvPr id="24" name="Picture 23" descr="A picture containing text, clipart&#10;&#10;Description automatically generated">
            <a:extLst>
              <a:ext uri="{FF2B5EF4-FFF2-40B4-BE49-F238E27FC236}">
                <a16:creationId xmlns:a16="http://schemas.microsoft.com/office/drawing/2014/main" id="{F4BA6CA4-35F3-4C41-AD96-CA6513294510}"/>
              </a:ext>
            </a:extLst>
          </p:cNvPr>
          <p:cNvPicPr>
            <a:picLocks noChangeAspect="1"/>
          </p:cNvPicPr>
          <p:nvPr/>
        </p:nvPicPr>
        <p:blipFill>
          <a:blip r:embed="rId10">
            <a:extLst>
              <a:ext uri="{28A0092B-C50C-407E-A947-70E740481C1C}">
                <a14:useLocalDpi xmlns:a14="http://schemas.microsoft.com/office/drawing/2010/main"/>
              </a:ext>
              <a:ext uri="{837473B0-CC2E-450A-ABE3-18F120FF3D39}">
                <a1611:picAttrSrcUrl xmlns:a1611="http://schemas.microsoft.com/office/drawing/2016/11/main" r:id="rId11"/>
              </a:ext>
            </a:extLst>
          </a:blip>
          <a:stretch>
            <a:fillRect/>
          </a:stretch>
        </p:blipFill>
        <p:spPr>
          <a:xfrm>
            <a:off x="7244279" y="2336761"/>
            <a:ext cx="3121713" cy="402803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728623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0"/>
                                        <p:tgtEl>
                                          <p:spTgt spid="4"/>
                                        </p:tgtEl>
                                        <p:attrNameLst>
                                          <p:attrName>ppt_x</p:attrName>
                                        </p:attrNameLst>
                                      </p:cBhvr>
                                      <p:tavLst>
                                        <p:tav tm="0">
                                          <p:val>
                                            <p:strVal val="ppt_x"/>
                                          </p:val>
                                        </p:tav>
                                        <p:tav tm="100000">
                                          <p:val>
                                            <p:strVal val="ppt_x"/>
                                          </p:val>
                                        </p:tav>
                                      </p:tavLst>
                                    </p:anim>
                                    <p:anim calcmode="lin" valueType="num">
                                      <p:cBhvr additive="base">
                                        <p:cTn id="7" dur="10000"/>
                                        <p:tgtEl>
                                          <p:spTgt spid="4"/>
                                        </p:tgtEl>
                                        <p:attrNameLst>
                                          <p:attrName>ppt_y</p:attrName>
                                        </p:attrNameLst>
                                      </p:cBhvr>
                                      <p:tavLst>
                                        <p:tav tm="0">
                                          <p:val>
                                            <p:strVal val="ppt_y"/>
                                          </p:val>
                                        </p:tav>
                                        <p:tav tm="100000">
                                          <p:val>
                                            <p:strVal val="1+ppt_h/2"/>
                                          </p:val>
                                        </p:tav>
                                      </p:tavLst>
                                    </p:anim>
                                    <p:set>
                                      <p:cBhvr>
                                        <p:cTn id="8" dur="1" fill="hold">
                                          <p:stCondLst>
                                            <p:cond delay="9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473EF85-80A3-4AC2-BFD9-68DDBD3867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7186613" y="385762"/>
            <a:ext cx="3871912" cy="3557589"/>
          </a:xfrm>
          <a:prstGeom prst="rect">
            <a:avLst/>
          </a:prstGeom>
          <a:effectLst>
            <a:softEdge rad="127000"/>
          </a:effectLst>
        </p:spPr>
      </p:pic>
      <p:pic>
        <p:nvPicPr>
          <p:cNvPr id="10" name="Picture 9" descr="A picture containing table, food, dishware, vegetable&#10;&#10;Description automatically generated">
            <a:extLst>
              <a:ext uri="{FF2B5EF4-FFF2-40B4-BE49-F238E27FC236}">
                <a16:creationId xmlns:a16="http://schemas.microsoft.com/office/drawing/2014/main" id="{3F446901-BCE9-473A-8D55-0BB33E30BB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5554" y="2514600"/>
            <a:ext cx="4426196" cy="3737212"/>
          </a:xfrm>
          <a:prstGeom prst="rect">
            <a:avLst/>
          </a:prstGeom>
          <a:effectLst>
            <a:softEdge rad="127000"/>
          </a:effectLst>
        </p:spPr>
      </p:pic>
      <p:sp>
        <p:nvSpPr>
          <p:cNvPr id="11" name="TextBox 10">
            <a:extLst>
              <a:ext uri="{FF2B5EF4-FFF2-40B4-BE49-F238E27FC236}">
                <a16:creationId xmlns:a16="http://schemas.microsoft.com/office/drawing/2014/main" id="{82F352E5-B50C-4F6D-8620-AE4706A7BCD1}"/>
              </a:ext>
            </a:extLst>
          </p:cNvPr>
          <p:cNvSpPr txBox="1"/>
          <p:nvPr/>
        </p:nvSpPr>
        <p:spPr>
          <a:xfrm>
            <a:off x="6858691" y="4682152"/>
            <a:ext cx="4527755" cy="1569660"/>
          </a:xfrm>
          <a:custGeom>
            <a:avLst/>
            <a:gdLst>
              <a:gd name="connsiteX0" fmla="*/ 0 w 4527755"/>
              <a:gd name="connsiteY0" fmla="*/ 0 h 1569660"/>
              <a:gd name="connsiteX1" fmla="*/ 430137 w 4527755"/>
              <a:gd name="connsiteY1" fmla="*/ 0 h 1569660"/>
              <a:gd name="connsiteX2" fmla="*/ 996106 w 4527755"/>
              <a:gd name="connsiteY2" fmla="*/ 0 h 1569660"/>
              <a:gd name="connsiteX3" fmla="*/ 1471520 w 4527755"/>
              <a:gd name="connsiteY3" fmla="*/ 0 h 1569660"/>
              <a:gd name="connsiteX4" fmla="*/ 1946935 w 4527755"/>
              <a:gd name="connsiteY4" fmla="*/ 0 h 1569660"/>
              <a:gd name="connsiteX5" fmla="*/ 2512904 w 4527755"/>
              <a:gd name="connsiteY5" fmla="*/ 0 h 1569660"/>
              <a:gd name="connsiteX6" fmla="*/ 2943041 w 4527755"/>
              <a:gd name="connsiteY6" fmla="*/ 0 h 1569660"/>
              <a:gd name="connsiteX7" fmla="*/ 3554288 w 4527755"/>
              <a:gd name="connsiteY7" fmla="*/ 0 h 1569660"/>
              <a:gd name="connsiteX8" fmla="*/ 4527755 w 4527755"/>
              <a:gd name="connsiteY8" fmla="*/ 0 h 1569660"/>
              <a:gd name="connsiteX9" fmla="*/ 4527755 w 4527755"/>
              <a:gd name="connsiteY9" fmla="*/ 507523 h 1569660"/>
              <a:gd name="connsiteX10" fmla="*/ 4527755 w 4527755"/>
              <a:gd name="connsiteY10" fmla="*/ 999350 h 1569660"/>
              <a:gd name="connsiteX11" fmla="*/ 4527755 w 4527755"/>
              <a:gd name="connsiteY11" fmla="*/ 1569660 h 1569660"/>
              <a:gd name="connsiteX12" fmla="*/ 4007063 w 4527755"/>
              <a:gd name="connsiteY12" fmla="*/ 1569660 h 1569660"/>
              <a:gd name="connsiteX13" fmla="*/ 3395816 w 4527755"/>
              <a:gd name="connsiteY13" fmla="*/ 1569660 h 1569660"/>
              <a:gd name="connsiteX14" fmla="*/ 2784569 w 4527755"/>
              <a:gd name="connsiteY14" fmla="*/ 1569660 h 1569660"/>
              <a:gd name="connsiteX15" fmla="*/ 2218600 w 4527755"/>
              <a:gd name="connsiteY15" fmla="*/ 1569660 h 1569660"/>
              <a:gd name="connsiteX16" fmla="*/ 1652631 w 4527755"/>
              <a:gd name="connsiteY16" fmla="*/ 1569660 h 1569660"/>
              <a:gd name="connsiteX17" fmla="*/ 1086661 w 4527755"/>
              <a:gd name="connsiteY17" fmla="*/ 1569660 h 1569660"/>
              <a:gd name="connsiteX18" fmla="*/ 520692 w 4527755"/>
              <a:gd name="connsiteY18" fmla="*/ 1569660 h 1569660"/>
              <a:gd name="connsiteX19" fmla="*/ 0 w 4527755"/>
              <a:gd name="connsiteY19" fmla="*/ 1569660 h 1569660"/>
              <a:gd name="connsiteX20" fmla="*/ 0 w 4527755"/>
              <a:gd name="connsiteY20" fmla="*/ 1030743 h 1569660"/>
              <a:gd name="connsiteX21" fmla="*/ 0 w 4527755"/>
              <a:gd name="connsiteY21" fmla="*/ 554613 h 1569660"/>
              <a:gd name="connsiteX22" fmla="*/ 0 w 4527755"/>
              <a:gd name="connsiteY22"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27755" h="1569660" extrusionOk="0">
                <a:moveTo>
                  <a:pt x="0" y="0"/>
                </a:moveTo>
                <a:cubicBezTo>
                  <a:pt x="178177" y="-49796"/>
                  <a:pt x="277458" y="23087"/>
                  <a:pt x="430137" y="0"/>
                </a:cubicBezTo>
                <a:cubicBezTo>
                  <a:pt x="582816" y="-23087"/>
                  <a:pt x="746829" y="15700"/>
                  <a:pt x="996106" y="0"/>
                </a:cubicBezTo>
                <a:cubicBezTo>
                  <a:pt x="1245383" y="-15700"/>
                  <a:pt x="1289959" y="1746"/>
                  <a:pt x="1471520" y="0"/>
                </a:cubicBezTo>
                <a:cubicBezTo>
                  <a:pt x="1653081" y="-1746"/>
                  <a:pt x="1780454" y="20516"/>
                  <a:pt x="1946935" y="0"/>
                </a:cubicBezTo>
                <a:cubicBezTo>
                  <a:pt x="2113416" y="-20516"/>
                  <a:pt x="2359938" y="35137"/>
                  <a:pt x="2512904" y="0"/>
                </a:cubicBezTo>
                <a:cubicBezTo>
                  <a:pt x="2665870" y="-35137"/>
                  <a:pt x="2742835" y="30603"/>
                  <a:pt x="2943041" y="0"/>
                </a:cubicBezTo>
                <a:cubicBezTo>
                  <a:pt x="3143247" y="-30603"/>
                  <a:pt x="3345129" y="49114"/>
                  <a:pt x="3554288" y="0"/>
                </a:cubicBezTo>
                <a:cubicBezTo>
                  <a:pt x="3763447" y="-49114"/>
                  <a:pt x="4163347" y="35139"/>
                  <a:pt x="4527755" y="0"/>
                </a:cubicBezTo>
                <a:cubicBezTo>
                  <a:pt x="4562764" y="169843"/>
                  <a:pt x="4516246" y="372356"/>
                  <a:pt x="4527755" y="507523"/>
                </a:cubicBezTo>
                <a:cubicBezTo>
                  <a:pt x="4539264" y="642690"/>
                  <a:pt x="4510334" y="767909"/>
                  <a:pt x="4527755" y="999350"/>
                </a:cubicBezTo>
                <a:cubicBezTo>
                  <a:pt x="4545176" y="1230791"/>
                  <a:pt x="4484839" y="1292127"/>
                  <a:pt x="4527755" y="1569660"/>
                </a:cubicBezTo>
                <a:cubicBezTo>
                  <a:pt x="4283504" y="1587710"/>
                  <a:pt x="4159431" y="1552351"/>
                  <a:pt x="4007063" y="1569660"/>
                </a:cubicBezTo>
                <a:cubicBezTo>
                  <a:pt x="3854695" y="1586969"/>
                  <a:pt x="3691943" y="1527852"/>
                  <a:pt x="3395816" y="1569660"/>
                </a:cubicBezTo>
                <a:cubicBezTo>
                  <a:pt x="3099689" y="1611468"/>
                  <a:pt x="2972533" y="1546645"/>
                  <a:pt x="2784569" y="1569660"/>
                </a:cubicBezTo>
                <a:cubicBezTo>
                  <a:pt x="2596605" y="1592675"/>
                  <a:pt x="2412674" y="1526794"/>
                  <a:pt x="2218600" y="1569660"/>
                </a:cubicBezTo>
                <a:cubicBezTo>
                  <a:pt x="2024526" y="1612526"/>
                  <a:pt x="1770126" y="1566698"/>
                  <a:pt x="1652631" y="1569660"/>
                </a:cubicBezTo>
                <a:cubicBezTo>
                  <a:pt x="1535136" y="1572622"/>
                  <a:pt x="1205567" y="1512947"/>
                  <a:pt x="1086661" y="1569660"/>
                </a:cubicBezTo>
                <a:cubicBezTo>
                  <a:pt x="967755" y="1626373"/>
                  <a:pt x="710307" y="1542744"/>
                  <a:pt x="520692" y="1569660"/>
                </a:cubicBezTo>
                <a:cubicBezTo>
                  <a:pt x="331077" y="1596576"/>
                  <a:pt x="195233" y="1517058"/>
                  <a:pt x="0" y="1569660"/>
                </a:cubicBezTo>
                <a:cubicBezTo>
                  <a:pt x="-49965" y="1309223"/>
                  <a:pt x="46562" y="1298003"/>
                  <a:pt x="0" y="1030743"/>
                </a:cubicBezTo>
                <a:cubicBezTo>
                  <a:pt x="-46562" y="763483"/>
                  <a:pt x="3171" y="651600"/>
                  <a:pt x="0" y="554613"/>
                </a:cubicBezTo>
                <a:cubicBezTo>
                  <a:pt x="-3171" y="457626"/>
                  <a:pt x="40524" y="243571"/>
                  <a:pt x="0" y="0"/>
                </a:cubicBezTo>
                <a:close/>
              </a:path>
            </a:pathLst>
          </a:custGeom>
          <a:noFill/>
          <a:ln w="38100">
            <a:solidFill>
              <a:schemeClr val="tx1"/>
            </a:solidFill>
            <a:extLst>
              <a:ext uri="{C807C97D-BFC1-408E-A445-0C87EB9F89A2}">
                <ask:lineSketchStyleProps xmlns:ask="http://schemas.microsoft.com/office/drawing/2018/sketchyshapes" sd="3398342506">
                  <a:prstGeom prst="rect">
                    <a:avLst/>
                  </a:prstGeom>
                  <ask:type>
                    <ask:lineSketchScribble/>
                  </ask:type>
                </ask:lineSketchStyleProps>
              </a:ext>
            </a:extLst>
          </a:ln>
        </p:spPr>
        <p:txBody>
          <a:bodyPr wrap="square" rtlCol="0">
            <a:spAutoFit/>
          </a:bodyPr>
          <a:lstStyle/>
          <a:p>
            <a:pPr marL="342900" indent="-342900">
              <a:buFont typeface="Arial" panose="020B0604020202020204" pitchFamily="34" charset="0"/>
              <a:buChar char="•"/>
            </a:pPr>
            <a:r>
              <a:rPr lang="en-US" sz="2400" dirty="0">
                <a:solidFill>
                  <a:schemeClr val="bg1"/>
                </a:solidFill>
              </a:rPr>
              <a:t>What did you notice when Generation 3 was collecting popcorn?</a:t>
            </a:r>
          </a:p>
          <a:p>
            <a:pPr marL="342900" indent="-342900">
              <a:buFont typeface="Arial" panose="020B0604020202020204" pitchFamily="34" charset="0"/>
              <a:buChar char="•"/>
            </a:pPr>
            <a:r>
              <a:rPr lang="en-US" sz="2400" dirty="0">
                <a:solidFill>
                  <a:schemeClr val="bg1"/>
                </a:solidFill>
              </a:rPr>
              <a:t>How did it make you feel?</a:t>
            </a:r>
          </a:p>
        </p:txBody>
      </p:sp>
      <p:sp>
        <p:nvSpPr>
          <p:cNvPr id="12" name="TextBox 11">
            <a:extLst>
              <a:ext uri="{FF2B5EF4-FFF2-40B4-BE49-F238E27FC236}">
                <a16:creationId xmlns:a16="http://schemas.microsoft.com/office/drawing/2014/main" id="{056C88F1-CA37-4948-A404-3E466859E395}"/>
              </a:ext>
            </a:extLst>
          </p:cNvPr>
          <p:cNvSpPr txBox="1"/>
          <p:nvPr/>
        </p:nvSpPr>
        <p:spPr>
          <a:xfrm>
            <a:off x="566344" y="207648"/>
            <a:ext cx="6086475" cy="707886"/>
          </a:xfrm>
          <a:prstGeom prst="rect">
            <a:avLst/>
          </a:prstGeom>
          <a:noFill/>
        </p:spPr>
        <p:txBody>
          <a:bodyPr wrap="square" rtlCol="0">
            <a:spAutoFit/>
          </a:bodyPr>
          <a:lstStyle/>
          <a:p>
            <a:r>
              <a:rPr lang="en-US" sz="4000" dirty="0">
                <a:solidFill>
                  <a:schemeClr val="bg1"/>
                </a:solidFill>
              </a:rPr>
              <a:t>Making Observations:</a:t>
            </a:r>
          </a:p>
        </p:txBody>
      </p:sp>
      <p:sp>
        <p:nvSpPr>
          <p:cNvPr id="13" name="TextBox 12">
            <a:extLst>
              <a:ext uri="{FF2B5EF4-FFF2-40B4-BE49-F238E27FC236}">
                <a16:creationId xmlns:a16="http://schemas.microsoft.com/office/drawing/2014/main" id="{DC811487-5897-4E63-B98C-C6E86B2F5448}"/>
              </a:ext>
            </a:extLst>
          </p:cNvPr>
          <p:cNvSpPr txBox="1"/>
          <p:nvPr/>
        </p:nvSpPr>
        <p:spPr>
          <a:xfrm>
            <a:off x="566344" y="1138594"/>
            <a:ext cx="4891481" cy="830997"/>
          </a:xfrm>
          <a:custGeom>
            <a:avLst/>
            <a:gdLst>
              <a:gd name="connsiteX0" fmla="*/ 0 w 4891481"/>
              <a:gd name="connsiteY0" fmla="*/ 0 h 830997"/>
              <a:gd name="connsiteX1" fmla="*/ 396753 w 4891481"/>
              <a:gd name="connsiteY1" fmla="*/ 0 h 830997"/>
              <a:gd name="connsiteX2" fmla="*/ 842422 w 4891481"/>
              <a:gd name="connsiteY2" fmla="*/ 0 h 830997"/>
              <a:gd name="connsiteX3" fmla="*/ 1483749 w 4891481"/>
              <a:gd name="connsiteY3" fmla="*/ 0 h 830997"/>
              <a:gd name="connsiteX4" fmla="*/ 2076162 w 4891481"/>
              <a:gd name="connsiteY4" fmla="*/ 0 h 830997"/>
              <a:gd name="connsiteX5" fmla="*/ 2668575 w 4891481"/>
              <a:gd name="connsiteY5" fmla="*/ 0 h 830997"/>
              <a:gd name="connsiteX6" fmla="*/ 3212073 w 4891481"/>
              <a:gd name="connsiteY6" fmla="*/ 0 h 830997"/>
              <a:gd name="connsiteX7" fmla="*/ 3657741 w 4891481"/>
              <a:gd name="connsiteY7" fmla="*/ 0 h 830997"/>
              <a:gd name="connsiteX8" fmla="*/ 4103409 w 4891481"/>
              <a:gd name="connsiteY8" fmla="*/ 0 h 830997"/>
              <a:gd name="connsiteX9" fmla="*/ 4891481 w 4891481"/>
              <a:gd name="connsiteY9" fmla="*/ 0 h 830997"/>
              <a:gd name="connsiteX10" fmla="*/ 4891481 w 4891481"/>
              <a:gd name="connsiteY10" fmla="*/ 407189 h 830997"/>
              <a:gd name="connsiteX11" fmla="*/ 4891481 w 4891481"/>
              <a:gd name="connsiteY11" fmla="*/ 830997 h 830997"/>
              <a:gd name="connsiteX12" fmla="*/ 4445813 w 4891481"/>
              <a:gd name="connsiteY12" fmla="*/ 830997 h 830997"/>
              <a:gd name="connsiteX13" fmla="*/ 3902315 w 4891481"/>
              <a:gd name="connsiteY13" fmla="*/ 830997 h 830997"/>
              <a:gd name="connsiteX14" fmla="*/ 3260987 w 4891481"/>
              <a:gd name="connsiteY14" fmla="*/ 830997 h 830997"/>
              <a:gd name="connsiteX15" fmla="*/ 2864234 w 4891481"/>
              <a:gd name="connsiteY15" fmla="*/ 830997 h 830997"/>
              <a:gd name="connsiteX16" fmla="*/ 2271821 w 4891481"/>
              <a:gd name="connsiteY16" fmla="*/ 830997 h 830997"/>
              <a:gd name="connsiteX17" fmla="*/ 1630494 w 4891481"/>
              <a:gd name="connsiteY17" fmla="*/ 830997 h 830997"/>
              <a:gd name="connsiteX18" fmla="*/ 1184825 w 4891481"/>
              <a:gd name="connsiteY18" fmla="*/ 830997 h 830997"/>
              <a:gd name="connsiteX19" fmla="*/ 788072 w 4891481"/>
              <a:gd name="connsiteY19" fmla="*/ 830997 h 830997"/>
              <a:gd name="connsiteX20" fmla="*/ 0 w 4891481"/>
              <a:gd name="connsiteY20" fmla="*/ 830997 h 830997"/>
              <a:gd name="connsiteX21" fmla="*/ 0 w 4891481"/>
              <a:gd name="connsiteY21" fmla="*/ 415499 h 830997"/>
              <a:gd name="connsiteX22" fmla="*/ 0 w 4891481"/>
              <a:gd name="connsiteY22"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91481" h="830997" extrusionOk="0">
                <a:moveTo>
                  <a:pt x="0" y="0"/>
                </a:moveTo>
                <a:cubicBezTo>
                  <a:pt x="125564" y="-14918"/>
                  <a:pt x="235776" y="39148"/>
                  <a:pt x="396753" y="0"/>
                </a:cubicBezTo>
                <a:cubicBezTo>
                  <a:pt x="557730" y="-39148"/>
                  <a:pt x="664040" y="15787"/>
                  <a:pt x="842422" y="0"/>
                </a:cubicBezTo>
                <a:cubicBezTo>
                  <a:pt x="1020804" y="-15787"/>
                  <a:pt x="1309706" y="11771"/>
                  <a:pt x="1483749" y="0"/>
                </a:cubicBezTo>
                <a:cubicBezTo>
                  <a:pt x="1657792" y="-11771"/>
                  <a:pt x="1845413" y="4530"/>
                  <a:pt x="2076162" y="0"/>
                </a:cubicBezTo>
                <a:cubicBezTo>
                  <a:pt x="2306911" y="-4530"/>
                  <a:pt x="2379305" y="51543"/>
                  <a:pt x="2668575" y="0"/>
                </a:cubicBezTo>
                <a:cubicBezTo>
                  <a:pt x="2957845" y="-51543"/>
                  <a:pt x="3076841" y="44873"/>
                  <a:pt x="3212073" y="0"/>
                </a:cubicBezTo>
                <a:cubicBezTo>
                  <a:pt x="3347305" y="-44873"/>
                  <a:pt x="3447980" y="6145"/>
                  <a:pt x="3657741" y="0"/>
                </a:cubicBezTo>
                <a:cubicBezTo>
                  <a:pt x="3867502" y="-6145"/>
                  <a:pt x="3928781" y="35740"/>
                  <a:pt x="4103409" y="0"/>
                </a:cubicBezTo>
                <a:cubicBezTo>
                  <a:pt x="4278037" y="-35740"/>
                  <a:pt x="4530807" y="77755"/>
                  <a:pt x="4891481" y="0"/>
                </a:cubicBezTo>
                <a:cubicBezTo>
                  <a:pt x="4906613" y="185542"/>
                  <a:pt x="4863455" y="312825"/>
                  <a:pt x="4891481" y="407189"/>
                </a:cubicBezTo>
                <a:cubicBezTo>
                  <a:pt x="4919507" y="501553"/>
                  <a:pt x="4849667" y="677540"/>
                  <a:pt x="4891481" y="830997"/>
                </a:cubicBezTo>
                <a:cubicBezTo>
                  <a:pt x="4794221" y="866027"/>
                  <a:pt x="4560607" y="809296"/>
                  <a:pt x="4445813" y="830997"/>
                </a:cubicBezTo>
                <a:cubicBezTo>
                  <a:pt x="4331019" y="852698"/>
                  <a:pt x="4166030" y="775615"/>
                  <a:pt x="3902315" y="830997"/>
                </a:cubicBezTo>
                <a:cubicBezTo>
                  <a:pt x="3638600" y="886379"/>
                  <a:pt x="3450965" y="785383"/>
                  <a:pt x="3260987" y="830997"/>
                </a:cubicBezTo>
                <a:cubicBezTo>
                  <a:pt x="3071009" y="876611"/>
                  <a:pt x="3005513" y="789666"/>
                  <a:pt x="2864234" y="830997"/>
                </a:cubicBezTo>
                <a:cubicBezTo>
                  <a:pt x="2722955" y="872328"/>
                  <a:pt x="2460548" y="789357"/>
                  <a:pt x="2271821" y="830997"/>
                </a:cubicBezTo>
                <a:cubicBezTo>
                  <a:pt x="2083094" y="872637"/>
                  <a:pt x="1791577" y="805150"/>
                  <a:pt x="1630494" y="830997"/>
                </a:cubicBezTo>
                <a:cubicBezTo>
                  <a:pt x="1469411" y="856844"/>
                  <a:pt x="1284844" y="823908"/>
                  <a:pt x="1184825" y="830997"/>
                </a:cubicBezTo>
                <a:cubicBezTo>
                  <a:pt x="1084806" y="838086"/>
                  <a:pt x="962044" y="809895"/>
                  <a:pt x="788072" y="830997"/>
                </a:cubicBezTo>
                <a:cubicBezTo>
                  <a:pt x="614100" y="852099"/>
                  <a:pt x="373260" y="799568"/>
                  <a:pt x="0" y="830997"/>
                </a:cubicBezTo>
                <a:cubicBezTo>
                  <a:pt x="-39596" y="692389"/>
                  <a:pt x="16591" y="613994"/>
                  <a:pt x="0" y="415499"/>
                </a:cubicBezTo>
                <a:cubicBezTo>
                  <a:pt x="-16591" y="217004"/>
                  <a:pt x="13287" y="187425"/>
                  <a:pt x="0" y="0"/>
                </a:cubicBezTo>
                <a:close/>
              </a:path>
            </a:pathLst>
          </a:custGeom>
          <a:noFill/>
          <a:ln w="38100">
            <a:solidFill>
              <a:schemeClr val="tx1"/>
            </a:solidFill>
            <a:extLst>
              <a:ext uri="{C807C97D-BFC1-408E-A445-0C87EB9F89A2}">
                <ask:lineSketchStyleProps xmlns:ask="http://schemas.microsoft.com/office/drawing/2018/sketchyshapes" sd="2632452213">
                  <a:prstGeom prst="rect">
                    <a:avLst/>
                  </a:prstGeom>
                  <ask:type>
                    <ask:lineSketchScribble/>
                  </ask:type>
                </ask:lineSketchStyleProps>
              </a:ext>
            </a:extLst>
          </a:ln>
        </p:spPr>
        <p:txBody>
          <a:bodyPr wrap="square" rtlCol="0">
            <a:spAutoFit/>
          </a:bodyPr>
          <a:lstStyle/>
          <a:p>
            <a:r>
              <a:rPr lang="en-US" sz="2400" dirty="0">
                <a:solidFill>
                  <a:schemeClr val="bg1"/>
                </a:solidFill>
              </a:rPr>
              <a:t>I will add 5 kernels to our nonrenewable popcorn resource.</a:t>
            </a:r>
          </a:p>
        </p:txBody>
      </p:sp>
    </p:spTree>
    <p:extLst>
      <p:ext uri="{BB962C8B-B14F-4D97-AF65-F5344CB8AC3E}">
        <p14:creationId xmlns:p14="http://schemas.microsoft.com/office/powerpoint/2010/main" val="139457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pic>
        <p:nvPicPr>
          <p:cNvPr id="2" name="Picture 1" descr="A picture containing table, food, dishware, vegetable&#10;&#10;Description automatically generated">
            <a:extLst>
              <a:ext uri="{FF2B5EF4-FFF2-40B4-BE49-F238E27FC236}">
                <a16:creationId xmlns:a16="http://schemas.microsoft.com/office/drawing/2014/main" id="{1372D3E0-6882-4B14-B38E-57A9A0B0C13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9" name="Freeform: Shape 8">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Freeform: Shape 10">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33A6C2C4-18E7-442C-9E3B-E66DD84739D8}"/>
              </a:ext>
            </a:extLst>
          </p:cNvPr>
          <p:cNvSpPr txBox="1"/>
          <p:nvPr/>
        </p:nvSpPr>
        <p:spPr>
          <a:xfrm>
            <a:off x="6345444" y="110428"/>
            <a:ext cx="4819952"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dirty="0">
                <a:latin typeface="+mj-lt"/>
                <a:ea typeface="+mj-ea"/>
                <a:cs typeface="+mj-cs"/>
              </a:rPr>
              <a:t>Group 4 </a:t>
            </a:r>
          </a:p>
        </p:txBody>
      </p:sp>
      <p:sp>
        <p:nvSpPr>
          <p:cNvPr id="4" name="TextBox 3">
            <a:extLst>
              <a:ext uri="{FF2B5EF4-FFF2-40B4-BE49-F238E27FC236}">
                <a16:creationId xmlns:a16="http://schemas.microsoft.com/office/drawing/2014/main" id="{02A6FAF0-EF5F-4769-9B4E-C158683ABBB1}"/>
              </a:ext>
            </a:extLst>
          </p:cNvPr>
          <p:cNvSpPr txBox="1"/>
          <p:nvPr/>
        </p:nvSpPr>
        <p:spPr>
          <a:xfrm>
            <a:off x="6657416" y="1435991"/>
            <a:ext cx="4819951" cy="3181684"/>
          </a:xfrm>
          <a:prstGeom prst="rect">
            <a:avLst/>
          </a:prstGeom>
        </p:spPr>
        <p:txBody>
          <a:bodyPr vert="horz" lIns="91440" tIns="45720" rIns="91440" bIns="45720" rtlCol="0" anchor="t">
            <a:normAutofit/>
          </a:bodyPr>
          <a:lstStyle/>
          <a:p>
            <a:pPr marL="285750" indent="-228600" defTabSz="914400">
              <a:lnSpc>
                <a:spcPct val="90000"/>
              </a:lnSpc>
              <a:spcAft>
                <a:spcPts val="600"/>
              </a:spcAft>
              <a:buFont typeface="Arial" panose="020B0604020202020204" pitchFamily="34" charset="0"/>
              <a:buChar char="•"/>
            </a:pPr>
            <a:r>
              <a:rPr lang="en-US" sz="2400" dirty="0"/>
              <a:t>You are Generation 4.</a:t>
            </a:r>
          </a:p>
          <a:p>
            <a:pPr marL="285750" indent="-228600" defTabSz="914400">
              <a:lnSpc>
                <a:spcPct val="90000"/>
              </a:lnSpc>
              <a:spcAft>
                <a:spcPts val="600"/>
              </a:spcAft>
              <a:buFont typeface="Arial" panose="020B0604020202020204" pitchFamily="34" charset="0"/>
              <a:buChar char="•"/>
            </a:pPr>
            <a:r>
              <a:rPr lang="en-US" sz="2400" dirty="0"/>
              <a:t>You have </a:t>
            </a:r>
            <a:r>
              <a:rPr lang="en-US" sz="2400" b="1" dirty="0"/>
              <a:t>5 seconds </a:t>
            </a:r>
            <a:r>
              <a:rPr lang="en-US" sz="2400" dirty="0"/>
              <a:t>to take as much popcorn as you want.</a:t>
            </a:r>
          </a:p>
          <a:p>
            <a:pPr marL="285750" indent="-228600" defTabSz="914400">
              <a:lnSpc>
                <a:spcPct val="90000"/>
              </a:lnSpc>
              <a:spcAft>
                <a:spcPts val="600"/>
              </a:spcAft>
              <a:buFont typeface="Arial" panose="020B0604020202020204" pitchFamily="34" charset="0"/>
              <a:buChar char="•"/>
            </a:pPr>
            <a:endParaRPr lang="en-US" sz="2400" dirty="0"/>
          </a:p>
        </p:txBody>
      </p:sp>
      <p:pic>
        <p:nvPicPr>
          <p:cNvPr id="8" name="Graphic 7" descr="Popcorn">
            <a:extLst>
              <a:ext uri="{FF2B5EF4-FFF2-40B4-BE49-F238E27FC236}">
                <a16:creationId xmlns:a16="http://schemas.microsoft.com/office/drawing/2014/main" id="{63F9E07D-1318-4254-B75A-30EDA34CFC7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00943" y="5166963"/>
            <a:ext cx="1691037" cy="1691037"/>
          </a:xfrm>
          <a:prstGeom prst="rect">
            <a:avLst/>
          </a:prstGeom>
        </p:spPr>
      </p:pic>
      <p:pic>
        <p:nvPicPr>
          <p:cNvPr id="6" name="Picture 5" descr="A picture containing toy, doll, vector graphics&#10;&#10;Description automatically generated">
            <a:extLst>
              <a:ext uri="{FF2B5EF4-FFF2-40B4-BE49-F238E27FC236}">
                <a16:creationId xmlns:a16="http://schemas.microsoft.com/office/drawing/2014/main" id="{7C6A7BA4-0E7F-4B8E-AEF6-33547A4D0C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1868" y="2998947"/>
            <a:ext cx="2799362" cy="323745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472371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0"/>
                                        <p:tgtEl>
                                          <p:spTgt spid="8"/>
                                        </p:tgtEl>
                                        <p:attrNameLst>
                                          <p:attrName>ppt_x</p:attrName>
                                        </p:attrNameLst>
                                      </p:cBhvr>
                                      <p:tavLst>
                                        <p:tav tm="0">
                                          <p:val>
                                            <p:strVal val="ppt_x"/>
                                          </p:val>
                                        </p:tav>
                                        <p:tav tm="100000">
                                          <p:val>
                                            <p:strVal val="ppt_x"/>
                                          </p:val>
                                        </p:tav>
                                      </p:tavLst>
                                    </p:anim>
                                    <p:anim calcmode="lin" valueType="num">
                                      <p:cBhvr additive="base">
                                        <p:cTn id="7" dur="5000"/>
                                        <p:tgtEl>
                                          <p:spTgt spid="8"/>
                                        </p:tgtEl>
                                        <p:attrNameLst>
                                          <p:attrName>ppt_y</p:attrName>
                                        </p:attrNameLst>
                                      </p:cBhvr>
                                      <p:tavLst>
                                        <p:tav tm="0">
                                          <p:val>
                                            <p:strVal val="ppt_y"/>
                                          </p:val>
                                        </p:tav>
                                        <p:tav tm="100000">
                                          <p:val>
                                            <p:strVal val="1+ppt_h/2"/>
                                          </p:val>
                                        </p:tav>
                                      </p:tavLst>
                                    </p:anim>
                                    <p:set>
                                      <p:cBhvr>
                                        <p:cTn id="8" dur="1" fill="hold">
                                          <p:stCondLst>
                                            <p:cond delay="4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CD5378-83A0-4158-BC8A-35B62D51350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6881385" y="482746"/>
            <a:ext cx="4305267" cy="4133056"/>
          </a:xfrm>
          <a:prstGeom prst="rect">
            <a:avLst/>
          </a:prstGeom>
          <a:effectLst>
            <a:softEdge rad="127000"/>
          </a:effectLst>
        </p:spPr>
      </p:pic>
      <p:pic>
        <p:nvPicPr>
          <p:cNvPr id="1026" name="Picture 2">
            <a:extLst>
              <a:ext uri="{FF2B5EF4-FFF2-40B4-BE49-F238E27FC236}">
                <a16:creationId xmlns:a16="http://schemas.microsoft.com/office/drawing/2014/main" id="{82BEB4A2-14B9-4B0B-AF8A-413FC2E9715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04975" y="1696411"/>
            <a:ext cx="5379406" cy="4741524"/>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4E023874-99A5-4EF3-B6D4-3669E904B778}"/>
              </a:ext>
            </a:extLst>
          </p:cNvPr>
          <p:cNvSpPr txBox="1"/>
          <p:nvPr/>
        </p:nvSpPr>
        <p:spPr>
          <a:xfrm>
            <a:off x="566344" y="207648"/>
            <a:ext cx="6086475" cy="707886"/>
          </a:xfrm>
          <a:prstGeom prst="rect">
            <a:avLst/>
          </a:prstGeom>
          <a:noFill/>
        </p:spPr>
        <p:txBody>
          <a:bodyPr wrap="square" rtlCol="0">
            <a:spAutoFit/>
          </a:bodyPr>
          <a:lstStyle/>
          <a:p>
            <a:r>
              <a:rPr lang="en-US" sz="4000" dirty="0">
                <a:solidFill>
                  <a:schemeClr val="bg1"/>
                </a:solidFill>
              </a:rPr>
              <a:t>Making Observations:</a:t>
            </a:r>
          </a:p>
        </p:txBody>
      </p:sp>
      <p:sp>
        <p:nvSpPr>
          <p:cNvPr id="10" name="TextBox 9">
            <a:extLst>
              <a:ext uri="{FF2B5EF4-FFF2-40B4-BE49-F238E27FC236}">
                <a16:creationId xmlns:a16="http://schemas.microsoft.com/office/drawing/2014/main" id="{7DBD87E1-1FB9-4814-854F-2DE69CDAEA03}"/>
              </a:ext>
            </a:extLst>
          </p:cNvPr>
          <p:cNvSpPr txBox="1"/>
          <p:nvPr/>
        </p:nvSpPr>
        <p:spPr>
          <a:xfrm>
            <a:off x="6881385" y="4996477"/>
            <a:ext cx="4527755" cy="1569660"/>
          </a:xfrm>
          <a:custGeom>
            <a:avLst/>
            <a:gdLst>
              <a:gd name="connsiteX0" fmla="*/ 0 w 4527755"/>
              <a:gd name="connsiteY0" fmla="*/ 0 h 1569660"/>
              <a:gd name="connsiteX1" fmla="*/ 430137 w 4527755"/>
              <a:gd name="connsiteY1" fmla="*/ 0 h 1569660"/>
              <a:gd name="connsiteX2" fmla="*/ 996106 w 4527755"/>
              <a:gd name="connsiteY2" fmla="*/ 0 h 1569660"/>
              <a:gd name="connsiteX3" fmla="*/ 1471520 w 4527755"/>
              <a:gd name="connsiteY3" fmla="*/ 0 h 1569660"/>
              <a:gd name="connsiteX4" fmla="*/ 1946935 w 4527755"/>
              <a:gd name="connsiteY4" fmla="*/ 0 h 1569660"/>
              <a:gd name="connsiteX5" fmla="*/ 2512904 w 4527755"/>
              <a:gd name="connsiteY5" fmla="*/ 0 h 1569660"/>
              <a:gd name="connsiteX6" fmla="*/ 2943041 w 4527755"/>
              <a:gd name="connsiteY6" fmla="*/ 0 h 1569660"/>
              <a:gd name="connsiteX7" fmla="*/ 3554288 w 4527755"/>
              <a:gd name="connsiteY7" fmla="*/ 0 h 1569660"/>
              <a:gd name="connsiteX8" fmla="*/ 4527755 w 4527755"/>
              <a:gd name="connsiteY8" fmla="*/ 0 h 1569660"/>
              <a:gd name="connsiteX9" fmla="*/ 4527755 w 4527755"/>
              <a:gd name="connsiteY9" fmla="*/ 507523 h 1569660"/>
              <a:gd name="connsiteX10" fmla="*/ 4527755 w 4527755"/>
              <a:gd name="connsiteY10" fmla="*/ 999350 h 1569660"/>
              <a:gd name="connsiteX11" fmla="*/ 4527755 w 4527755"/>
              <a:gd name="connsiteY11" fmla="*/ 1569660 h 1569660"/>
              <a:gd name="connsiteX12" fmla="*/ 4007063 w 4527755"/>
              <a:gd name="connsiteY12" fmla="*/ 1569660 h 1569660"/>
              <a:gd name="connsiteX13" fmla="*/ 3395816 w 4527755"/>
              <a:gd name="connsiteY13" fmla="*/ 1569660 h 1569660"/>
              <a:gd name="connsiteX14" fmla="*/ 2784569 w 4527755"/>
              <a:gd name="connsiteY14" fmla="*/ 1569660 h 1569660"/>
              <a:gd name="connsiteX15" fmla="*/ 2218600 w 4527755"/>
              <a:gd name="connsiteY15" fmla="*/ 1569660 h 1569660"/>
              <a:gd name="connsiteX16" fmla="*/ 1652631 w 4527755"/>
              <a:gd name="connsiteY16" fmla="*/ 1569660 h 1569660"/>
              <a:gd name="connsiteX17" fmla="*/ 1086661 w 4527755"/>
              <a:gd name="connsiteY17" fmla="*/ 1569660 h 1569660"/>
              <a:gd name="connsiteX18" fmla="*/ 520692 w 4527755"/>
              <a:gd name="connsiteY18" fmla="*/ 1569660 h 1569660"/>
              <a:gd name="connsiteX19" fmla="*/ 0 w 4527755"/>
              <a:gd name="connsiteY19" fmla="*/ 1569660 h 1569660"/>
              <a:gd name="connsiteX20" fmla="*/ 0 w 4527755"/>
              <a:gd name="connsiteY20" fmla="*/ 1030743 h 1569660"/>
              <a:gd name="connsiteX21" fmla="*/ 0 w 4527755"/>
              <a:gd name="connsiteY21" fmla="*/ 554613 h 1569660"/>
              <a:gd name="connsiteX22" fmla="*/ 0 w 4527755"/>
              <a:gd name="connsiteY22"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27755" h="1569660" extrusionOk="0">
                <a:moveTo>
                  <a:pt x="0" y="0"/>
                </a:moveTo>
                <a:cubicBezTo>
                  <a:pt x="178177" y="-49796"/>
                  <a:pt x="277458" y="23087"/>
                  <a:pt x="430137" y="0"/>
                </a:cubicBezTo>
                <a:cubicBezTo>
                  <a:pt x="582816" y="-23087"/>
                  <a:pt x="746829" y="15700"/>
                  <a:pt x="996106" y="0"/>
                </a:cubicBezTo>
                <a:cubicBezTo>
                  <a:pt x="1245383" y="-15700"/>
                  <a:pt x="1289959" y="1746"/>
                  <a:pt x="1471520" y="0"/>
                </a:cubicBezTo>
                <a:cubicBezTo>
                  <a:pt x="1653081" y="-1746"/>
                  <a:pt x="1780454" y="20516"/>
                  <a:pt x="1946935" y="0"/>
                </a:cubicBezTo>
                <a:cubicBezTo>
                  <a:pt x="2113416" y="-20516"/>
                  <a:pt x="2359938" y="35137"/>
                  <a:pt x="2512904" y="0"/>
                </a:cubicBezTo>
                <a:cubicBezTo>
                  <a:pt x="2665870" y="-35137"/>
                  <a:pt x="2742835" y="30603"/>
                  <a:pt x="2943041" y="0"/>
                </a:cubicBezTo>
                <a:cubicBezTo>
                  <a:pt x="3143247" y="-30603"/>
                  <a:pt x="3345129" y="49114"/>
                  <a:pt x="3554288" y="0"/>
                </a:cubicBezTo>
                <a:cubicBezTo>
                  <a:pt x="3763447" y="-49114"/>
                  <a:pt x="4163347" y="35139"/>
                  <a:pt x="4527755" y="0"/>
                </a:cubicBezTo>
                <a:cubicBezTo>
                  <a:pt x="4562764" y="169843"/>
                  <a:pt x="4516246" y="372356"/>
                  <a:pt x="4527755" y="507523"/>
                </a:cubicBezTo>
                <a:cubicBezTo>
                  <a:pt x="4539264" y="642690"/>
                  <a:pt x="4510334" y="767909"/>
                  <a:pt x="4527755" y="999350"/>
                </a:cubicBezTo>
                <a:cubicBezTo>
                  <a:pt x="4545176" y="1230791"/>
                  <a:pt x="4484839" y="1292127"/>
                  <a:pt x="4527755" y="1569660"/>
                </a:cubicBezTo>
                <a:cubicBezTo>
                  <a:pt x="4283504" y="1587710"/>
                  <a:pt x="4159431" y="1552351"/>
                  <a:pt x="4007063" y="1569660"/>
                </a:cubicBezTo>
                <a:cubicBezTo>
                  <a:pt x="3854695" y="1586969"/>
                  <a:pt x="3691943" y="1527852"/>
                  <a:pt x="3395816" y="1569660"/>
                </a:cubicBezTo>
                <a:cubicBezTo>
                  <a:pt x="3099689" y="1611468"/>
                  <a:pt x="2972533" y="1546645"/>
                  <a:pt x="2784569" y="1569660"/>
                </a:cubicBezTo>
                <a:cubicBezTo>
                  <a:pt x="2596605" y="1592675"/>
                  <a:pt x="2412674" y="1526794"/>
                  <a:pt x="2218600" y="1569660"/>
                </a:cubicBezTo>
                <a:cubicBezTo>
                  <a:pt x="2024526" y="1612526"/>
                  <a:pt x="1770126" y="1566698"/>
                  <a:pt x="1652631" y="1569660"/>
                </a:cubicBezTo>
                <a:cubicBezTo>
                  <a:pt x="1535136" y="1572622"/>
                  <a:pt x="1205567" y="1512947"/>
                  <a:pt x="1086661" y="1569660"/>
                </a:cubicBezTo>
                <a:cubicBezTo>
                  <a:pt x="967755" y="1626373"/>
                  <a:pt x="710307" y="1542744"/>
                  <a:pt x="520692" y="1569660"/>
                </a:cubicBezTo>
                <a:cubicBezTo>
                  <a:pt x="331077" y="1596576"/>
                  <a:pt x="195233" y="1517058"/>
                  <a:pt x="0" y="1569660"/>
                </a:cubicBezTo>
                <a:cubicBezTo>
                  <a:pt x="-49965" y="1309223"/>
                  <a:pt x="46562" y="1298003"/>
                  <a:pt x="0" y="1030743"/>
                </a:cubicBezTo>
                <a:cubicBezTo>
                  <a:pt x="-46562" y="763483"/>
                  <a:pt x="3171" y="651600"/>
                  <a:pt x="0" y="554613"/>
                </a:cubicBezTo>
                <a:cubicBezTo>
                  <a:pt x="-3171" y="457626"/>
                  <a:pt x="40524" y="243571"/>
                  <a:pt x="0" y="0"/>
                </a:cubicBezTo>
                <a:close/>
              </a:path>
            </a:pathLst>
          </a:custGeom>
          <a:noFill/>
          <a:ln w="38100">
            <a:solidFill>
              <a:schemeClr val="bg1"/>
            </a:solidFill>
            <a:extLst>
              <a:ext uri="{C807C97D-BFC1-408E-A445-0C87EB9F89A2}">
                <ask:lineSketchStyleProps xmlns:ask="http://schemas.microsoft.com/office/drawing/2018/sketchyshapes" sd="3398342506">
                  <a:prstGeom prst="rect">
                    <a:avLst/>
                  </a:prstGeom>
                  <ask:type>
                    <ask:lineSketchScribble/>
                  </ask:type>
                </ask:lineSketchStyleProps>
              </a:ext>
            </a:extLst>
          </a:ln>
        </p:spPr>
        <p:txBody>
          <a:bodyPr wrap="square" rtlCol="0">
            <a:spAutoFit/>
          </a:bodyPr>
          <a:lstStyle/>
          <a:p>
            <a:pPr marL="342900" indent="-342900">
              <a:buFont typeface="Arial" panose="020B0604020202020204" pitchFamily="34" charset="0"/>
              <a:buChar char="•"/>
            </a:pPr>
            <a:r>
              <a:rPr lang="en-US" sz="2400" dirty="0">
                <a:solidFill>
                  <a:schemeClr val="bg1"/>
                </a:solidFill>
              </a:rPr>
              <a:t>What did you notice when Generation 4 was collecting popcorn?</a:t>
            </a:r>
          </a:p>
          <a:p>
            <a:pPr marL="342900" indent="-342900">
              <a:buFont typeface="Arial" panose="020B0604020202020204" pitchFamily="34" charset="0"/>
              <a:buChar char="•"/>
            </a:pPr>
            <a:r>
              <a:rPr lang="en-US" sz="2400" dirty="0">
                <a:solidFill>
                  <a:schemeClr val="bg1"/>
                </a:solidFill>
              </a:rPr>
              <a:t>How did it make you feel?</a:t>
            </a:r>
          </a:p>
        </p:txBody>
      </p:sp>
    </p:spTree>
    <p:extLst>
      <p:ext uri="{BB962C8B-B14F-4D97-AF65-F5344CB8AC3E}">
        <p14:creationId xmlns:p14="http://schemas.microsoft.com/office/powerpoint/2010/main" val="654575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1447877B-3601-45FF-B0A8-4292F13DCE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866546" y="206406"/>
            <a:ext cx="3383279" cy="2970465"/>
          </a:xfrm>
          <a:prstGeom prst="rect">
            <a:avLst/>
          </a:prstGeom>
        </p:spPr>
      </p:pic>
      <p:pic>
        <p:nvPicPr>
          <p:cNvPr id="7" name="Picture 6">
            <a:extLst>
              <a:ext uri="{FF2B5EF4-FFF2-40B4-BE49-F238E27FC236}">
                <a16:creationId xmlns:a16="http://schemas.microsoft.com/office/drawing/2014/main" id="{AD223738-EFA4-4AB5-A859-CC126F3C78B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206406" y="206404"/>
            <a:ext cx="3383278" cy="2970465"/>
          </a:xfrm>
          <a:prstGeom prst="rect">
            <a:avLst/>
          </a:prstGeom>
        </p:spPr>
      </p:pic>
      <p:pic>
        <p:nvPicPr>
          <p:cNvPr id="11" name="Picture 10" descr="A picture containing table, food, dishware, vegetable&#10;&#10;Description automatically generated">
            <a:extLst>
              <a:ext uri="{FF2B5EF4-FFF2-40B4-BE49-F238E27FC236}">
                <a16:creationId xmlns:a16="http://schemas.microsoft.com/office/drawing/2014/main" id="{1F9F4A87-04EF-4903-A89B-D9043B63A49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45909" y="10"/>
            <a:ext cx="2971800" cy="3383268"/>
          </a:xfrm>
          <a:prstGeom prst="rect">
            <a:avLst/>
          </a:prstGeom>
        </p:spPr>
      </p:pic>
      <p:pic>
        <p:nvPicPr>
          <p:cNvPr id="23" name="Picture 2">
            <a:extLst>
              <a:ext uri="{FF2B5EF4-FFF2-40B4-BE49-F238E27FC236}">
                <a16:creationId xmlns:a16="http://schemas.microsoft.com/office/drawing/2014/main" id="{894F0064-9DF2-4C9D-BAE1-A332729924A2}"/>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9220200" y="10"/>
            <a:ext cx="2971800" cy="33832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bowl of popcorn&#10;&#10;Description automatically generated">
            <a:extLst>
              <a:ext uri="{FF2B5EF4-FFF2-40B4-BE49-F238E27FC236}">
                <a16:creationId xmlns:a16="http://schemas.microsoft.com/office/drawing/2014/main" id="{07044782-64BE-44B5-AC70-40D92D8662E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1"/>
          <a:stretch/>
        </p:blipFill>
        <p:spPr>
          <a:xfrm>
            <a:off x="-1018" y="3474720"/>
            <a:ext cx="6044438" cy="3383280"/>
          </a:xfrm>
          <a:prstGeom prst="rect">
            <a:avLst/>
          </a:prstGeom>
        </p:spPr>
      </p:pic>
      <p:sp>
        <p:nvSpPr>
          <p:cNvPr id="37" name="Rectangle 36">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503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386178C-4194-4D97-B684-BA0226197E90}"/>
              </a:ext>
            </a:extLst>
          </p:cNvPr>
          <p:cNvSpPr txBox="1"/>
          <p:nvPr/>
        </p:nvSpPr>
        <p:spPr>
          <a:xfrm>
            <a:off x="6145909" y="3511391"/>
            <a:ext cx="5193748" cy="63712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kern="1200">
                <a:solidFill>
                  <a:srgbClr val="FFFFFF"/>
                </a:solidFill>
                <a:latin typeface="+mj-lt"/>
                <a:ea typeface="+mj-ea"/>
                <a:cs typeface="+mj-cs"/>
              </a:rPr>
              <a:t>Sharing our thoughts:</a:t>
            </a:r>
          </a:p>
        </p:txBody>
      </p:sp>
      <p:sp>
        <p:nvSpPr>
          <p:cNvPr id="12" name="TextBox 11">
            <a:extLst>
              <a:ext uri="{FF2B5EF4-FFF2-40B4-BE49-F238E27FC236}">
                <a16:creationId xmlns:a16="http://schemas.microsoft.com/office/drawing/2014/main" id="{7CCA91F9-DF47-4FA9-98CF-4CCDE3D7F2B2}"/>
              </a:ext>
            </a:extLst>
          </p:cNvPr>
          <p:cNvSpPr txBox="1"/>
          <p:nvPr/>
        </p:nvSpPr>
        <p:spPr>
          <a:xfrm>
            <a:off x="6096000" y="4347932"/>
            <a:ext cx="2603608" cy="2310651"/>
          </a:xfrm>
          <a:prstGeom prst="rect">
            <a:avLst/>
          </a:prstGeom>
        </p:spPr>
        <p:txBody>
          <a:bodyPr vert="horz" lIns="91440" tIns="45720" rIns="91440" bIns="45720" rtlCol="0">
            <a:normAutofit/>
          </a:bodyPr>
          <a:lstStyle/>
          <a:p>
            <a:pPr marL="457200" indent="-228600" defTabSz="914400">
              <a:lnSpc>
                <a:spcPct val="90000"/>
              </a:lnSpc>
              <a:spcBef>
                <a:spcPct val="0"/>
              </a:spcBef>
              <a:spcAft>
                <a:spcPts val="600"/>
              </a:spcAft>
              <a:buFont typeface="Arial" panose="020B0604020202020204" pitchFamily="34" charset="0"/>
              <a:buChar char="•"/>
            </a:pPr>
            <a:r>
              <a:rPr lang="en-US" sz="2400" dirty="0">
                <a:solidFill>
                  <a:srgbClr val="FFFFFF"/>
                </a:solidFill>
              </a:rPr>
              <a:t>What did you notice?</a:t>
            </a:r>
          </a:p>
          <a:p>
            <a:pPr marL="457200" indent="-228600" defTabSz="914400">
              <a:lnSpc>
                <a:spcPct val="90000"/>
              </a:lnSpc>
              <a:spcBef>
                <a:spcPct val="0"/>
              </a:spcBef>
              <a:spcAft>
                <a:spcPts val="600"/>
              </a:spcAft>
              <a:buFont typeface="Arial" panose="020B0604020202020204" pitchFamily="34" charset="0"/>
              <a:buChar char="•"/>
            </a:pPr>
            <a:r>
              <a:rPr lang="en-US" sz="2400" dirty="0">
                <a:solidFill>
                  <a:srgbClr val="FFFFFF"/>
                </a:solidFill>
              </a:rPr>
              <a:t>How did this activity make you feel?</a:t>
            </a:r>
          </a:p>
        </p:txBody>
      </p:sp>
      <p:pic>
        <p:nvPicPr>
          <p:cNvPr id="25" name="Picture 24" descr="A picture containing toy, doll, vector graphics&#10;&#10;Description automatically generated">
            <a:extLst>
              <a:ext uri="{FF2B5EF4-FFF2-40B4-BE49-F238E27FC236}">
                <a16:creationId xmlns:a16="http://schemas.microsoft.com/office/drawing/2014/main" id="{84E2180D-2EE8-4CB3-9A21-822A5AB80C0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66725" y="4055769"/>
            <a:ext cx="3722605" cy="2768841"/>
          </a:xfrm>
          <a:prstGeom prst="rect">
            <a:avLst/>
          </a:prstGeom>
        </p:spPr>
      </p:pic>
    </p:spTree>
    <p:extLst>
      <p:ext uri="{BB962C8B-B14F-4D97-AF65-F5344CB8AC3E}">
        <p14:creationId xmlns:p14="http://schemas.microsoft.com/office/powerpoint/2010/main" val="4130115610"/>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B5809B1F-0726-44C0-B0A1-7FCE2A129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2560321" y="4232366"/>
            <a:ext cx="5610120" cy="2625634"/>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26EE9A0B-C601-4E3F-8541-29CA20DE11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5904411" cy="4406393"/>
          </a:xfrm>
          <a:custGeom>
            <a:avLst/>
            <a:gdLst>
              <a:gd name="connsiteX0" fmla="*/ 2562355 w 6855833"/>
              <a:gd name="connsiteY0" fmla="*/ 0 h 5116428"/>
              <a:gd name="connsiteX1" fmla="*/ 6855833 w 6855833"/>
              <a:gd name="connsiteY1" fmla="*/ 4293479 h 5116428"/>
              <a:gd name="connsiteX2" fmla="*/ 6833667 w 6855833"/>
              <a:gd name="connsiteY2" fmla="*/ 4732462 h 5116428"/>
              <a:gd name="connsiteX3" fmla="*/ 6775067 w 6855833"/>
              <a:gd name="connsiteY3" fmla="*/ 5116428 h 5116428"/>
              <a:gd name="connsiteX4" fmla="*/ 0 w 6855833"/>
              <a:gd name="connsiteY4" fmla="*/ 5116428 h 5116428"/>
              <a:gd name="connsiteX5" fmla="*/ 0 w 6855833"/>
              <a:gd name="connsiteY5" fmla="*/ 854273 h 5116428"/>
              <a:gd name="connsiteX6" fmla="*/ 161831 w 6855833"/>
              <a:gd name="connsiteY6" fmla="*/ 733259 h 5116428"/>
              <a:gd name="connsiteX7" fmla="*/ 2562355 w 6855833"/>
              <a:gd name="connsiteY7" fmla="*/ 0 h 51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5833" h="5116428">
                <a:moveTo>
                  <a:pt x="2562355" y="0"/>
                </a:moveTo>
                <a:cubicBezTo>
                  <a:pt x="4933578" y="0"/>
                  <a:pt x="6855833" y="1922255"/>
                  <a:pt x="6855833" y="4293479"/>
                </a:cubicBezTo>
                <a:cubicBezTo>
                  <a:pt x="6855833" y="4441680"/>
                  <a:pt x="6848324" y="4588128"/>
                  <a:pt x="6833667" y="4732462"/>
                </a:cubicBezTo>
                <a:lnTo>
                  <a:pt x="6775067" y="5116428"/>
                </a:lnTo>
                <a:lnTo>
                  <a:pt x="0" y="5116428"/>
                </a:lnTo>
                <a:lnTo>
                  <a:pt x="0" y="854273"/>
                </a:lnTo>
                <a:lnTo>
                  <a:pt x="161831" y="733259"/>
                </a:lnTo>
                <a:cubicBezTo>
                  <a:pt x="847074" y="270317"/>
                  <a:pt x="1673147" y="0"/>
                  <a:pt x="2562355"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4">
            <a:extLst>
              <a:ext uri="{FF2B5EF4-FFF2-40B4-BE49-F238E27FC236}">
                <a16:creationId xmlns:a16="http://schemas.microsoft.com/office/drawing/2014/main" id="{7B983390-1862-47F4-8469-D6B4A6CEF04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10"/>
            <a:ext cx="5681097" cy="4151910"/>
          </a:xfrm>
          <a:custGeom>
            <a:avLst/>
            <a:gdLst/>
            <a:ahLst/>
            <a:cxnLst/>
            <a:rect l="l" t="t" r="r" b="b"/>
            <a:pathLst>
              <a:path w="5681097" h="4151920">
                <a:moveTo>
                  <a:pt x="0" y="0"/>
                </a:moveTo>
                <a:lnTo>
                  <a:pt x="5611423" y="0"/>
                </a:lnTo>
                <a:lnTo>
                  <a:pt x="5663241" y="339527"/>
                </a:lnTo>
                <a:cubicBezTo>
                  <a:pt x="5675049" y="455800"/>
                  <a:pt x="5681097" y="573775"/>
                  <a:pt x="5681097" y="693164"/>
                </a:cubicBezTo>
                <a:cubicBezTo>
                  <a:pt x="5681097" y="2603383"/>
                  <a:pt x="4132560" y="4151920"/>
                  <a:pt x="2222343" y="4151920"/>
                </a:cubicBezTo>
                <a:cubicBezTo>
                  <a:pt x="1386622" y="4151920"/>
                  <a:pt x="620129" y="3855520"/>
                  <a:pt x="22252" y="3362108"/>
                </a:cubicBezTo>
                <a:lnTo>
                  <a:pt x="0" y="3341884"/>
                </a:lnTo>
                <a:close/>
              </a:path>
            </a:pathLst>
          </a:cu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E5D6A81-B163-4FFC-936B-40EE2178FF75}"/>
              </a:ext>
            </a:extLst>
          </p:cNvPr>
          <p:cNvSpPr txBox="1"/>
          <p:nvPr/>
        </p:nvSpPr>
        <p:spPr>
          <a:xfrm>
            <a:off x="7043077" y="1847933"/>
            <a:ext cx="5148922" cy="5415105"/>
          </a:xfrm>
          <a:prstGeom prst="rect">
            <a:avLst/>
          </a:prstGeom>
        </p:spPr>
        <p:txBody>
          <a:bodyPr vert="horz" lIns="91440" tIns="45720" rIns="91440" bIns="45720" rtlCol="0" anchor="t">
            <a:noAutofit/>
          </a:bodyPr>
          <a:lstStyle/>
          <a:p>
            <a:pPr marL="285750" indent="-228600" defTabSz="914400" fontAlgn="base">
              <a:lnSpc>
                <a:spcPct val="90000"/>
              </a:lnSpc>
              <a:spcAft>
                <a:spcPts val="600"/>
              </a:spcAft>
              <a:buFont typeface="Arial" panose="020B0604020202020204" pitchFamily="34" charset="0"/>
              <a:buChar char="•"/>
            </a:pPr>
            <a:r>
              <a:rPr lang="en-US" sz="2400" dirty="0"/>
              <a:t>Who felt like they got enough of the resource?</a:t>
            </a:r>
          </a:p>
          <a:p>
            <a:pPr marL="285750" indent="-228600" defTabSz="914400" fontAlgn="base">
              <a:lnSpc>
                <a:spcPct val="90000"/>
              </a:lnSpc>
              <a:spcAft>
                <a:spcPts val="600"/>
              </a:spcAft>
              <a:buFont typeface="Arial" panose="020B0604020202020204" pitchFamily="34" charset="0"/>
              <a:buChar char="•"/>
            </a:pPr>
            <a:r>
              <a:rPr lang="en-US" sz="2400" dirty="0"/>
              <a:t>Who felt they did not get enough?</a:t>
            </a:r>
          </a:p>
          <a:p>
            <a:pPr marL="285750" indent="-228600" defTabSz="914400" fontAlgn="base">
              <a:lnSpc>
                <a:spcPct val="90000"/>
              </a:lnSpc>
              <a:spcAft>
                <a:spcPts val="600"/>
              </a:spcAft>
              <a:buFont typeface="Arial" panose="020B0604020202020204" pitchFamily="34" charset="0"/>
              <a:buChar char="•"/>
            </a:pPr>
            <a:r>
              <a:rPr lang="en-US" sz="2400" dirty="0"/>
              <a:t>Was there a lot of popcorn remaining or only a little?</a:t>
            </a:r>
          </a:p>
          <a:p>
            <a:pPr marL="285750" indent="-228600" defTabSz="914400" fontAlgn="base">
              <a:lnSpc>
                <a:spcPct val="90000"/>
              </a:lnSpc>
              <a:spcAft>
                <a:spcPts val="600"/>
              </a:spcAft>
              <a:buFont typeface="Arial" panose="020B0604020202020204" pitchFamily="34" charset="0"/>
              <a:buChar char="•"/>
            </a:pPr>
            <a:r>
              <a:rPr lang="en-US" sz="2400" dirty="0"/>
              <a:t>Was there any left by the time the fourth generation gained access to the nonrenewable resource?</a:t>
            </a:r>
          </a:p>
        </p:txBody>
      </p:sp>
      <p:pic>
        <p:nvPicPr>
          <p:cNvPr id="5" name="Picture 4" descr="A picture containing sky, grass, outdoor, nature&#10;&#10;Description automatically generated">
            <a:extLst>
              <a:ext uri="{FF2B5EF4-FFF2-40B4-BE49-F238E27FC236}">
                <a16:creationId xmlns:a16="http://schemas.microsoft.com/office/drawing/2014/main" id="{DB0CB384-F641-48D3-8E84-76EDB43C263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 b="-2"/>
          <a:stretch/>
        </p:blipFill>
        <p:spPr>
          <a:xfrm>
            <a:off x="2785874" y="4448810"/>
            <a:ext cx="5148922" cy="2409190"/>
          </a:xfrm>
          <a:custGeom>
            <a:avLst/>
            <a:gdLst/>
            <a:ahLst/>
            <a:cxnLst/>
            <a:rect l="l" t="t" r="r" b="b"/>
            <a:pathLst>
              <a:path w="5148922" h="2409190">
                <a:moveTo>
                  <a:pt x="2574461" y="0"/>
                </a:moveTo>
                <a:cubicBezTo>
                  <a:pt x="3911983" y="0"/>
                  <a:pt x="5012087" y="1016507"/>
                  <a:pt x="5144375" y="2319127"/>
                </a:cubicBezTo>
                <a:lnTo>
                  <a:pt x="5148922" y="2409190"/>
                </a:lnTo>
                <a:lnTo>
                  <a:pt x="0" y="2409190"/>
                </a:lnTo>
                <a:lnTo>
                  <a:pt x="4548" y="2319127"/>
                </a:lnTo>
                <a:cubicBezTo>
                  <a:pt x="136837" y="1016507"/>
                  <a:pt x="1236939" y="0"/>
                  <a:pt x="2574461" y="0"/>
                </a:cubicBezTo>
                <a:close/>
              </a:path>
            </a:pathLst>
          </a:custGeom>
        </p:spPr>
      </p:pic>
      <p:sp>
        <p:nvSpPr>
          <p:cNvPr id="7" name="TextBox 6">
            <a:extLst>
              <a:ext uri="{FF2B5EF4-FFF2-40B4-BE49-F238E27FC236}">
                <a16:creationId xmlns:a16="http://schemas.microsoft.com/office/drawing/2014/main" id="{C713E0E6-C600-4606-904C-D1ACC1F01E79}"/>
              </a:ext>
            </a:extLst>
          </p:cNvPr>
          <p:cNvSpPr txBox="1"/>
          <p:nvPr/>
        </p:nvSpPr>
        <p:spPr>
          <a:xfrm>
            <a:off x="644493" y="3601909"/>
            <a:ext cx="3432174" cy="375627"/>
          </a:xfrm>
          <a:prstGeom prst="rect">
            <a:avLst/>
          </a:prstGeom>
          <a:noFill/>
          <a:ln>
            <a:noFill/>
          </a:ln>
        </p:spPr>
        <p:txBody>
          <a:bodyPr wrap="square" rtlCol="0">
            <a:noAutofit/>
          </a:bodyPr>
          <a:lstStyle/>
          <a:p>
            <a:pPr algn="ctr">
              <a:spcAft>
                <a:spcPts val="600"/>
              </a:spcAft>
            </a:pPr>
            <a:r>
              <a:rPr lang="en-US" sz="1300" dirty="0">
                <a:solidFill>
                  <a:srgbClr val="FFFFFF"/>
                </a:solidFill>
              </a:rPr>
              <a:t>Photo retrieved from </a:t>
            </a:r>
          </a:p>
          <a:p>
            <a:pPr algn="ctr">
              <a:spcAft>
                <a:spcPts val="600"/>
              </a:spcAft>
            </a:pPr>
            <a:r>
              <a:rPr lang="en-US" sz="1300" dirty="0">
                <a:solidFill>
                  <a:srgbClr val="FFFFFF"/>
                </a:solidFill>
              </a:rPr>
              <a:t>WyoHistory.org</a:t>
            </a:r>
          </a:p>
        </p:txBody>
      </p:sp>
      <p:sp>
        <p:nvSpPr>
          <p:cNvPr id="8" name="TextBox 7">
            <a:extLst>
              <a:ext uri="{FF2B5EF4-FFF2-40B4-BE49-F238E27FC236}">
                <a16:creationId xmlns:a16="http://schemas.microsoft.com/office/drawing/2014/main" id="{51466917-53F5-4B59-A346-40FCE258F51B}"/>
              </a:ext>
            </a:extLst>
          </p:cNvPr>
          <p:cNvSpPr txBox="1"/>
          <p:nvPr/>
        </p:nvSpPr>
        <p:spPr>
          <a:xfrm>
            <a:off x="6287591" y="91136"/>
            <a:ext cx="5327235" cy="1661993"/>
          </a:xfrm>
          <a:prstGeom prst="rect">
            <a:avLst/>
          </a:prstGeom>
          <a:noFill/>
        </p:spPr>
        <p:txBody>
          <a:bodyPr wrap="square" rtlCol="0">
            <a:spAutoFit/>
          </a:bodyPr>
          <a:lstStyle/>
          <a:p>
            <a:r>
              <a:rPr lang="en-US" sz="3400" dirty="0"/>
              <a:t>Nonrenewable natural resources exist in limited quantities.</a:t>
            </a:r>
          </a:p>
        </p:txBody>
      </p:sp>
      <p:sp>
        <p:nvSpPr>
          <p:cNvPr id="11" name="Oval 10">
            <a:extLst>
              <a:ext uri="{FF2B5EF4-FFF2-40B4-BE49-F238E27FC236}">
                <a16:creationId xmlns:a16="http://schemas.microsoft.com/office/drawing/2014/main" id="{58DBF9B9-9113-41CD-BD21-9F8E9FC263E4}"/>
              </a:ext>
            </a:extLst>
          </p:cNvPr>
          <p:cNvSpPr/>
          <p:nvPr/>
        </p:nvSpPr>
        <p:spPr>
          <a:xfrm>
            <a:off x="0" y="4406394"/>
            <a:ext cx="2550229" cy="2459523"/>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C59A7E4-01D8-4867-B2F9-89AF3998DB9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4149" y="4555486"/>
            <a:ext cx="2192022" cy="2169276"/>
          </a:xfrm>
          <a:prstGeom prst="ellipse">
            <a:avLst/>
          </a:prstGeom>
          <a:ln w="762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23144026"/>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5" name="Picture 4" descr="A picture containing text, toy, doll&#10;&#10;Description automatically generated">
            <a:extLst>
              <a:ext uri="{FF2B5EF4-FFF2-40B4-BE49-F238E27FC236}">
                <a16:creationId xmlns:a16="http://schemas.microsoft.com/office/drawing/2014/main" id="{B6E1CAA1-3B0E-4031-A540-D33D8FA352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2872"/>
            <a:ext cx="12191980" cy="4595954"/>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p:spPr>
      </p:pic>
      <p:sp>
        <p:nvSpPr>
          <p:cNvPr id="2" name="TextBox 1">
            <a:extLst>
              <a:ext uri="{FF2B5EF4-FFF2-40B4-BE49-F238E27FC236}">
                <a16:creationId xmlns:a16="http://schemas.microsoft.com/office/drawing/2014/main" id="{1426358A-0ACF-4FEC-AFF0-C77B5C5E1749}"/>
              </a:ext>
            </a:extLst>
          </p:cNvPr>
          <p:cNvSpPr txBox="1"/>
          <p:nvPr/>
        </p:nvSpPr>
        <p:spPr>
          <a:xfrm>
            <a:off x="204618" y="4897923"/>
            <a:ext cx="5882384" cy="1736646"/>
          </a:xfrm>
          <a:prstGeom prst="roundRect">
            <a:avLst/>
          </a:prstGeom>
          <a:solidFill>
            <a:schemeClr val="accent4"/>
          </a:solidFill>
          <a:ln>
            <a:solidFill>
              <a:schemeClr val="bg1"/>
            </a:solidFill>
          </a:ln>
        </p:spPr>
        <p:txBody>
          <a:bodyPr vert="horz" lIns="91440" tIns="45720" rIns="91440" bIns="45720" rtlCol="0" anchor="ctr">
            <a:noAutofit/>
          </a:bodyPr>
          <a:lstStyle/>
          <a:p>
            <a:pPr defTabSz="914400">
              <a:lnSpc>
                <a:spcPct val="90000"/>
              </a:lnSpc>
              <a:spcAft>
                <a:spcPts val="600"/>
              </a:spcAft>
            </a:pPr>
            <a:r>
              <a:rPr lang="en-US" sz="2400" b="1" dirty="0">
                <a:solidFill>
                  <a:schemeClr val="bg1"/>
                </a:solidFill>
              </a:rPr>
              <a:t>Conservation: </a:t>
            </a:r>
            <a:r>
              <a:rPr lang="en-US" sz="2400" dirty="0">
                <a:solidFill>
                  <a:schemeClr val="bg1"/>
                </a:solidFill>
              </a:rPr>
              <a:t>the careful utilization of a resource in order to prevent waste and leave some for future generations.</a:t>
            </a:r>
          </a:p>
        </p:txBody>
      </p:sp>
      <p:sp>
        <p:nvSpPr>
          <p:cNvPr id="3" name="TextBox 2">
            <a:extLst>
              <a:ext uri="{FF2B5EF4-FFF2-40B4-BE49-F238E27FC236}">
                <a16:creationId xmlns:a16="http://schemas.microsoft.com/office/drawing/2014/main" id="{C6C11504-EA5C-47ED-BE58-8CC71E8EE945}"/>
              </a:ext>
            </a:extLst>
          </p:cNvPr>
          <p:cNvSpPr txBox="1"/>
          <p:nvPr/>
        </p:nvSpPr>
        <p:spPr>
          <a:xfrm>
            <a:off x="6173252" y="4897923"/>
            <a:ext cx="5788025" cy="1736646"/>
          </a:xfrm>
          <a:prstGeom prst="roundRect">
            <a:avLst/>
          </a:prstGeom>
          <a:solidFill>
            <a:schemeClr val="accent4"/>
          </a:solidFill>
          <a:ln>
            <a:solidFill>
              <a:schemeClr val="bg1"/>
            </a:solidFill>
          </a:ln>
        </p:spPr>
        <p:txBody>
          <a:bodyPr wrap="square" rtlCol="0">
            <a:spAutoFit/>
          </a:bodyPr>
          <a:lstStyle/>
          <a:p>
            <a:pPr>
              <a:spcAft>
                <a:spcPts val="600"/>
              </a:spcAft>
            </a:pPr>
            <a:r>
              <a:rPr lang="en-US" sz="2400" dirty="0">
                <a:solidFill>
                  <a:schemeClr val="bg1"/>
                </a:solidFill>
              </a:rPr>
              <a:t>This means we should use what resources we have carefully so the next generations, your children and grandchildren, have some, too.</a:t>
            </a:r>
          </a:p>
        </p:txBody>
      </p:sp>
      <p:sp>
        <p:nvSpPr>
          <p:cNvPr id="6" name="TextBox 5">
            <a:extLst>
              <a:ext uri="{FF2B5EF4-FFF2-40B4-BE49-F238E27FC236}">
                <a16:creationId xmlns:a16="http://schemas.microsoft.com/office/drawing/2014/main" id="{4A59DB1E-F879-4159-B779-DACD7213D392}"/>
              </a:ext>
            </a:extLst>
          </p:cNvPr>
          <p:cNvSpPr txBox="1"/>
          <p:nvPr/>
        </p:nvSpPr>
        <p:spPr>
          <a:xfrm>
            <a:off x="2276315" y="36680"/>
            <a:ext cx="7617283" cy="1200329"/>
          </a:xfrm>
          <a:prstGeom prst="rect">
            <a:avLst/>
          </a:prstGeom>
          <a:noFill/>
        </p:spPr>
        <p:txBody>
          <a:bodyPr wrap="square" rtlCol="0">
            <a:spAutoFit/>
          </a:bodyPr>
          <a:lstStyle/>
          <a:p>
            <a:pPr algn="ctr"/>
            <a:r>
              <a:rPr lang="en-US" sz="3600" dirty="0">
                <a:solidFill>
                  <a:schemeClr val="bg1"/>
                </a:solidFill>
              </a:rPr>
              <a:t>Stewards of Wyoming’s</a:t>
            </a:r>
          </a:p>
          <a:p>
            <a:pPr algn="ctr"/>
            <a:r>
              <a:rPr lang="en-US" sz="3600" dirty="0">
                <a:solidFill>
                  <a:schemeClr val="bg1"/>
                </a:solidFill>
              </a:rPr>
              <a:t>Minerals and Energy Resources </a:t>
            </a:r>
          </a:p>
        </p:txBody>
      </p:sp>
    </p:spTree>
    <p:extLst>
      <p:ext uri="{BB962C8B-B14F-4D97-AF65-F5344CB8AC3E}">
        <p14:creationId xmlns:p14="http://schemas.microsoft.com/office/powerpoint/2010/main" val="175204371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Rectangle 4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FC1C850-2918-4EF0-83C0-85953D651695}"/>
              </a:ext>
            </a:extLst>
          </p:cNvPr>
          <p:cNvSpPr txBox="1"/>
          <p:nvPr/>
        </p:nvSpPr>
        <p:spPr>
          <a:xfrm>
            <a:off x="466722" y="586856"/>
            <a:ext cx="2872379" cy="3132390"/>
          </a:xfrm>
          <a:prstGeom prst="rect">
            <a:avLst/>
          </a:prstGeom>
        </p:spPr>
        <p:txBody>
          <a:bodyPr vert="horz" lIns="91440" tIns="45720" rIns="91440" bIns="45720" rtlCol="0" anchor="b">
            <a:normAutofit/>
          </a:bodyPr>
          <a:lstStyle/>
          <a:p>
            <a:pPr algn="r" defTabSz="914400">
              <a:lnSpc>
                <a:spcPct val="90000"/>
              </a:lnSpc>
              <a:spcBef>
                <a:spcPct val="0"/>
              </a:spcBef>
              <a:spcAft>
                <a:spcPts val="600"/>
              </a:spcAft>
            </a:pPr>
            <a:r>
              <a:rPr lang="en-US" sz="4000" kern="1200" dirty="0">
                <a:solidFill>
                  <a:srgbClr val="FFFFFF"/>
                </a:solidFill>
                <a:latin typeface="+mj-lt"/>
                <a:ea typeface="+mj-ea"/>
                <a:cs typeface="+mj-cs"/>
              </a:rPr>
              <a:t>Vocabulary</a:t>
            </a:r>
          </a:p>
        </p:txBody>
      </p:sp>
      <p:sp>
        <p:nvSpPr>
          <p:cNvPr id="3" name="Content Placeholder 2">
            <a:extLst>
              <a:ext uri="{FF2B5EF4-FFF2-40B4-BE49-F238E27FC236}">
                <a16:creationId xmlns:a16="http://schemas.microsoft.com/office/drawing/2014/main" id="{CB5D4B99-F188-420B-BB1C-57455B37807E}"/>
              </a:ext>
            </a:extLst>
          </p:cNvPr>
          <p:cNvSpPr>
            <a:spLocks noGrp="1"/>
          </p:cNvSpPr>
          <p:nvPr>
            <p:ph idx="1"/>
          </p:nvPr>
        </p:nvSpPr>
        <p:spPr>
          <a:xfrm>
            <a:off x="4134810" y="112542"/>
            <a:ext cx="7853990" cy="6735320"/>
          </a:xfrm>
          <a:solidFill>
            <a:schemeClr val="bg1"/>
          </a:solidFill>
        </p:spPr>
        <p:txBody>
          <a:bodyPr vert="horz" lIns="91440" tIns="45720" rIns="91440" bIns="45720" rtlCol="0" anchor="ctr">
            <a:normAutofit/>
          </a:bodyPr>
          <a:lstStyle/>
          <a:p>
            <a:pPr marL="457200" lvl="1" indent="0">
              <a:buNone/>
            </a:pPr>
            <a:r>
              <a:rPr lang="en-US" sz="2400" b="1" dirty="0"/>
              <a:t>• Conservation</a:t>
            </a:r>
            <a:r>
              <a:rPr lang="en-US" sz="2400" dirty="0"/>
              <a:t> – the careful utilization of a resource in order to prevent waste and leave some for future generations.</a:t>
            </a:r>
          </a:p>
          <a:p>
            <a:pPr marL="457200" lvl="1" indent="0">
              <a:buNone/>
            </a:pPr>
            <a:br>
              <a:rPr lang="en-US" sz="2400" dirty="0"/>
            </a:br>
            <a:r>
              <a:rPr lang="en-US" sz="2400" b="1" dirty="0"/>
              <a:t>• Energy</a:t>
            </a:r>
            <a:r>
              <a:rPr lang="en-US" sz="2400" dirty="0"/>
              <a:t> – power derived from the utilization of natural resources, especially to provide light and heat or to power machines, usable power</a:t>
            </a:r>
          </a:p>
          <a:p>
            <a:pPr marL="457200" lvl="1" indent="0">
              <a:buNone/>
            </a:pPr>
            <a:br>
              <a:rPr lang="en-US" sz="2400" dirty="0"/>
            </a:br>
            <a:r>
              <a:rPr lang="en-US" sz="2400" b="1" dirty="0"/>
              <a:t>• Nonrenewable resources</a:t>
            </a:r>
            <a:r>
              <a:rPr lang="en-US" sz="2400" dirty="0"/>
              <a:t> – resources that cannot be replenished (made again) in a short period of time</a:t>
            </a:r>
          </a:p>
          <a:p>
            <a:pPr marL="457200" lvl="1" indent="0">
              <a:buNone/>
            </a:pPr>
            <a:br>
              <a:rPr lang="en-US" sz="2400" dirty="0"/>
            </a:br>
            <a:r>
              <a:rPr lang="en-US" sz="2400" b="1" dirty="0"/>
              <a:t>• Reclamation</a:t>
            </a:r>
            <a:r>
              <a:rPr lang="en-US" sz="2400" dirty="0"/>
              <a:t> – the act of returning something to its former or better state</a:t>
            </a:r>
          </a:p>
          <a:p>
            <a:pPr marL="457200" lvl="1" indent="0">
              <a:buNone/>
            </a:pPr>
            <a:br>
              <a:rPr lang="en-US" sz="2400" dirty="0"/>
            </a:br>
            <a:r>
              <a:rPr lang="en-US" sz="2400" b="1" dirty="0"/>
              <a:t>• Renewable resources</a:t>
            </a:r>
            <a:r>
              <a:rPr lang="en-US" sz="2400" dirty="0"/>
              <a:t> – resources that are capable of being replenished</a:t>
            </a:r>
          </a:p>
        </p:txBody>
      </p:sp>
    </p:spTree>
    <p:extLst>
      <p:ext uri="{BB962C8B-B14F-4D97-AF65-F5344CB8AC3E}">
        <p14:creationId xmlns:p14="http://schemas.microsoft.com/office/powerpoint/2010/main" val="2023923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32B1E8-BC40-4380-97A6-14C0320AE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2BEABD9-E1ED-49C7-8734-5494C88E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77B861-C8E3-454C-A005-2B4C6D7DE18A}"/>
              </a:ext>
            </a:extLst>
          </p:cNvPr>
          <p:cNvSpPr>
            <a:spLocks noGrp="1"/>
          </p:cNvSpPr>
          <p:nvPr>
            <p:ph type="title"/>
          </p:nvPr>
        </p:nvSpPr>
        <p:spPr>
          <a:xfrm>
            <a:off x="585979" y="5069278"/>
            <a:ext cx="2889504" cy="1344168"/>
          </a:xfrm>
        </p:spPr>
        <p:txBody>
          <a:bodyPr vert="horz" lIns="91440" tIns="45720" rIns="91440" bIns="45720" rtlCol="0" anchor="t">
            <a:normAutofit/>
          </a:bodyPr>
          <a:lstStyle/>
          <a:p>
            <a:r>
              <a:rPr lang="en-US" dirty="0">
                <a:solidFill>
                  <a:schemeClr val="bg1"/>
                </a:solidFill>
              </a:rPr>
              <a:t>Showing what we know…</a:t>
            </a:r>
          </a:p>
        </p:txBody>
      </p:sp>
      <p:pic>
        <p:nvPicPr>
          <p:cNvPr id="5" name="Content Placeholder 4">
            <a:extLst>
              <a:ext uri="{FF2B5EF4-FFF2-40B4-BE49-F238E27FC236}">
                <a16:creationId xmlns:a16="http://schemas.microsoft.com/office/drawing/2014/main" id="{25D0E68D-703E-47A9-86F1-D6BF8DB848A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05368" y="502920"/>
            <a:ext cx="6453472" cy="3307404"/>
          </a:xfrm>
          <a:prstGeom prst="rect">
            <a:avLst/>
          </a:prstGeom>
          <a:ln>
            <a:solidFill>
              <a:schemeClr val="bg1"/>
            </a:solidFill>
          </a:ln>
        </p:spPr>
      </p:pic>
      <p:pic>
        <p:nvPicPr>
          <p:cNvPr id="6" name="Picture 5">
            <a:extLst>
              <a:ext uri="{FF2B5EF4-FFF2-40B4-BE49-F238E27FC236}">
                <a16:creationId xmlns:a16="http://schemas.microsoft.com/office/drawing/2014/main" id="{CC0D03DB-D363-48A5-906B-1674B4048C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64208" y="1135683"/>
            <a:ext cx="5212080" cy="2293317"/>
          </a:xfrm>
          <a:prstGeom prst="rect">
            <a:avLst/>
          </a:prstGeom>
          <a:effectLst>
            <a:outerShdw blurRad="50800" dist="127000" dir="10800000" algn="r" rotWithShape="0">
              <a:prstClr val="black">
                <a:alpha val="40000"/>
              </a:prstClr>
            </a:outerShdw>
          </a:effectLst>
        </p:spPr>
      </p:pic>
      <p:cxnSp>
        <p:nvCxnSpPr>
          <p:cNvPr id="15" name="Straight Connector 14">
            <a:extLst>
              <a:ext uri="{FF2B5EF4-FFF2-40B4-BE49-F238E27FC236}">
                <a16:creationId xmlns:a16="http://schemas.microsoft.com/office/drawing/2014/main" id="{17341211-05E5-4FDD-98B1-F551CD0EAE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9512"/>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6FAAB5EA-3919-4DC4-AB1E-94E1DE52074B}"/>
              </a:ext>
            </a:extLst>
          </p:cNvPr>
          <p:cNvSpPr>
            <a:spLocks noGrp="1"/>
          </p:cNvSpPr>
          <p:nvPr>
            <p:ph type="body" sz="half" idx="2"/>
          </p:nvPr>
        </p:nvSpPr>
        <p:spPr>
          <a:xfrm>
            <a:off x="4379975" y="5010912"/>
            <a:ext cx="7490453" cy="1344168"/>
          </a:xfrm>
        </p:spPr>
        <p:txBody>
          <a:bodyPr vert="horz" lIns="91440" tIns="45720" rIns="91440" bIns="45720" rtlCol="0" anchor="t">
            <a:noAutofit/>
          </a:bodyPr>
          <a:lstStyle/>
          <a:p>
            <a:pPr indent="-228600">
              <a:buFont typeface="Arial" panose="020B0604020202020204" pitchFamily="34" charset="0"/>
              <a:buChar char="•"/>
            </a:pPr>
            <a:r>
              <a:rPr lang="en-US" sz="2400" dirty="0">
                <a:solidFill>
                  <a:schemeClr val="bg1"/>
                </a:solidFill>
              </a:rPr>
              <a:t>Think about what you learned during today’s activity.</a:t>
            </a:r>
          </a:p>
          <a:p>
            <a:pPr indent="-228600">
              <a:buFont typeface="Arial" panose="020B0604020202020204" pitchFamily="34" charset="0"/>
              <a:buChar char="•"/>
            </a:pPr>
            <a:r>
              <a:rPr lang="en-US" sz="2400" dirty="0">
                <a:solidFill>
                  <a:schemeClr val="bg1"/>
                </a:solidFill>
              </a:rPr>
              <a:t>Complete the sentence on your Sentence Stem sheet.</a:t>
            </a:r>
          </a:p>
        </p:txBody>
      </p:sp>
      <p:sp>
        <p:nvSpPr>
          <p:cNvPr id="7" name="TextBox 6">
            <a:extLst>
              <a:ext uri="{FF2B5EF4-FFF2-40B4-BE49-F238E27FC236}">
                <a16:creationId xmlns:a16="http://schemas.microsoft.com/office/drawing/2014/main" id="{F0D823C1-B26C-4990-875E-C6975BDB3805}"/>
              </a:ext>
            </a:extLst>
          </p:cNvPr>
          <p:cNvSpPr txBox="1"/>
          <p:nvPr/>
        </p:nvSpPr>
        <p:spPr>
          <a:xfrm>
            <a:off x="585979" y="4085617"/>
            <a:ext cx="6106651" cy="461665"/>
          </a:xfrm>
          <a:prstGeom prst="rect">
            <a:avLst/>
          </a:prstGeom>
          <a:noFill/>
        </p:spPr>
        <p:txBody>
          <a:bodyPr wrap="square" rtlCol="0">
            <a:spAutoFit/>
          </a:bodyPr>
          <a:lstStyle/>
          <a:p>
            <a:r>
              <a:rPr lang="en-US" sz="2400" dirty="0">
                <a:solidFill>
                  <a:srgbClr val="FFC000"/>
                </a:solidFill>
                <a:hlinkClick r:id="rId5">
                  <a:extLst>
                    <a:ext uri="{A12FA001-AC4F-418D-AE19-62706E023703}">
                      <ahyp:hlinkClr xmlns:ahyp="http://schemas.microsoft.com/office/drawing/2018/hyperlinkcolor" val="tx"/>
                    </a:ext>
                  </a:extLst>
                </a:hlinkClick>
              </a:rPr>
              <a:t>Sentence Stem resource link</a:t>
            </a:r>
            <a:endParaRPr lang="en-US" sz="2400" dirty="0">
              <a:solidFill>
                <a:srgbClr val="FFC000"/>
              </a:solidFill>
            </a:endParaRPr>
          </a:p>
        </p:txBody>
      </p:sp>
    </p:spTree>
    <p:extLst>
      <p:ext uri="{BB962C8B-B14F-4D97-AF65-F5344CB8AC3E}">
        <p14:creationId xmlns:p14="http://schemas.microsoft.com/office/powerpoint/2010/main" val="500539568"/>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71"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7F1A770-0481-4555-B170-2F9C49BA3CDF}"/>
              </a:ext>
            </a:extLst>
          </p:cNvPr>
          <p:cNvSpPr>
            <a:spLocks noGrp="1"/>
          </p:cNvSpPr>
          <p:nvPr>
            <p:ph type="ctrTitle"/>
          </p:nvPr>
        </p:nvSpPr>
        <p:spPr>
          <a:xfrm>
            <a:off x="8714948" y="986824"/>
            <a:ext cx="3213101" cy="1685206"/>
          </a:xfrm>
        </p:spPr>
        <p:txBody>
          <a:bodyPr>
            <a:normAutofit fontScale="90000"/>
          </a:bodyPr>
          <a:lstStyle/>
          <a:p>
            <a:pPr algn="l"/>
            <a:r>
              <a:rPr lang="en-US" sz="3700" dirty="0">
                <a:solidFill>
                  <a:schemeClr val="bg1"/>
                </a:solidFill>
                <a:latin typeface="Arial" panose="020B0604020202020204" pitchFamily="34" charset="0"/>
                <a:cs typeface="Arial" panose="020B0604020202020204" pitchFamily="34" charset="0"/>
              </a:rPr>
              <a:t>What did we learn from today’s challenge?</a:t>
            </a:r>
          </a:p>
        </p:txBody>
      </p:sp>
      <p:sp>
        <p:nvSpPr>
          <p:cNvPr id="93"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Shape 96">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026" name="Picture 2">
            <a:extLst>
              <a:ext uri="{FF2B5EF4-FFF2-40B4-BE49-F238E27FC236}">
                <a16:creationId xmlns:a16="http://schemas.microsoft.com/office/drawing/2014/main" id="{5D93F493-1EAD-403D-A037-51C8F7D4451A}"/>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3" descr="Logo&#10;&#10;Description automatically generated">
            <a:extLst>
              <a:ext uri="{FF2B5EF4-FFF2-40B4-BE49-F238E27FC236}">
                <a16:creationId xmlns:a16="http://schemas.microsoft.com/office/drawing/2014/main" id="{331A5EAE-371D-4539-A506-F95C62E027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90527" y="3637147"/>
            <a:ext cx="2743200" cy="2743200"/>
          </a:xfrm>
          <a:prstGeom prst="rect">
            <a:avLst/>
          </a:prstGeom>
        </p:spPr>
      </p:pic>
    </p:spTree>
    <p:extLst>
      <p:ext uri="{BB962C8B-B14F-4D97-AF65-F5344CB8AC3E}">
        <p14:creationId xmlns:p14="http://schemas.microsoft.com/office/powerpoint/2010/main" val="2215426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C1C850-2918-4EF0-83C0-85953D651695}"/>
              </a:ext>
            </a:extLst>
          </p:cNvPr>
          <p:cNvSpPr txBox="1"/>
          <p:nvPr/>
        </p:nvSpPr>
        <p:spPr>
          <a:xfrm>
            <a:off x="395523" y="517025"/>
            <a:ext cx="4202917" cy="561648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800" kern="1200" dirty="0">
                <a:latin typeface="+mj-lt"/>
                <a:ea typeface="+mj-ea"/>
                <a:cs typeface="+mj-cs"/>
              </a:rPr>
              <a:t>Highlights from our last lesson:</a:t>
            </a:r>
          </a:p>
          <a:p>
            <a:pPr defTabSz="914400">
              <a:lnSpc>
                <a:spcPct val="90000"/>
              </a:lnSpc>
              <a:spcBef>
                <a:spcPct val="0"/>
              </a:spcBef>
              <a:spcAft>
                <a:spcPts val="600"/>
              </a:spcAft>
            </a:pPr>
            <a:endParaRPr lang="en-US" sz="3200" dirty="0">
              <a:solidFill>
                <a:schemeClr val="accent2"/>
              </a:solidFill>
            </a:endParaRPr>
          </a:p>
          <a:p>
            <a:pPr defTabSz="914400">
              <a:lnSpc>
                <a:spcPct val="90000"/>
              </a:lnSpc>
              <a:spcBef>
                <a:spcPct val="0"/>
              </a:spcBef>
              <a:spcAft>
                <a:spcPts val="600"/>
              </a:spcAft>
            </a:pPr>
            <a:r>
              <a:rPr lang="en-US" sz="3200" dirty="0">
                <a:solidFill>
                  <a:schemeClr val="accent2"/>
                </a:solidFill>
              </a:rPr>
              <a:t>What did you learn from yesterday’s challenge?</a:t>
            </a:r>
          </a:p>
          <a:p>
            <a:pPr defTabSz="914400">
              <a:lnSpc>
                <a:spcPct val="90000"/>
              </a:lnSpc>
              <a:spcBef>
                <a:spcPct val="0"/>
              </a:spcBef>
              <a:spcAft>
                <a:spcPts val="600"/>
              </a:spcAft>
            </a:pPr>
            <a:endParaRPr lang="en-US" sz="4800" kern="1200" dirty="0">
              <a:solidFill>
                <a:schemeClr val="tx1"/>
              </a:solidFill>
              <a:latin typeface="+mj-lt"/>
              <a:ea typeface="+mj-ea"/>
              <a:cs typeface="+mj-cs"/>
            </a:endParaRPr>
          </a:p>
        </p:txBody>
      </p:sp>
      <p:sp>
        <p:nvSpPr>
          <p:cNvPr id="12" name="Freeform: Shape 11">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5D4B99-F188-420B-BB1C-57455B37807E}"/>
              </a:ext>
            </a:extLst>
          </p:cNvPr>
          <p:cNvSpPr>
            <a:spLocks noGrp="1"/>
          </p:cNvSpPr>
          <p:nvPr>
            <p:ph idx="1"/>
          </p:nvPr>
        </p:nvSpPr>
        <p:spPr>
          <a:xfrm>
            <a:off x="5931540" y="301859"/>
            <a:ext cx="5515429" cy="2325227"/>
          </a:xfrm>
        </p:spPr>
        <p:txBody>
          <a:bodyPr vert="horz" lIns="91440" tIns="45720" rIns="91440" bIns="45720" rtlCol="0" anchor="ctr">
            <a:normAutofit/>
          </a:bodyPr>
          <a:lstStyle/>
          <a:p>
            <a:pPr marL="0" indent="0">
              <a:buNone/>
            </a:pPr>
            <a:r>
              <a:rPr lang="en-US" sz="3600" dirty="0">
                <a:solidFill>
                  <a:schemeClr val="bg1"/>
                </a:solidFill>
              </a:rPr>
              <a:t>Think back on:</a:t>
            </a:r>
          </a:p>
          <a:p>
            <a:pPr lvl="1"/>
            <a:r>
              <a:rPr lang="en-US" dirty="0">
                <a:solidFill>
                  <a:schemeClr val="bg1"/>
                </a:solidFill>
              </a:rPr>
              <a:t>Generations</a:t>
            </a:r>
          </a:p>
          <a:p>
            <a:pPr lvl="1"/>
            <a:r>
              <a:rPr lang="en-US" dirty="0">
                <a:solidFill>
                  <a:schemeClr val="bg1"/>
                </a:solidFill>
              </a:rPr>
              <a:t>Stewardship</a:t>
            </a:r>
          </a:p>
        </p:txBody>
      </p:sp>
      <p:pic>
        <p:nvPicPr>
          <p:cNvPr id="6" name="Picture 5">
            <a:extLst>
              <a:ext uri="{FF2B5EF4-FFF2-40B4-BE49-F238E27FC236}">
                <a16:creationId xmlns:a16="http://schemas.microsoft.com/office/drawing/2014/main" id="{1D28BA97-D5C3-4E9D-B420-7FFCD4FF1CC0}"/>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681156" y="2383315"/>
            <a:ext cx="4016198" cy="4355594"/>
          </a:xfrm>
          <a:prstGeom prst="rect">
            <a:avLst/>
          </a:prstGeom>
          <a:effectLst>
            <a:softEdge rad="63500"/>
          </a:effectLst>
        </p:spPr>
      </p:pic>
    </p:spTree>
    <p:extLst>
      <p:ext uri="{BB962C8B-B14F-4D97-AF65-F5344CB8AC3E}">
        <p14:creationId xmlns:p14="http://schemas.microsoft.com/office/powerpoint/2010/main" val="34504966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8295" y="1959315"/>
            <a:ext cx="9144000" cy="2387600"/>
          </a:xfrm>
        </p:spPr>
        <p:txBody>
          <a:bodyPr>
            <a:normAutofit/>
          </a:bodyPr>
          <a:lstStyle/>
          <a:p>
            <a:r>
              <a:rPr lang="en-US" sz="8000" b="1" dirty="0">
                <a:solidFill>
                  <a:srgbClr val="FFC000"/>
                </a:solidFill>
                <a:latin typeface="Bree Rg" panose="02000503000000020004" pitchFamily="50" charset="0"/>
                <a:hlinkClick r:id="rId3">
                  <a:extLst>
                    <a:ext uri="{A12FA001-AC4F-418D-AE19-62706E023703}">
                      <ahyp:hlinkClr xmlns:ahyp="http://schemas.microsoft.com/office/drawing/2018/hyperlinkcolor" val="tx"/>
                    </a:ext>
                  </a:extLst>
                </a:hlinkClick>
              </a:rPr>
              <a:t>Wyoming’s Natural Resources</a:t>
            </a:r>
            <a:endParaRPr lang="en-US" sz="8000" b="1" dirty="0">
              <a:solidFill>
                <a:srgbClr val="FFC000"/>
              </a:solidFill>
              <a:latin typeface="Bree Rg" panose="02000503000000020004" pitchFamily="50" charset="0"/>
            </a:endParaRPr>
          </a:p>
        </p:txBody>
      </p:sp>
      <p:sp>
        <p:nvSpPr>
          <p:cNvPr id="3" name="Oval 2">
            <a:extLst>
              <a:ext uri="{FF2B5EF4-FFF2-40B4-BE49-F238E27FC236}">
                <a16:creationId xmlns:a16="http://schemas.microsoft.com/office/drawing/2014/main" id="{C8022DDF-FB44-43FB-8DA4-6FFF09BE8D45}"/>
              </a:ext>
            </a:extLst>
          </p:cNvPr>
          <p:cNvSpPr/>
          <p:nvPr/>
        </p:nvSpPr>
        <p:spPr>
          <a:xfrm>
            <a:off x="22862" y="3313902"/>
            <a:ext cx="2264899" cy="2264899"/>
          </a:xfrm>
          <a:prstGeom prst="ellipse">
            <a:avLst/>
          </a:prstGeom>
          <a:solidFill>
            <a:srgbClr val="492F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F7ACEC7A-65F9-49A5-9914-C73F6EBEA514}"/>
              </a:ext>
            </a:extLst>
          </p:cNvPr>
          <p:cNvSpPr/>
          <p:nvPr/>
        </p:nvSpPr>
        <p:spPr>
          <a:xfrm>
            <a:off x="3431025" y="5431129"/>
            <a:ext cx="1195754" cy="1195754"/>
          </a:xfrm>
          <a:prstGeom prst="ellipse">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0A149A2-DFA1-469C-885C-3723C08A0FAB}"/>
              </a:ext>
            </a:extLst>
          </p:cNvPr>
          <p:cNvSpPr/>
          <p:nvPr/>
        </p:nvSpPr>
        <p:spPr>
          <a:xfrm>
            <a:off x="3238285" y="4284091"/>
            <a:ext cx="790617" cy="790617"/>
          </a:xfrm>
          <a:prstGeom prst="ellipse">
            <a:avLst/>
          </a:prstGeom>
          <a:solidFill>
            <a:srgbClr val="005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EF1911C-ACBF-4C96-9F2D-2E84B1537A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2647" y="4114800"/>
            <a:ext cx="2743200" cy="2743200"/>
          </a:xfrm>
          <a:prstGeom prst="rect">
            <a:avLst/>
          </a:prstGeom>
        </p:spPr>
      </p:pic>
      <p:sp>
        <p:nvSpPr>
          <p:cNvPr id="8" name="Oval 7">
            <a:extLst>
              <a:ext uri="{FF2B5EF4-FFF2-40B4-BE49-F238E27FC236}">
                <a16:creationId xmlns:a16="http://schemas.microsoft.com/office/drawing/2014/main" id="{CC9C055D-DDF3-401F-A0B3-C83DAB901FB9}"/>
              </a:ext>
            </a:extLst>
          </p:cNvPr>
          <p:cNvSpPr/>
          <p:nvPr/>
        </p:nvSpPr>
        <p:spPr>
          <a:xfrm>
            <a:off x="162010" y="2203006"/>
            <a:ext cx="790617" cy="790617"/>
          </a:xfrm>
          <a:prstGeom prst="ellipse">
            <a:avLst/>
          </a:prstGeom>
          <a:solidFill>
            <a:srgbClr val="005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1722D95-5D24-41B1-B7ED-A1CCC29AEEE6}"/>
              </a:ext>
            </a:extLst>
          </p:cNvPr>
          <p:cNvSpPr/>
          <p:nvPr/>
        </p:nvSpPr>
        <p:spPr>
          <a:xfrm>
            <a:off x="518173" y="1121289"/>
            <a:ext cx="505724" cy="505724"/>
          </a:xfrm>
          <a:prstGeom prst="ellipse">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B898498-0282-4B53-9CA5-7395D7CE39F9}"/>
              </a:ext>
            </a:extLst>
          </p:cNvPr>
          <p:cNvSpPr/>
          <p:nvPr/>
        </p:nvSpPr>
        <p:spPr>
          <a:xfrm>
            <a:off x="4464046" y="4949264"/>
            <a:ext cx="728461" cy="728461"/>
          </a:xfrm>
          <a:prstGeom prst="ellipse">
            <a:avLst/>
          </a:prstGeom>
          <a:solidFill>
            <a:srgbClr val="492F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0761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92F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5124" y="690201"/>
            <a:ext cx="4524973" cy="2993903"/>
          </a:xfrm>
        </p:spPr>
        <p:txBody>
          <a:bodyPr vert="horz" lIns="91440" tIns="45720" rIns="91440" bIns="45720" rtlCol="0" anchor="t">
            <a:no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Wyoming has many energy and mineral resources that can be found in several areas of our state. </a:t>
            </a:r>
            <a:r>
              <a:rPr lang="en-US" sz="2800" b="1" dirty="0">
                <a:latin typeface="Open Sans" panose="020B0606030504020204" pitchFamily="34" charset="0"/>
                <a:ea typeface="Open Sans" panose="020B0606030504020204" pitchFamily="34" charset="0"/>
                <a:cs typeface="Open Sans" panose="020B0606030504020204" pitchFamily="34" charset="0"/>
              </a:rPr>
              <a:t>Energy</a:t>
            </a:r>
            <a:r>
              <a:rPr lang="en-US" sz="2800" dirty="0">
                <a:latin typeface="Open Sans" panose="020B0606030504020204" pitchFamily="34" charset="0"/>
                <a:ea typeface="Open Sans" panose="020B0606030504020204" pitchFamily="34" charset="0"/>
                <a:cs typeface="Open Sans" panose="020B0606030504020204" pitchFamily="34" charset="0"/>
              </a:rPr>
              <a:t> is usable power that we get from natural resources.</a:t>
            </a:r>
          </a:p>
        </p:txBody>
      </p:sp>
      <p:sp>
        <p:nvSpPr>
          <p:cNvPr id="21" name="Freeform: Shape 20">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8602C7B-6583-4A8B-9EEB-0C0023AA24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28603" y="-121286"/>
            <a:ext cx="6850966" cy="7008960"/>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
        <p:nvSpPr>
          <p:cNvPr id="6" name="TextBox 5">
            <a:extLst>
              <a:ext uri="{FF2B5EF4-FFF2-40B4-BE49-F238E27FC236}">
                <a16:creationId xmlns:a16="http://schemas.microsoft.com/office/drawing/2014/main" id="{7A59DDA1-218A-481C-A76D-65E2888D48CE}"/>
              </a:ext>
            </a:extLst>
          </p:cNvPr>
          <p:cNvSpPr txBox="1"/>
          <p:nvPr/>
        </p:nvSpPr>
        <p:spPr>
          <a:xfrm>
            <a:off x="7709097" y="6575384"/>
            <a:ext cx="3938954" cy="246221"/>
          </a:xfrm>
          <a:prstGeom prst="rect">
            <a:avLst/>
          </a:prstGeom>
          <a:no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Photo courtesy of  the Wyoming Petroleum Association</a:t>
            </a:r>
          </a:p>
        </p:txBody>
      </p:sp>
    </p:spTree>
    <p:extLst>
      <p:ext uri="{BB962C8B-B14F-4D97-AF65-F5344CB8AC3E}">
        <p14:creationId xmlns:p14="http://schemas.microsoft.com/office/powerpoint/2010/main" val="8083875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42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C910A3-99A1-42DC-84F2-B7920367E0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86388" y="1"/>
            <a:ext cx="6805612" cy="6857999"/>
          </a:xfrm>
          <a:prstGeom prst="rect">
            <a:avLst/>
          </a:prstGeom>
        </p:spPr>
      </p:pic>
      <p:sp>
        <p:nvSpPr>
          <p:cNvPr id="9" name="Freeform 8">
            <a:extLst>
              <a:ext uri="{FF2B5EF4-FFF2-40B4-BE49-F238E27FC236}">
                <a16:creationId xmlns:a16="http://schemas.microsoft.com/office/drawing/2014/main" id="{90A18C7B-0D7F-4F18-B1DC-9891A5E84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8"/>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47F665A-84A4-4D6A-92C0-19161B0324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8657061" cy="6858478"/>
          </a:xfrm>
          <a:custGeom>
            <a:avLst/>
            <a:gdLst>
              <a:gd name="connsiteX0" fmla="*/ 579009 w 8657061"/>
              <a:gd name="connsiteY0" fmla="*/ 0 h 6858478"/>
              <a:gd name="connsiteX1" fmla="*/ 4408881 w 8657061"/>
              <a:gd name="connsiteY1" fmla="*/ 0 h 6858478"/>
              <a:gd name="connsiteX2" fmla="*/ 5475109 w 8657061"/>
              <a:gd name="connsiteY2" fmla="*/ 0 h 6858478"/>
              <a:gd name="connsiteX3" fmla="*/ 5480686 w 8657061"/>
              <a:gd name="connsiteY3" fmla="*/ 0 h 6858478"/>
              <a:gd name="connsiteX4" fmla="*/ 8657061 w 8657061"/>
              <a:gd name="connsiteY4" fmla="*/ 6858478 h 6858478"/>
              <a:gd name="connsiteX5" fmla="*/ 1232506 w 8657061"/>
              <a:gd name="connsiteY5" fmla="*/ 6858478 h 6858478"/>
              <a:gd name="connsiteX6" fmla="*/ 1232766 w 8657061"/>
              <a:gd name="connsiteY6" fmla="*/ 6857916 h 6858478"/>
              <a:gd name="connsiteX7" fmla="*/ 579009 w 8657061"/>
              <a:gd name="connsiteY7" fmla="*/ 6857916 h 6858478"/>
              <a:gd name="connsiteX8" fmla="*/ 579009 w 8657061"/>
              <a:gd name="connsiteY8" fmla="*/ 6858478 h 6858478"/>
              <a:gd name="connsiteX9" fmla="*/ 0 w 8657061"/>
              <a:gd name="connsiteY9" fmla="*/ 6858478 h 6858478"/>
              <a:gd name="connsiteX10" fmla="*/ 0 w 8657061"/>
              <a:gd name="connsiteY10" fmla="*/ 479 h 6858478"/>
              <a:gd name="connsiteX11" fmla="*/ 579009 w 8657061"/>
              <a:gd name="connsiteY11" fmla="*/ 479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7061" h="6858478">
                <a:moveTo>
                  <a:pt x="579009" y="0"/>
                </a:moveTo>
                <a:lnTo>
                  <a:pt x="4408881" y="0"/>
                </a:lnTo>
                <a:lnTo>
                  <a:pt x="5475109" y="0"/>
                </a:lnTo>
                <a:lnTo>
                  <a:pt x="5480686" y="0"/>
                </a:lnTo>
                <a:lnTo>
                  <a:pt x="8657061" y="6858478"/>
                </a:lnTo>
                <a:lnTo>
                  <a:pt x="1232506" y="6858478"/>
                </a:lnTo>
                <a:lnTo>
                  <a:pt x="1232766" y="6857916"/>
                </a:lnTo>
                <a:lnTo>
                  <a:pt x="579009" y="6857916"/>
                </a:lnTo>
                <a:lnTo>
                  <a:pt x="579009" y="6858478"/>
                </a:lnTo>
                <a:lnTo>
                  <a:pt x="0" y="6858478"/>
                </a:lnTo>
                <a:lnTo>
                  <a:pt x="0" y="479"/>
                </a:lnTo>
                <a:lnTo>
                  <a:pt x="579009"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38410" y="1384218"/>
            <a:ext cx="5742603" cy="3854273"/>
          </a:xfrm>
        </p:spPr>
        <p:txBody>
          <a:bodyPr vert="horz" lIns="91440" tIns="45720" rIns="91440" bIns="45720" rtlCol="0" anchor="t">
            <a:normAutofit/>
          </a:bodyPr>
          <a:lstStyle/>
          <a:p>
            <a:r>
              <a:rPr lang="en-US" sz="3400" dirty="0">
                <a:latin typeface="Open Sans" panose="020B0606030504020204" pitchFamily="34" charset="0"/>
                <a:ea typeface="Open Sans" panose="020B0606030504020204" pitchFamily="34" charset="0"/>
                <a:cs typeface="Open Sans" panose="020B0606030504020204" pitchFamily="34" charset="0"/>
              </a:rPr>
              <a:t>Oil, natural gas, coal, and uranium are used to produce energy that provides electricity, heat, and fuel to move machines. We get most of our energy through the use of these natural resources. </a:t>
            </a:r>
          </a:p>
        </p:txBody>
      </p:sp>
      <p:sp>
        <p:nvSpPr>
          <p:cNvPr id="7" name="TextBox 6">
            <a:extLst>
              <a:ext uri="{FF2B5EF4-FFF2-40B4-BE49-F238E27FC236}">
                <a16:creationId xmlns:a16="http://schemas.microsoft.com/office/drawing/2014/main" id="{BE5470FC-99CC-4CF7-AD48-06DEF6CBE7ED}"/>
              </a:ext>
            </a:extLst>
          </p:cNvPr>
          <p:cNvSpPr txBox="1"/>
          <p:nvPr/>
        </p:nvSpPr>
        <p:spPr>
          <a:xfrm>
            <a:off x="9744219" y="6457890"/>
            <a:ext cx="2447781" cy="400110"/>
          </a:xfrm>
          <a:prstGeom prst="rect">
            <a:avLst/>
          </a:prstGeom>
          <a:noFill/>
        </p:spPr>
        <p:txBody>
          <a:bodyPr wrap="square" rtlCol="0">
            <a:spAutoFit/>
          </a:bodyPr>
          <a:lstStyle/>
          <a:p>
            <a:pPr algn="r"/>
            <a:r>
              <a:rPr lang="en-US" sz="1000" dirty="0">
                <a:solidFill>
                  <a:schemeClr val="bg1"/>
                </a:solidFill>
                <a:latin typeface="Montserrat" panose="00000500000000000000" pitchFamily="2" charset="0"/>
              </a:rPr>
              <a:t>Photo courtesy of  the Wyoming Petroleum Association</a:t>
            </a:r>
          </a:p>
        </p:txBody>
      </p:sp>
    </p:spTree>
    <p:extLst>
      <p:ext uri="{BB962C8B-B14F-4D97-AF65-F5344CB8AC3E}">
        <p14:creationId xmlns:p14="http://schemas.microsoft.com/office/powerpoint/2010/main" val="3565694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5A91DB-0A67-42E3-B232-5894AFBD89D9}"/>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a:off x="-3" y="-28"/>
            <a:ext cx="12192000" cy="6855958"/>
          </a:xfrm>
          <a:prstGeom prst="rect">
            <a:avLst/>
          </a:prstGeom>
        </p:spPr>
      </p:pic>
      <p:sp>
        <p:nvSpPr>
          <p:cNvPr id="2" name="Title 1"/>
          <p:cNvSpPr>
            <a:spLocks noGrp="1"/>
          </p:cNvSpPr>
          <p:nvPr>
            <p:ph type="title"/>
          </p:nvPr>
        </p:nvSpPr>
        <p:spPr>
          <a:xfrm>
            <a:off x="321735" y="4521577"/>
            <a:ext cx="5213840" cy="2062103"/>
          </a:xfrm>
        </p:spPr>
        <p:txBody>
          <a:bodyPr vert="horz" lIns="91440" tIns="45720" rIns="91440" bIns="45720" rtlCol="0" anchor="t">
            <a:normAutofit fontScale="90000"/>
          </a:bodyPr>
          <a:lstStyle/>
          <a:p>
            <a:r>
              <a:rPr lang="en-US" sz="3100" kern="1200" dirty="0">
                <a:latin typeface="Open Sans" panose="020B0606030504020204" pitchFamily="34" charset="0"/>
                <a:ea typeface="Open Sans" panose="020B0606030504020204" pitchFamily="34" charset="0"/>
                <a:cs typeface="Open Sans" panose="020B0606030504020204" pitchFamily="34" charset="0"/>
              </a:rPr>
              <a:t>Trona, </a:t>
            </a:r>
            <a:r>
              <a:rPr lang="en-US" sz="3100" dirty="0">
                <a:latin typeface="Open Sans" panose="020B0606030504020204" pitchFamily="34" charset="0"/>
                <a:ea typeface="Open Sans" panose="020B0606030504020204" pitchFamily="34" charset="0"/>
                <a:cs typeface="Open Sans" panose="020B0606030504020204" pitchFamily="34" charset="0"/>
              </a:rPr>
              <a:t>Bentonite</a:t>
            </a:r>
            <a:r>
              <a:rPr lang="en-US" sz="3100" kern="1200" dirty="0">
                <a:latin typeface="Open Sans" panose="020B0606030504020204" pitchFamily="34" charset="0"/>
                <a:ea typeface="Open Sans" panose="020B0606030504020204" pitchFamily="34" charset="0"/>
                <a:cs typeface="Open Sans" panose="020B0606030504020204" pitchFamily="34" charset="0"/>
              </a:rPr>
              <a:t>, and </a:t>
            </a:r>
            <a:r>
              <a:rPr lang="en-US" sz="3100" dirty="0">
                <a:latin typeface="Open Sans" panose="020B0606030504020204" pitchFamily="34" charset="0"/>
                <a:ea typeface="Open Sans" panose="020B0606030504020204" pitchFamily="34" charset="0"/>
                <a:cs typeface="Open Sans" panose="020B0606030504020204" pitchFamily="34" charset="0"/>
              </a:rPr>
              <a:t>Rare</a:t>
            </a:r>
            <a:r>
              <a:rPr lang="en-US" sz="3100" kern="1200" dirty="0">
                <a:latin typeface="Open Sans" panose="020B0606030504020204" pitchFamily="34" charset="0"/>
                <a:ea typeface="Open Sans" panose="020B0606030504020204" pitchFamily="34" charset="0"/>
                <a:cs typeface="Open Sans" panose="020B0606030504020204" pitchFamily="34" charset="0"/>
              </a:rPr>
              <a:t> </a:t>
            </a:r>
            <a:r>
              <a:rPr lang="en-US" sz="3100" dirty="0">
                <a:latin typeface="Open Sans" panose="020B0606030504020204" pitchFamily="34" charset="0"/>
                <a:ea typeface="Open Sans" panose="020B0606030504020204" pitchFamily="34" charset="0"/>
                <a:cs typeface="Open Sans" panose="020B0606030504020204" pitchFamily="34" charset="0"/>
              </a:rPr>
              <a:t>Earths</a:t>
            </a:r>
            <a:r>
              <a:rPr lang="en-US" sz="3100" kern="1200" dirty="0">
                <a:latin typeface="Open Sans" panose="020B0606030504020204" pitchFamily="34" charset="0"/>
                <a:ea typeface="Open Sans" panose="020B0606030504020204" pitchFamily="34" charset="0"/>
                <a:cs typeface="Open Sans" panose="020B0606030504020204" pitchFamily="34" charset="0"/>
              </a:rPr>
              <a:t> are mineral resources found in Wyoming that are in many of the products Americans use every day. </a:t>
            </a:r>
            <a:br>
              <a:rPr lang="en-US" sz="3100" b="0" kern="1200" dirty="0">
                <a:latin typeface="Montserrat"/>
              </a:rPr>
            </a:br>
            <a:br>
              <a:rPr lang="en-US" sz="3100" kern="1200" dirty="0">
                <a:latin typeface="Montserrat"/>
              </a:rPr>
            </a:br>
            <a:endParaRPr lang="en-US" sz="1900" kern="1200" dirty="0">
              <a:solidFill>
                <a:schemeClr val="tx1"/>
              </a:solidFill>
              <a:latin typeface="+mj-lt"/>
              <a:ea typeface="+mj-ea"/>
              <a:cs typeface="+mj-cs"/>
            </a:endParaRPr>
          </a:p>
        </p:txBody>
      </p:sp>
      <p:sp>
        <p:nvSpPr>
          <p:cNvPr id="16" name="Freeform: Shape 15">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40B67D9-919D-49E8-88EC-1F0DA353EDE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21086" y="544802"/>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
        <p:nvSpPr>
          <p:cNvPr id="14" name="TextBox 13">
            <a:extLst>
              <a:ext uri="{FF2B5EF4-FFF2-40B4-BE49-F238E27FC236}">
                <a16:creationId xmlns:a16="http://schemas.microsoft.com/office/drawing/2014/main" id="{743E8A51-0CD1-4808-AC0F-02C2A8E238D3}"/>
              </a:ext>
            </a:extLst>
          </p:cNvPr>
          <p:cNvSpPr txBox="1"/>
          <p:nvPr/>
        </p:nvSpPr>
        <p:spPr>
          <a:xfrm>
            <a:off x="7709097" y="6575384"/>
            <a:ext cx="3938954" cy="246221"/>
          </a:xfrm>
          <a:prstGeom prst="rect">
            <a:avLst/>
          </a:prstGeom>
          <a:no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Photos courtesy of  the Wyoming Mining Association</a:t>
            </a:r>
          </a:p>
        </p:txBody>
      </p:sp>
    </p:spTree>
    <p:extLst>
      <p:ext uri="{BB962C8B-B14F-4D97-AF65-F5344CB8AC3E}">
        <p14:creationId xmlns:p14="http://schemas.microsoft.com/office/powerpoint/2010/main" val="421884717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48247" y="548007"/>
            <a:ext cx="3924886" cy="5530319"/>
          </a:xfrm>
        </p:spPr>
        <p:txBody>
          <a:bodyPr vert="horz" lIns="91440" tIns="45720" rIns="91440" bIns="45720" rtlCol="0" anchor="ctr">
            <a:no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These resources have been made over millions of years because of changes that have happened on and in the earth. Changes in pressure and temperature of decaying plants and animals have caused these natural resources to form.</a:t>
            </a:r>
          </a:p>
        </p:txBody>
      </p:sp>
      <p:pic>
        <p:nvPicPr>
          <p:cNvPr id="4" name="Picture 3">
            <a:extLst>
              <a:ext uri="{FF2B5EF4-FFF2-40B4-BE49-F238E27FC236}">
                <a16:creationId xmlns:a16="http://schemas.microsoft.com/office/drawing/2014/main" id="{1A68AEB6-5DBC-4418-AB0C-D2287F3C40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7534636" cy="6857990"/>
          </a:xfrm>
          <a:prstGeom prst="rect">
            <a:avLst/>
          </a:prstGeom>
        </p:spPr>
      </p:pic>
      <p:sp>
        <p:nvSpPr>
          <p:cNvPr id="17" name="TextBox 16">
            <a:extLst>
              <a:ext uri="{FF2B5EF4-FFF2-40B4-BE49-F238E27FC236}">
                <a16:creationId xmlns:a16="http://schemas.microsoft.com/office/drawing/2014/main" id="{09C84024-FBB4-4385-8507-271F16B4C065}"/>
              </a:ext>
            </a:extLst>
          </p:cNvPr>
          <p:cNvSpPr txBox="1"/>
          <p:nvPr/>
        </p:nvSpPr>
        <p:spPr>
          <a:xfrm>
            <a:off x="14068" y="6430020"/>
            <a:ext cx="1973758" cy="400110"/>
          </a:xfrm>
          <a:prstGeom prst="rect">
            <a:avLst/>
          </a:prstGeom>
          <a:noFill/>
        </p:spPr>
        <p:txBody>
          <a:bodyPr wrap="square" rtlCol="0">
            <a:spAutoFit/>
          </a:bodyPr>
          <a:lstStyle/>
          <a:p>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Photo courtesy of  the Wyoming  Mining Association</a:t>
            </a:r>
          </a:p>
        </p:txBody>
      </p:sp>
    </p:spTree>
    <p:extLst>
      <p:ext uri="{BB962C8B-B14F-4D97-AF65-F5344CB8AC3E}">
        <p14:creationId xmlns:p14="http://schemas.microsoft.com/office/powerpoint/2010/main" val="2959529485"/>
      </p:ext>
    </p:extLst>
  </p:cSld>
  <p:clrMapOvr>
    <a:masterClrMapping/>
  </p:clrMapOvr>
</p:sld>
</file>

<file path=ppt/theme/theme1.xml><?xml version="1.0" encoding="utf-8"?>
<a:theme xmlns:a="http://schemas.openxmlformats.org/drawingml/2006/main" name="Office Theme">
  <a:themeElements>
    <a:clrScheme name="WAIC Colors">
      <a:dk1>
        <a:sysClr val="windowText" lastClr="000000"/>
      </a:dk1>
      <a:lt1>
        <a:sysClr val="window" lastClr="FFFFFF"/>
      </a:lt1>
      <a:dk2>
        <a:srgbClr val="00595F"/>
      </a:dk2>
      <a:lt2>
        <a:srgbClr val="BBD2D4"/>
      </a:lt2>
      <a:accent1>
        <a:srgbClr val="009293"/>
      </a:accent1>
      <a:accent2>
        <a:srgbClr val="FFC425"/>
      </a:accent2>
      <a:accent3>
        <a:srgbClr val="492F24"/>
      </a:accent3>
      <a:accent4>
        <a:srgbClr val="AAB7BC"/>
      </a:accent4>
      <a:accent5>
        <a:srgbClr val="00595F"/>
      </a:accent5>
      <a:accent6>
        <a:srgbClr val="FFE18B"/>
      </a:accent6>
      <a:hlink>
        <a:srgbClr val="AF765D"/>
      </a:hlink>
      <a:folHlink>
        <a:srgbClr val="D0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89DF036E7B4B478A5C928716522392" ma:contentTypeVersion="13" ma:contentTypeDescription="Create a new document." ma:contentTypeScope="" ma:versionID="82c6740c95fab6de8fdbca053fdfdcae">
  <xsd:schema xmlns:xsd="http://www.w3.org/2001/XMLSchema" xmlns:xs="http://www.w3.org/2001/XMLSchema" xmlns:p="http://schemas.microsoft.com/office/2006/metadata/properties" xmlns:ns2="dda6f4b5-b738-49fb-94a1-32a3413f3e95" xmlns:ns3="43b191a3-07f0-43f0-80c1-c7dc6fcf8018" targetNamespace="http://schemas.microsoft.com/office/2006/metadata/properties" ma:root="true" ma:fieldsID="2a066fccab5e31ad1e1eeda4f0653f87" ns2:_="" ns3:_="">
    <xsd:import namespace="dda6f4b5-b738-49fb-94a1-32a3413f3e95"/>
    <xsd:import namespace="43b191a3-07f0-43f0-80c1-c7dc6fcf80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6f4b5-b738-49fb-94a1-32a3413f3e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b191a3-07f0-43f0-80c1-c7dc6fcf8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DB8BEE-B5A5-4952-BE8C-A466A7E6629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EC4EB04-E6EF-4126-A03A-89601FD6491D}"/>
</file>

<file path=customXml/itemProps3.xml><?xml version="1.0" encoding="utf-8"?>
<ds:datastoreItem xmlns:ds="http://schemas.openxmlformats.org/officeDocument/2006/customXml" ds:itemID="{7F74175D-F474-4775-BB9E-A79AE2F82F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110</TotalTime>
  <Words>1647</Words>
  <Application>Microsoft Office PowerPoint</Application>
  <PresentationFormat>Widescreen</PresentationFormat>
  <Paragraphs>171</Paragraphs>
  <Slides>31</Slides>
  <Notes>27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Open Sans</vt:lpstr>
      <vt:lpstr>Rockwell</vt:lpstr>
      <vt:lpstr>Montserrat</vt:lpstr>
      <vt:lpstr>Bree Rg</vt:lpstr>
      <vt:lpstr>Tw Cen MT</vt:lpstr>
      <vt:lpstr>Calibri Light</vt:lpstr>
      <vt:lpstr>Arial</vt:lpstr>
      <vt:lpstr>Calibri</vt:lpstr>
      <vt:lpstr>Office Theme</vt:lpstr>
      <vt:lpstr>Office Theme</vt:lpstr>
      <vt:lpstr>Minerals &amp; Energy 2nd Grade Lesson 2:  Resource Responsibility </vt:lpstr>
      <vt:lpstr>Today’s Challenge</vt:lpstr>
      <vt:lpstr>PowerPoint Presentation</vt:lpstr>
      <vt:lpstr>PowerPoint Presentation</vt:lpstr>
      <vt:lpstr>Wyoming’s Natural Resources</vt:lpstr>
      <vt:lpstr>Wyoming has many energy and mineral resources that can be found in several areas of our state. Energy is usable power that we get from natural resources.</vt:lpstr>
      <vt:lpstr>Oil, natural gas, coal, and uranium are used to produce energy that provides electricity, heat, and fuel to move machines. We get most of our energy through the use of these natural resources. </vt:lpstr>
      <vt:lpstr>Trona, Bentonite, and Rare Earths are mineral resources found in Wyoming that are in many of the products Americans use every day.   </vt:lpstr>
      <vt:lpstr>These resources have been made over millions of years because of changes that have happened on and in the earth. Changes in pressure and temperature of decaying plants and animals have caused these natural resources to form.</vt:lpstr>
      <vt:lpstr>We mine the earth to get these resources. When we mine the earth to get these resources, it takes millions of years for them to replenish. Because they take such an incredibly long time to form, we call them nonrenewable resources. </vt:lpstr>
      <vt:lpstr>Since we know these resources are limited, it is important that we manage the supply of these nonrenewable resources. This is called conservation.</vt:lpstr>
      <vt:lpstr>Reclamation is a process that occurs after mining. Mining can cause significant disturbance to the land. Reclamation is the process of making repairs to the land after mining. Reclamation is used to get the land close to its original state. It is an important part of being a good steward of Wyoming's land. </vt:lpstr>
      <vt:lpstr>PowerPoint Presentation</vt:lpstr>
      <vt:lpstr>We can be stewards of Wyoming’s natural resources by working to conserve the energy we use, mining responsibly, not over mining, and using reclamation efforts to restore the land.</vt:lpstr>
      <vt:lpstr>Let’s Discuss:</vt:lpstr>
      <vt:lpstr>Thinking further: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Showing what we know…</vt:lpstr>
      <vt:lpstr>What did we learn from today’s challenge?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Minerals &amp; Energy 2nd Grade Lesson 2:  Resource Responsibility</dc:title>
  <dc:creator>Janet Wragge</dc:creator>
  <cp:lastModifiedBy>Stephanie Russell</cp:lastModifiedBy>
  <cp:revision>24</cp:revision>
  <dcterms:created xsi:type="dcterms:W3CDTF">2021-01-19T20:19:01Z</dcterms:created>
  <dcterms:modified xsi:type="dcterms:W3CDTF">2021-07-21T20:43:34Z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0x010100F389DF036E7B4B478A5C928716522392</vt:lpwstr>
  </property>
</Properties>
</file>