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4"/>
  </p:notesMasterIdLst>
  <p:sldIdLst>
    <p:sldId id="289" r:id="rId5"/>
    <p:sldId id="257" r:id="rId6"/>
    <p:sldId id="261" r:id="rId7"/>
    <p:sldId id="263" r:id="rId8"/>
    <p:sldId id="301" r:id="rId9"/>
    <p:sldId id="302" r:id="rId10"/>
    <p:sldId id="299" r:id="rId11"/>
    <p:sldId id="300" r:id="rId12"/>
    <p:sldId id="311" r:id="rId13"/>
    <p:sldId id="295" r:id="rId14"/>
    <p:sldId id="296" r:id="rId15"/>
    <p:sldId id="297" r:id="rId16"/>
    <p:sldId id="304" r:id="rId17"/>
    <p:sldId id="298" r:id="rId18"/>
    <p:sldId id="305" r:id="rId19"/>
    <p:sldId id="306" r:id="rId20"/>
    <p:sldId id="307" r:id="rId21"/>
    <p:sldId id="309" r:id="rId22"/>
    <p:sldId id="31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D54693-5FF6-4A6F-9C35-4420F220B1C1}" v="1" dt="2021-07-21T20:44:40.4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84787" autoAdjust="0"/>
  </p:normalViewPr>
  <p:slideViewPr>
    <p:cSldViewPr snapToGrid="0">
      <p:cViewPr varScale="1">
        <p:scale>
          <a:sx n="93" d="100"/>
          <a:sy n="93" d="100"/>
        </p:scale>
        <p:origin x="55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t Wragge" userId="9c17e57b-05dc-4c19-abae-85023c845f31" providerId="ADAL" clId="{9AD7CE2F-261D-408A-AB79-E21E9A79DE8A}"/>
    <pc:docChg chg="custSel modSld">
      <pc:chgData name="Janet Wragge" userId="9c17e57b-05dc-4c19-abae-85023c845f31" providerId="ADAL" clId="{9AD7CE2F-261D-408A-AB79-E21E9A79DE8A}" dt="2021-02-02T21:31:27.044" v="182" actId="1440"/>
      <pc:docMkLst>
        <pc:docMk/>
      </pc:docMkLst>
      <pc:sldChg chg="addSp modSp mod modNotesTx">
        <pc:chgData name="Janet Wragge" userId="9c17e57b-05dc-4c19-abae-85023c845f31" providerId="ADAL" clId="{9AD7CE2F-261D-408A-AB79-E21E9A79DE8A}" dt="2021-02-02T21:31:27.044" v="182" actId="1440"/>
        <pc:sldMkLst>
          <pc:docMk/>
          <pc:sldMk cId="2023923398" sldId="261"/>
        </pc:sldMkLst>
        <pc:spChg chg="mod">
          <ac:chgData name="Janet Wragge" userId="9c17e57b-05dc-4c19-abae-85023c845f31" providerId="ADAL" clId="{9AD7CE2F-261D-408A-AB79-E21E9A79DE8A}" dt="2021-02-02T21:31:11.365" v="180" actId="14100"/>
          <ac:spMkLst>
            <pc:docMk/>
            <pc:sldMk cId="2023923398" sldId="261"/>
            <ac:spMk id="3" creationId="{CB5D4B99-F188-420B-BB1C-57455B37807E}"/>
          </ac:spMkLst>
        </pc:spChg>
        <pc:picChg chg="add mod">
          <ac:chgData name="Janet Wragge" userId="9c17e57b-05dc-4c19-abae-85023c845f31" providerId="ADAL" clId="{9AD7CE2F-261D-408A-AB79-E21E9A79DE8A}" dt="2021-02-02T21:31:27.044" v="182" actId="1440"/>
          <ac:picMkLst>
            <pc:docMk/>
            <pc:sldMk cId="2023923398" sldId="261"/>
            <ac:picMk id="4" creationId="{5CCCB24F-D516-4B1F-B71F-C6E24F1EA94E}"/>
          </ac:picMkLst>
        </pc:picChg>
      </pc:sldChg>
      <pc:sldChg chg="modSp mod modNotesTx">
        <pc:chgData name="Janet Wragge" userId="9c17e57b-05dc-4c19-abae-85023c845f31" providerId="ADAL" clId="{9AD7CE2F-261D-408A-AB79-E21E9A79DE8A}" dt="2021-02-02T18:29:04.902" v="85" actId="20577"/>
        <pc:sldMkLst>
          <pc:docMk/>
          <pc:sldMk cId="1317010589" sldId="295"/>
        </pc:sldMkLst>
        <pc:picChg chg="mod">
          <ac:chgData name="Janet Wragge" userId="9c17e57b-05dc-4c19-abae-85023c845f31" providerId="ADAL" clId="{9AD7CE2F-261D-408A-AB79-E21E9A79DE8A}" dt="2021-02-01T22:04:36.931" v="1" actId="1076"/>
          <ac:picMkLst>
            <pc:docMk/>
            <pc:sldMk cId="1317010589" sldId="295"/>
            <ac:picMk id="7" creationId="{66AD4FAC-9BDF-4E1F-ABAE-D9DBB64F5B37}"/>
          </ac:picMkLst>
        </pc:picChg>
      </pc:sldChg>
      <pc:sldChg chg="modSp mod">
        <pc:chgData name="Janet Wragge" userId="9c17e57b-05dc-4c19-abae-85023c845f31" providerId="ADAL" clId="{9AD7CE2F-261D-408A-AB79-E21E9A79DE8A}" dt="2021-02-01T22:05:08.324" v="3" actId="1076"/>
        <pc:sldMkLst>
          <pc:docMk/>
          <pc:sldMk cId="831173725" sldId="296"/>
        </pc:sldMkLst>
        <pc:picChg chg="mod">
          <ac:chgData name="Janet Wragge" userId="9c17e57b-05dc-4c19-abae-85023c845f31" providerId="ADAL" clId="{9AD7CE2F-261D-408A-AB79-E21E9A79DE8A}" dt="2021-02-01T22:05:08.324" v="3" actId="1076"/>
          <ac:picMkLst>
            <pc:docMk/>
            <pc:sldMk cId="831173725" sldId="296"/>
            <ac:picMk id="6" creationId="{61395BC8-3C57-4F06-A4B7-F7CEA51542F4}"/>
          </ac:picMkLst>
        </pc:picChg>
      </pc:sldChg>
      <pc:sldChg chg="modSp mod">
        <pc:chgData name="Janet Wragge" userId="9c17e57b-05dc-4c19-abae-85023c845f31" providerId="ADAL" clId="{9AD7CE2F-261D-408A-AB79-E21E9A79DE8A}" dt="2021-02-01T22:05:44.385" v="5" actId="1076"/>
        <pc:sldMkLst>
          <pc:docMk/>
          <pc:sldMk cId="1134121711" sldId="297"/>
        </pc:sldMkLst>
        <pc:picChg chg="mod">
          <ac:chgData name="Janet Wragge" userId="9c17e57b-05dc-4c19-abae-85023c845f31" providerId="ADAL" clId="{9AD7CE2F-261D-408A-AB79-E21E9A79DE8A}" dt="2021-02-01T22:05:44.385" v="5" actId="1076"/>
          <ac:picMkLst>
            <pc:docMk/>
            <pc:sldMk cId="1134121711" sldId="297"/>
            <ac:picMk id="10" creationId="{D0153E61-0877-48C9-B119-58F7533E65A6}"/>
          </ac:picMkLst>
        </pc:picChg>
      </pc:sldChg>
      <pc:sldChg chg="modSp mod">
        <pc:chgData name="Janet Wragge" userId="9c17e57b-05dc-4c19-abae-85023c845f31" providerId="ADAL" clId="{9AD7CE2F-261D-408A-AB79-E21E9A79DE8A}" dt="2021-02-01T22:06:38.238" v="9" actId="1076"/>
        <pc:sldMkLst>
          <pc:docMk/>
          <pc:sldMk cId="681953248" sldId="298"/>
        </pc:sldMkLst>
        <pc:picChg chg="mod">
          <ac:chgData name="Janet Wragge" userId="9c17e57b-05dc-4c19-abae-85023c845f31" providerId="ADAL" clId="{9AD7CE2F-261D-408A-AB79-E21E9A79DE8A}" dt="2021-02-01T22:06:38.238" v="9" actId="1076"/>
          <ac:picMkLst>
            <pc:docMk/>
            <pc:sldMk cId="681953248" sldId="298"/>
            <ac:picMk id="6" creationId="{4E694DD4-A458-4D34-9EE2-CD92F300A97C}"/>
          </ac:picMkLst>
        </pc:picChg>
      </pc:sldChg>
      <pc:sldChg chg="modNotesTx">
        <pc:chgData name="Janet Wragge" userId="9c17e57b-05dc-4c19-abae-85023c845f31" providerId="ADAL" clId="{9AD7CE2F-261D-408A-AB79-E21E9A79DE8A}" dt="2021-02-02T18:26:20.805" v="84" actId="20577"/>
        <pc:sldMkLst>
          <pc:docMk/>
          <pc:sldMk cId="2648495631" sldId="302"/>
        </pc:sldMkLst>
      </pc:sldChg>
      <pc:sldChg chg="modSp mod">
        <pc:chgData name="Janet Wragge" userId="9c17e57b-05dc-4c19-abae-85023c845f31" providerId="ADAL" clId="{9AD7CE2F-261D-408A-AB79-E21E9A79DE8A}" dt="2021-02-01T22:06:11.268" v="7" actId="1076"/>
        <pc:sldMkLst>
          <pc:docMk/>
          <pc:sldMk cId="2698972876" sldId="304"/>
        </pc:sldMkLst>
        <pc:picChg chg="mod">
          <ac:chgData name="Janet Wragge" userId="9c17e57b-05dc-4c19-abae-85023c845f31" providerId="ADAL" clId="{9AD7CE2F-261D-408A-AB79-E21E9A79DE8A}" dt="2021-02-01T22:06:11.268" v="7" actId="1076"/>
          <ac:picMkLst>
            <pc:docMk/>
            <pc:sldMk cId="2698972876" sldId="304"/>
            <ac:picMk id="10" creationId="{974888AD-D91C-45B8-951F-5DEEF379401F}"/>
          </ac:picMkLst>
        </pc:picChg>
      </pc:sldChg>
      <pc:sldChg chg="modNotesTx">
        <pc:chgData name="Janet Wragge" userId="9c17e57b-05dc-4c19-abae-85023c845f31" providerId="ADAL" clId="{9AD7CE2F-261D-408A-AB79-E21E9A79DE8A}" dt="2021-02-02T18:30:37.453" v="168" actId="20577"/>
        <pc:sldMkLst>
          <pc:docMk/>
          <pc:sldMk cId="3744663498" sldId="305"/>
        </pc:sldMkLst>
      </pc:sldChg>
    </pc:docChg>
  </pc:docChgLst>
  <pc:docChgLst>
    <pc:chgData name="Stephanie Russell" userId="f71637d8-1f63-4a52-8dcf-c8b5f3a85ec9" providerId="ADAL" clId="{9832958C-5876-422B-8AB7-DC6D78FE0107}"/>
    <pc:docChg chg="custSel addSld delSld modSld">
      <pc:chgData name="Stephanie Russell" userId="f71637d8-1f63-4a52-8dcf-c8b5f3a85ec9" providerId="ADAL" clId="{9832958C-5876-422B-8AB7-DC6D78FE0107}" dt="2021-02-08T18:32:02.835" v="16" actId="1076"/>
      <pc:docMkLst>
        <pc:docMk/>
      </pc:docMkLst>
      <pc:sldChg chg="modNotesTx">
        <pc:chgData name="Stephanie Russell" userId="f71637d8-1f63-4a52-8dcf-c8b5f3a85ec9" providerId="ADAL" clId="{9832958C-5876-422B-8AB7-DC6D78FE0107}" dt="2021-02-08T18:27:28.348" v="0" actId="20577"/>
        <pc:sldMkLst>
          <pc:docMk/>
          <pc:sldMk cId="3907273179" sldId="289"/>
        </pc:sldMkLst>
      </pc:sldChg>
      <pc:sldChg chg="del">
        <pc:chgData name="Stephanie Russell" userId="f71637d8-1f63-4a52-8dcf-c8b5f3a85ec9" providerId="ADAL" clId="{9832958C-5876-422B-8AB7-DC6D78FE0107}" dt="2021-02-08T18:31:45.563" v="14" actId="2696"/>
        <pc:sldMkLst>
          <pc:docMk/>
          <pc:sldMk cId="2874502932" sldId="291"/>
        </pc:sldMkLst>
      </pc:sldChg>
      <pc:sldChg chg="modSp mod">
        <pc:chgData name="Stephanie Russell" userId="f71637d8-1f63-4a52-8dcf-c8b5f3a85ec9" providerId="ADAL" clId="{9832958C-5876-422B-8AB7-DC6D78FE0107}" dt="2021-02-08T18:30:18.031" v="13" actId="1076"/>
        <pc:sldMkLst>
          <pc:docMk/>
          <pc:sldMk cId="1317010589" sldId="295"/>
        </pc:sldMkLst>
        <pc:picChg chg="mod">
          <ac:chgData name="Stephanie Russell" userId="f71637d8-1f63-4a52-8dcf-c8b5f3a85ec9" providerId="ADAL" clId="{9832958C-5876-422B-8AB7-DC6D78FE0107}" dt="2021-02-08T18:30:18.031" v="13" actId="1076"/>
          <ac:picMkLst>
            <pc:docMk/>
            <pc:sldMk cId="1317010589" sldId="295"/>
            <ac:picMk id="7" creationId="{66AD4FAC-9BDF-4E1F-ABAE-D9DBB64F5B37}"/>
          </ac:picMkLst>
        </pc:picChg>
      </pc:sldChg>
      <pc:sldChg chg="del">
        <pc:chgData name="Stephanie Russell" userId="f71637d8-1f63-4a52-8dcf-c8b5f3a85ec9" providerId="ADAL" clId="{9832958C-5876-422B-8AB7-DC6D78FE0107}" dt="2021-02-08T18:29:19.147" v="7" actId="2696"/>
        <pc:sldMkLst>
          <pc:docMk/>
          <pc:sldMk cId="462976562" sldId="303"/>
        </pc:sldMkLst>
      </pc:sldChg>
      <pc:sldChg chg="modSp mod">
        <pc:chgData name="Stephanie Russell" userId="f71637d8-1f63-4a52-8dcf-c8b5f3a85ec9" providerId="ADAL" clId="{9832958C-5876-422B-8AB7-DC6D78FE0107}" dt="2021-02-08T18:32:02.835" v="16" actId="1076"/>
        <pc:sldMkLst>
          <pc:docMk/>
          <pc:sldMk cId="195196103" sldId="307"/>
        </pc:sldMkLst>
        <pc:spChg chg="mod">
          <ac:chgData name="Stephanie Russell" userId="f71637d8-1f63-4a52-8dcf-c8b5f3a85ec9" providerId="ADAL" clId="{9832958C-5876-422B-8AB7-DC6D78FE0107}" dt="2021-02-08T18:32:02.835" v="16" actId="1076"/>
          <ac:spMkLst>
            <pc:docMk/>
            <pc:sldMk cId="195196103" sldId="307"/>
            <ac:spMk id="5" creationId="{F29B0943-7FA2-466C-9401-46DABA7593DA}"/>
          </ac:spMkLst>
        </pc:spChg>
      </pc:sldChg>
      <pc:sldChg chg="addSp delSp modSp new mod setBg modNotesTx">
        <pc:chgData name="Stephanie Russell" userId="f71637d8-1f63-4a52-8dcf-c8b5f3a85ec9" providerId="ADAL" clId="{9832958C-5876-422B-8AB7-DC6D78FE0107}" dt="2021-02-08T18:29:56.322" v="12" actId="1076"/>
        <pc:sldMkLst>
          <pc:docMk/>
          <pc:sldMk cId="2869728074" sldId="311"/>
        </pc:sldMkLst>
        <pc:spChg chg="del">
          <ac:chgData name="Stephanie Russell" userId="f71637d8-1f63-4a52-8dcf-c8b5f3a85ec9" providerId="ADAL" clId="{9832958C-5876-422B-8AB7-DC6D78FE0107}" dt="2021-02-08T18:28:56.726" v="3" actId="478"/>
          <ac:spMkLst>
            <pc:docMk/>
            <pc:sldMk cId="2869728074" sldId="311"/>
            <ac:spMk id="2" creationId="{73784BDA-C152-41CE-9E61-6E160CD99605}"/>
          </ac:spMkLst>
        </pc:spChg>
        <pc:spChg chg="del">
          <ac:chgData name="Stephanie Russell" userId="f71637d8-1f63-4a52-8dcf-c8b5f3a85ec9" providerId="ADAL" clId="{9832958C-5876-422B-8AB7-DC6D78FE0107}" dt="2021-02-08T18:29:03.021" v="5" actId="478"/>
          <ac:spMkLst>
            <pc:docMk/>
            <pc:sldMk cId="2869728074" sldId="311"/>
            <ac:spMk id="3" creationId="{59AC2472-088D-4D1F-8A5D-EC8D8F2E3CC9}"/>
          </ac:spMkLst>
        </pc:spChg>
        <pc:spChg chg="del">
          <ac:chgData name="Stephanie Russell" userId="f71637d8-1f63-4a52-8dcf-c8b5f3a85ec9" providerId="ADAL" clId="{9832958C-5876-422B-8AB7-DC6D78FE0107}" dt="2021-02-08T18:29:00.239" v="4" actId="478"/>
          <ac:spMkLst>
            <pc:docMk/>
            <pc:sldMk cId="2869728074" sldId="311"/>
            <ac:spMk id="4" creationId="{F91C8AE9-EEF0-4270-BA63-0B829E483DBF}"/>
          </ac:spMkLst>
        </pc:spChg>
        <pc:spChg chg="add del mod">
          <ac:chgData name="Stephanie Russell" userId="f71637d8-1f63-4a52-8dcf-c8b5f3a85ec9" providerId="ADAL" clId="{9832958C-5876-422B-8AB7-DC6D78FE0107}" dt="2021-02-08T18:29:43.032" v="10" actId="478"/>
          <ac:spMkLst>
            <pc:docMk/>
            <pc:sldMk cId="2869728074" sldId="311"/>
            <ac:spMk id="5" creationId="{8B986A97-DEB8-4509-8A4B-BDE7CFAB822C}"/>
          </ac:spMkLst>
        </pc:spChg>
        <pc:spChg chg="add mod">
          <ac:chgData name="Stephanie Russell" userId="f71637d8-1f63-4a52-8dcf-c8b5f3a85ec9" providerId="ADAL" clId="{9832958C-5876-422B-8AB7-DC6D78FE0107}" dt="2021-02-08T18:29:56.322" v="12" actId="1076"/>
          <ac:spMkLst>
            <pc:docMk/>
            <pc:sldMk cId="2869728074" sldId="311"/>
            <ac:spMk id="9" creationId="{6B905776-397F-42FF-8B33-9C1B53E8C32A}"/>
          </ac:spMkLst>
        </pc:spChg>
        <pc:graphicFrameChg chg="add mod">
          <ac:chgData name="Stephanie Russell" userId="f71637d8-1f63-4a52-8dcf-c8b5f3a85ec9" providerId="ADAL" clId="{9832958C-5876-422B-8AB7-DC6D78FE0107}" dt="2021-02-08T18:28:54.791" v="2"/>
          <ac:graphicFrameMkLst>
            <pc:docMk/>
            <pc:sldMk cId="2869728074" sldId="311"/>
            <ac:graphicFrameMk id="6" creationId="{6FE468BD-6B37-40BC-A844-26AA21A491CD}"/>
          </ac:graphicFrameMkLst>
        </pc:graphicFrameChg>
        <pc:picChg chg="add mod">
          <ac:chgData name="Stephanie Russell" userId="f71637d8-1f63-4a52-8dcf-c8b5f3a85ec9" providerId="ADAL" clId="{9832958C-5876-422B-8AB7-DC6D78FE0107}" dt="2021-02-08T18:28:54.791" v="2"/>
          <ac:picMkLst>
            <pc:docMk/>
            <pc:sldMk cId="2869728074" sldId="311"/>
            <ac:picMk id="7" creationId="{2C0B8780-3147-480D-8C0D-598ABC0DD7F8}"/>
          </ac:picMkLst>
        </pc:picChg>
        <pc:picChg chg="add mod">
          <ac:chgData name="Stephanie Russell" userId="f71637d8-1f63-4a52-8dcf-c8b5f3a85ec9" providerId="ADAL" clId="{9832958C-5876-422B-8AB7-DC6D78FE0107}" dt="2021-02-08T18:28:54.791" v="2"/>
          <ac:picMkLst>
            <pc:docMk/>
            <pc:sldMk cId="2869728074" sldId="311"/>
            <ac:picMk id="8" creationId="{F2B028BB-5698-4CF4-A97A-13F9241B7222}"/>
          </ac:picMkLst>
        </pc:picChg>
      </pc:sldChg>
    </pc:docChg>
  </pc:docChgLst>
  <pc:docChgLst>
    <pc:chgData name="Carolyn Jacobs" userId="56fa0885-c92e-4d3f-9e6d-a3e34eb2e861" providerId="ADAL" clId="{F85712A8-0178-41B8-89F9-82F21F184E98}"/>
    <pc:docChg chg="custSel addSld delSld modSld">
      <pc:chgData name="Carolyn Jacobs" userId="56fa0885-c92e-4d3f-9e6d-a3e34eb2e861" providerId="ADAL" clId="{F85712A8-0178-41B8-89F9-82F21F184E98}" dt="2021-01-28T16:59:46.460" v="33" actId="47"/>
      <pc:docMkLst>
        <pc:docMk/>
      </pc:docMkLst>
      <pc:sldChg chg="modSp mod">
        <pc:chgData name="Carolyn Jacobs" userId="56fa0885-c92e-4d3f-9e6d-a3e34eb2e861" providerId="ADAL" clId="{F85712A8-0178-41B8-89F9-82F21F184E98}" dt="2021-01-28T16:55:20.495" v="2" actId="20577"/>
        <pc:sldMkLst>
          <pc:docMk/>
          <pc:sldMk cId="2023923398" sldId="261"/>
        </pc:sldMkLst>
        <pc:spChg chg="mod">
          <ac:chgData name="Carolyn Jacobs" userId="56fa0885-c92e-4d3f-9e6d-a3e34eb2e861" providerId="ADAL" clId="{F85712A8-0178-41B8-89F9-82F21F184E98}" dt="2021-01-28T16:55:20.495" v="2" actId="20577"/>
          <ac:spMkLst>
            <pc:docMk/>
            <pc:sldMk cId="2023923398" sldId="261"/>
            <ac:spMk id="3" creationId="{CB5D4B99-F188-420B-BB1C-57455B37807E}"/>
          </ac:spMkLst>
        </pc:spChg>
      </pc:sldChg>
      <pc:sldChg chg="del">
        <pc:chgData name="Carolyn Jacobs" userId="56fa0885-c92e-4d3f-9e6d-a3e34eb2e861" providerId="ADAL" clId="{F85712A8-0178-41B8-89F9-82F21F184E98}" dt="2021-01-28T16:59:46.460" v="33" actId="47"/>
        <pc:sldMkLst>
          <pc:docMk/>
          <pc:sldMk cId="877666442" sldId="264"/>
        </pc:sldMkLst>
      </pc:sldChg>
      <pc:sldChg chg="modSp mod">
        <pc:chgData name="Carolyn Jacobs" userId="56fa0885-c92e-4d3f-9e6d-a3e34eb2e861" providerId="ADAL" clId="{F85712A8-0178-41B8-89F9-82F21F184E98}" dt="2021-01-28T16:56:25.486" v="5" actId="14100"/>
        <pc:sldMkLst>
          <pc:docMk/>
          <pc:sldMk cId="1317010589" sldId="295"/>
        </pc:sldMkLst>
        <pc:picChg chg="mod">
          <ac:chgData name="Carolyn Jacobs" userId="56fa0885-c92e-4d3f-9e6d-a3e34eb2e861" providerId="ADAL" clId="{F85712A8-0178-41B8-89F9-82F21F184E98}" dt="2021-01-28T16:56:25.486" v="5" actId="14100"/>
          <ac:picMkLst>
            <pc:docMk/>
            <pc:sldMk cId="1317010589" sldId="295"/>
            <ac:picMk id="4" creationId="{8441D237-A9FA-4475-B20B-6E88459AFB5B}"/>
          </ac:picMkLst>
        </pc:picChg>
      </pc:sldChg>
      <pc:sldChg chg="modSp mod">
        <pc:chgData name="Carolyn Jacobs" userId="56fa0885-c92e-4d3f-9e6d-a3e34eb2e861" providerId="ADAL" clId="{F85712A8-0178-41B8-89F9-82F21F184E98}" dt="2021-01-28T16:57:12.037" v="12" actId="1076"/>
        <pc:sldMkLst>
          <pc:docMk/>
          <pc:sldMk cId="831173725" sldId="296"/>
        </pc:sldMkLst>
        <pc:spChg chg="mod">
          <ac:chgData name="Carolyn Jacobs" userId="56fa0885-c92e-4d3f-9e6d-a3e34eb2e861" providerId="ADAL" clId="{F85712A8-0178-41B8-89F9-82F21F184E98}" dt="2021-01-28T16:57:12.037" v="12" actId="1076"/>
          <ac:spMkLst>
            <pc:docMk/>
            <pc:sldMk cId="831173725" sldId="296"/>
            <ac:spMk id="5" creationId="{53E0A1CD-3BD0-45EE-B420-435CE08E3033}"/>
          </ac:spMkLst>
        </pc:spChg>
        <pc:picChg chg="mod">
          <ac:chgData name="Carolyn Jacobs" userId="56fa0885-c92e-4d3f-9e6d-a3e34eb2e861" providerId="ADAL" clId="{F85712A8-0178-41B8-89F9-82F21F184E98}" dt="2021-01-28T16:56:38.603" v="6" actId="1076"/>
          <ac:picMkLst>
            <pc:docMk/>
            <pc:sldMk cId="831173725" sldId="296"/>
            <ac:picMk id="2" creationId="{20DE63D6-38E8-4916-AEE5-FCCF2FAFCF2B}"/>
          </ac:picMkLst>
        </pc:picChg>
        <pc:picChg chg="mod">
          <ac:chgData name="Carolyn Jacobs" userId="56fa0885-c92e-4d3f-9e6d-a3e34eb2e861" providerId="ADAL" clId="{F85712A8-0178-41B8-89F9-82F21F184E98}" dt="2021-01-28T16:57:00.093" v="10" actId="14100"/>
          <ac:picMkLst>
            <pc:docMk/>
            <pc:sldMk cId="831173725" sldId="296"/>
            <ac:picMk id="4" creationId="{6F574698-A921-4EAB-88B2-194AC2558253}"/>
          </ac:picMkLst>
        </pc:picChg>
      </pc:sldChg>
      <pc:sldChg chg="modSp mod">
        <pc:chgData name="Carolyn Jacobs" userId="56fa0885-c92e-4d3f-9e6d-a3e34eb2e861" providerId="ADAL" clId="{F85712A8-0178-41B8-89F9-82F21F184E98}" dt="2021-01-28T16:58:18.680" v="20" actId="14100"/>
        <pc:sldMkLst>
          <pc:docMk/>
          <pc:sldMk cId="1134121711" sldId="297"/>
        </pc:sldMkLst>
        <pc:picChg chg="mod">
          <ac:chgData name="Carolyn Jacobs" userId="56fa0885-c92e-4d3f-9e6d-a3e34eb2e861" providerId="ADAL" clId="{F85712A8-0178-41B8-89F9-82F21F184E98}" dt="2021-01-28T16:57:56.497" v="16" actId="1076"/>
          <ac:picMkLst>
            <pc:docMk/>
            <pc:sldMk cId="1134121711" sldId="297"/>
            <ac:picMk id="2" creationId="{D13286EB-FA2D-421A-93E9-F359D1BBF715}"/>
          </ac:picMkLst>
        </pc:picChg>
        <pc:picChg chg="mod modCrop">
          <ac:chgData name="Carolyn Jacobs" userId="56fa0885-c92e-4d3f-9e6d-a3e34eb2e861" providerId="ADAL" clId="{F85712A8-0178-41B8-89F9-82F21F184E98}" dt="2021-01-28T16:58:18.680" v="20" actId="14100"/>
          <ac:picMkLst>
            <pc:docMk/>
            <pc:sldMk cId="1134121711" sldId="297"/>
            <ac:picMk id="4" creationId="{9B95195E-9CB9-4DEC-BA0A-56E70CD9C853}"/>
          </ac:picMkLst>
        </pc:picChg>
      </pc:sldChg>
      <pc:sldChg chg="modSp mod">
        <pc:chgData name="Carolyn Jacobs" userId="56fa0885-c92e-4d3f-9e6d-a3e34eb2e861" providerId="ADAL" clId="{F85712A8-0178-41B8-89F9-82F21F184E98}" dt="2021-01-28T16:59:11.076" v="30" actId="14100"/>
        <pc:sldMkLst>
          <pc:docMk/>
          <pc:sldMk cId="681953248" sldId="298"/>
        </pc:sldMkLst>
        <pc:picChg chg="mod">
          <ac:chgData name="Carolyn Jacobs" userId="56fa0885-c92e-4d3f-9e6d-a3e34eb2e861" providerId="ADAL" clId="{F85712A8-0178-41B8-89F9-82F21F184E98}" dt="2021-01-28T16:59:04.074" v="28" actId="1076"/>
          <ac:picMkLst>
            <pc:docMk/>
            <pc:sldMk cId="681953248" sldId="298"/>
            <ac:picMk id="2" creationId="{9F3B4B1A-76FC-444E-AA23-31134D6B8BFC}"/>
          </ac:picMkLst>
        </pc:picChg>
        <pc:picChg chg="mod">
          <ac:chgData name="Carolyn Jacobs" userId="56fa0885-c92e-4d3f-9e6d-a3e34eb2e861" providerId="ADAL" clId="{F85712A8-0178-41B8-89F9-82F21F184E98}" dt="2021-01-28T16:59:11.076" v="30" actId="14100"/>
          <ac:picMkLst>
            <pc:docMk/>
            <pc:sldMk cId="681953248" sldId="298"/>
            <ac:picMk id="4" creationId="{FE331FCB-1206-4D85-A277-207433A762CB}"/>
          </ac:picMkLst>
        </pc:picChg>
      </pc:sldChg>
      <pc:sldChg chg="modSp mod">
        <pc:chgData name="Carolyn Jacobs" userId="56fa0885-c92e-4d3f-9e6d-a3e34eb2e861" providerId="ADAL" clId="{F85712A8-0178-41B8-89F9-82F21F184E98}" dt="2021-01-28T16:55:44.730" v="3" actId="1076"/>
        <pc:sldMkLst>
          <pc:docMk/>
          <pc:sldMk cId="2968625193" sldId="299"/>
        </pc:sldMkLst>
        <pc:picChg chg="mod">
          <ac:chgData name="Carolyn Jacobs" userId="56fa0885-c92e-4d3f-9e6d-a3e34eb2e861" providerId="ADAL" clId="{F85712A8-0178-41B8-89F9-82F21F184E98}" dt="2021-01-28T16:55:44.730" v="3" actId="1076"/>
          <ac:picMkLst>
            <pc:docMk/>
            <pc:sldMk cId="2968625193" sldId="299"/>
            <ac:picMk id="6" creationId="{2381F503-4CCC-45D3-A0D5-22D7D7B0390D}"/>
          </ac:picMkLst>
        </pc:picChg>
      </pc:sldChg>
      <pc:sldChg chg="modSp mod">
        <pc:chgData name="Carolyn Jacobs" userId="56fa0885-c92e-4d3f-9e6d-a3e34eb2e861" providerId="ADAL" clId="{F85712A8-0178-41B8-89F9-82F21F184E98}" dt="2021-01-28T16:58:53.384" v="27" actId="14100"/>
        <pc:sldMkLst>
          <pc:docMk/>
          <pc:sldMk cId="2698972876" sldId="304"/>
        </pc:sldMkLst>
        <pc:picChg chg="mod">
          <ac:chgData name="Carolyn Jacobs" userId="56fa0885-c92e-4d3f-9e6d-a3e34eb2e861" providerId="ADAL" clId="{F85712A8-0178-41B8-89F9-82F21F184E98}" dt="2021-01-28T16:58:35.848" v="21" actId="1076"/>
          <ac:picMkLst>
            <pc:docMk/>
            <pc:sldMk cId="2698972876" sldId="304"/>
            <ac:picMk id="2" creationId="{D13286EB-FA2D-421A-93E9-F359D1BBF715}"/>
          </ac:picMkLst>
        </pc:picChg>
        <pc:picChg chg="mod">
          <ac:chgData name="Carolyn Jacobs" userId="56fa0885-c92e-4d3f-9e6d-a3e34eb2e861" providerId="ADAL" clId="{F85712A8-0178-41B8-89F9-82F21F184E98}" dt="2021-01-28T16:58:53.384" v="27" actId="14100"/>
          <ac:picMkLst>
            <pc:docMk/>
            <pc:sldMk cId="2698972876" sldId="304"/>
            <ac:picMk id="7" creationId="{8861C393-14EB-4F6B-A3DF-9C6EE0B4462D}"/>
          </ac:picMkLst>
        </pc:picChg>
      </pc:sldChg>
      <pc:sldChg chg="add">
        <pc:chgData name="Carolyn Jacobs" userId="56fa0885-c92e-4d3f-9e6d-a3e34eb2e861" providerId="ADAL" clId="{F85712A8-0178-41B8-89F9-82F21F184E98}" dt="2021-01-28T16:59:43.191" v="32"/>
        <pc:sldMkLst>
          <pc:docMk/>
          <pc:sldMk cId="4078199644" sldId="31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6F27AA-11EF-4F15-93BC-C6723E3E0D59}" type="datetimeFigureOut">
              <a:rPr lang="en-US" smtClean="0"/>
              <a:t>7/21/2021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E9396-F393-4B24-AF69-59B36568AAFD}" type="slidenum">
              <a:rPr lang="en-US" smtClean="0"/>
              <a:t>‹#›</a:t>
            </a:fld>
            <a:endParaRPr lang="en-US"/>
          </a:p>
        </p:txBody>
      </p:sp>
    </p:spTree>
    <p:extLst>
      <p:ext uri="{BB962C8B-B14F-4D97-AF65-F5344CB8AC3E}">
        <p14:creationId xmlns:p14="http://schemas.microsoft.com/office/powerpoint/2010/main" val="3547380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name of the lesson is a link to the Wyoming Agriculture in the Classroom website where the lesson can be downloaded.</a:t>
            </a:r>
          </a:p>
        </p:txBody>
      </p:sp>
      <p:sp>
        <p:nvSpPr>
          <p:cNvPr id="4" name="Slide Number Placeholder 3"/>
          <p:cNvSpPr>
            <a:spLocks noGrp="1"/>
          </p:cNvSpPr>
          <p:nvPr>
            <p:ph type="sldNum" sz="quarter" idx="5"/>
          </p:nvPr>
        </p:nvSpPr>
        <p:spPr/>
        <p:txBody>
          <a:bodyPr/>
          <a:lstStyle/>
          <a:p>
            <a:fld id="{053E9396-F393-4B24-AF69-59B36568AAFD}" type="slidenum">
              <a:rPr lang="en-US" smtClean="0"/>
              <a:t>1</a:t>
            </a:fld>
            <a:endParaRPr lang="en-US"/>
          </a:p>
        </p:txBody>
      </p:sp>
    </p:spTree>
    <p:extLst>
      <p:ext uri="{BB962C8B-B14F-4D97-AF65-F5344CB8AC3E}">
        <p14:creationId xmlns:p14="http://schemas.microsoft.com/office/powerpoint/2010/main" val="3402739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#7: These are set up for you to use if you are unable to put together your own mystery bag or if you are virtual.  The items are hidden under the bag, which will reveal the objects when you click on it in presentation mode.  Each bag has 2 objects from the list so students can choose one.  If you prefer to have only one object, just slide the bag over, crop out what you don’t want, and slide the bag back.  </a:t>
            </a:r>
          </a:p>
        </p:txBody>
      </p:sp>
      <p:sp>
        <p:nvSpPr>
          <p:cNvPr id="4" name="Slide Number Placeholder 3"/>
          <p:cNvSpPr>
            <a:spLocks noGrp="1"/>
          </p:cNvSpPr>
          <p:nvPr>
            <p:ph type="sldNum" sz="quarter" idx="5"/>
          </p:nvPr>
        </p:nvSpPr>
        <p:spPr/>
        <p:txBody>
          <a:bodyPr/>
          <a:lstStyle/>
          <a:p>
            <a:fld id="{053E9396-F393-4B24-AF69-59B36568AAFD}" type="slidenum">
              <a:rPr lang="en-US" smtClean="0"/>
              <a:t>10</a:t>
            </a:fld>
            <a:endParaRPr lang="en-US"/>
          </a:p>
        </p:txBody>
      </p:sp>
    </p:spTree>
    <p:extLst>
      <p:ext uri="{BB962C8B-B14F-4D97-AF65-F5344CB8AC3E}">
        <p14:creationId xmlns:p14="http://schemas.microsoft.com/office/powerpoint/2010/main" val="3547162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14</a:t>
            </a:fld>
            <a:endParaRPr lang="en-US"/>
          </a:p>
        </p:txBody>
      </p:sp>
    </p:spTree>
    <p:extLst>
      <p:ext uri="{BB962C8B-B14F-4D97-AF65-F5344CB8AC3E}">
        <p14:creationId xmlns:p14="http://schemas.microsoft.com/office/powerpoint/2010/main" val="3986539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#8, #9, and #10: Slide 8 has the sheet that students will use to do </a:t>
            </a:r>
            <a:r>
              <a:rPr lang="en-US"/>
              <a:t>this activity.</a:t>
            </a:r>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15</a:t>
            </a:fld>
            <a:endParaRPr lang="en-US"/>
          </a:p>
        </p:txBody>
      </p:sp>
    </p:spTree>
    <p:extLst>
      <p:ext uri="{BB962C8B-B14F-4D97-AF65-F5344CB8AC3E}">
        <p14:creationId xmlns:p14="http://schemas.microsoft.com/office/powerpoint/2010/main" val="3012137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#11</a:t>
            </a:r>
          </a:p>
        </p:txBody>
      </p:sp>
      <p:sp>
        <p:nvSpPr>
          <p:cNvPr id="4" name="Slide Number Placeholder 3"/>
          <p:cNvSpPr>
            <a:spLocks noGrp="1"/>
          </p:cNvSpPr>
          <p:nvPr>
            <p:ph type="sldNum" sz="quarter" idx="5"/>
          </p:nvPr>
        </p:nvSpPr>
        <p:spPr/>
        <p:txBody>
          <a:bodyPr/>
          <a:lstStyle/>
          <a:p>
            <a:fld id="{053E9396-F393-4B24-AF69-59B36568AAFD}" type="slidenum">
              <a:rPr lang="en-US" smtClean="0"/>
              <a:t>16</a:t>
            </a:fld>
            <a:endParaRPr lang="en-US"/>
          </a:p>
        </p:txBody>
      </p:sp>
    </p:spTree>
    <p:extLst>
      <p:ext uri="{BB962C8B-B14F-4D97-AF65-F5344CB8AC3E}">
        <p14:creationId xmlns:p14="http://schemas.microsoft.com/office/powerpoint/2010/main" val="760809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#12</a:t>
            </a:r>
          </a:p>
        </p:txBody>
      </p:sp>
      <p:sp>
        <p:nvSpPr>
          <p:cNvPr id="4" name="Slide Number Placeholder 3"/>
          <p:cNvSpPr>
            <a:spLocks noGrp="1"/>
          </p:cNvSpPr>
          <p:nvPr>
            <p:ph type="sldNum" sz="quarter" idx="5"/>
          </p:nvPr>
        </p:nvSpPr>
        <p:spPr/>
        <p:txBody>
          <a:bodyPr/>
          <a:lstStyle/>
          <a:p>
            <a:fld id="{053E9396-F393-4B24-AF69-59B36568AAFD}" type="slidenum">
              <a:rPr lang="en-US" smtClean="0"/>
              <a:t>17</a:t>
            </a:fld>
            <a:endParaRPr lang="en-US"/>
          </a:p>
        </p:txBody>
      </p:sp>
    </p:spTree>
    <p:extLst>
      <p:ext uri="{BB962C8B-B14F-4D97-AF65-F5344CB8AC3E}">
        <p14:creationId xmlns:p14="http://schemas.microsoft.com/office/powerpoint/2010/main" val="3758520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#13: This is a copy of slide 5.  You can either delete this slide and copy your slide with the student answers, or copy/paste the student responses into this one.  You will be able to update the previous student either way.</a:t>
            </a:r>
          </a:p>
        </p:txBody>
      </p:sp>
      <p:sp>
        <p:nvSpPr>
          <p:cNvPr id="4" name="Slide Number Placeholder 3"/>
          <p:cNvSpPr>
            <a:spLocks noGrp="1"/>
          </p:cNvSpPr>
          <p:nvPr>
            <p:ph type="sldNum" sz="quarter" idx="5"/>
          </p:nvPr>
        </p:nvSpPr>
        <p:spPr/>
        <p:txBody>
          <a:bodyPr/>
          <a:lstStyle/>
          <a:p>
            <a:fld id="{053E9396-F393-4B24-AF69-59B36568AAFD}" type="slidenum">
              <a:rPr lang="en-US" smtClean="0"/>
              <a:t>18</a:t>
            </a:fld>
            <a:endParaRPr lang="en-US"/>
          </a:p>
        </p:txBody>
      </p:sp>
    </p:spTree>
    <p:extLst>
      <p:ext uri="{BB962C8B-B14F-4D97-AF65-F5344CB8AC3E}">
        <p14:creationId xmlns:p14="http://schemas.microsoft.com/office/powerpoint/2010/main" val="1995657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Provide the students an opportunity to explain their learning.</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19</a:t>
            </a:fld>
            <a:endParaRPr lang="en-US"/>
          </a:p>
        </p:txBody>
      </p:sp>
    </p:spTree>
    <p:extLst>
      <p:ext uri="{BB962C8B-B14F-4D97-AF65-F5344CB8AC3E}">
        <p14:creationId xmlns:p14="http://schemas.microsoft.com/office/powerpoint/2010/main" val="4242043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focus of today’s lesson.</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2</a:t>
            </a:fld>
            <a:endParaRPr lang="en-US"/>
          </a:p>
        </p:txBody>
      </p:sp>
    </p:spTree>
    <p:extLst>
      <p:ext uri="{BB962C8B-B14F-4D97-AF65-F5344CB8AC3E}">
        <p14:creationId xmlns:p14="http://schemas.microsoft.com/office/powerpoint/2010/main" val="4005836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the new vocabulary words for this lesson.  You may need to adjust this list according to the needs of your students. </a:t>
            </a:r>
          </a:p>
        </p:txBody>
      </p:sp>
      <p:sp>
        <p:nvSpPr>
          <p:cNvPr id="4" name="Slide Number Placeholder 3"/>
          <p:cNvSpPr>
            <a:spLocks noGrp="1"/>
          </p:cNvSpPr>
          <p:nvPr>
            <p:ph type="sldNum" sz="quarter" idx="5"/>
          </p:nvPr>
        </p:nvSpPr>
        <p:spPr/>
        <p:txBody>
          <a:bodyPr/>
          <a:lstStyle/>
          <a:p>
            <a:fld id="{053E9396-F393-4B24-AF69-59B36568AAFD}" type="slidenum">
              <a:rPr lang="en-US" smtClean="0"/>
              <a:t>3</a:t>
            </a:fld>
            <a:endParaRPr lang="en-US"/>
          </a:p>
        </p:txBody>
      </p:sp>
    </p:spTree>
    <p:extLst>
      <p:ext uri="{BB962C8B-B14F-4D97-AF65-F5344CB8AC3E}">
        <p14:creationId xmlns:p14="http://schemas.microsoft.com/office/powerpoint/2010/main" val="1969881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 back on the previous lesson and review the key ideas.</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4</a:t>
            </a:fld>
            <a:endParaRPr lang="en-US"/>
          </a:p>
        </p:txBody>
      </p:sp>
    </p:spTree>
    <p:extLst>
      <p:ext uri="{BB962C8B-B14F-4D97-AF65-F5344CB8AC3E}">
        <p14:creationId xmlns:p14="http://schemas.microsoft.com/office/powerpoint/2010/main" val="2475387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 You can record student responses in the tables on this slide. A brainstorming tech tool would also work for collecting ideas for the things they use.</a:t>
            </a:r>
          </a:p>
        </p:txBody>
      </p:sp>
      <p:sp>
        <p:nvSpPr>
          <p:cNvPr id="4" name="Slide Number Placeholder 3"/>
          <p:cNvSpPr>
            <a:spLocks noGrp="1"/>
          </p:cNvSpPr>
          <p:nvPr>
            <p:ph type="sldNum" sz="quarter" idx="5"/>
          </p:nvPr>
        </p:nvSpPr>
        <p:spPr/>
        <p:txBody>
          <a:bodyPr/>
          <a:lstStyle/>
          <a:p>
            <a:fld id="{053E9396-F393-4B24-AF69-59B36568AAFD}" type="slidenum">
              <a:rPr lang="en-US" smtClean="0"/>
              <a:t>5</a:t>
            </a:fld>
            <a:endParaRPr lang="en-US"/>
          </a:p>
        </p:txBody>
      </p:sp>
    </p:spTree>
    <p:extLst>
      <p:ext uri="{BB962C8B-B14F-4D97-AF65-F5344CB8AC3E}">
        <p14:creationId xmlns:p14="http://schemas.microsoft.com/office/powerpoint/2010/main" val="1105404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#2, #3, and #4: Click on the bag in presentation mode, and it will reveal the example (balloon from oil).  This example is different than any of the other bags in this slide presentation so the students will have different mystery bags from the example.</a:t>
            </a:r>
          </a:p>
        </p:txBody>
      </p:sp>
      <p:sp>
        <p:nvSpPr>
          <p:cNvPr id="4" name="Slide Number Placeholder 3"/>
          <p:cNvSpPr>
            <a:spLocks noGrp="1"/>
          </p:cNvSpPr>
          <p:nvPr>
            <p:ph type="sldNum" sz="quarter" idx="5"/>
          </p:nvPr>
        </p:nvSpPr>
        <p:spPr/>
        <p:txBody>
          <a:bodyPr/>
          <a:lstStyle/>
          <a:p>
            <a:fld id="{053E9396-F393-4B24-AF69-59B36568AAFD}" type="slidenum">
              <a:rPr lang="en-US" smtClean="0"/>
              <a:t>6</a:t>
            </a:fld>
            <a:endParaRPr lang="en-US"/>
          </a:p>
        </p:txBody>
      </p:sp>
    </p:spTree>
    <p:extLst>
      <p:ext uri="{BB962C8B-B14F-4D97-AF65-F5344CB8AC3E}">
        <p14:creationId xmlns:p14="http://schemas.microsoft.com/office/powerpoint/2010/main" val="3886693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#5</a:t>
            </a:r>
          </a:p>
        </p:txBody>
      </p:sp>
      <p:sp>
        <p:nvSpPr>
          <p:cNvPr id="4" name="Slide Number Placeholder 3"/>
          <p:cNvSpPr>
            <a:spLocks noGrp="1"/>
          </p:cNvSpPr>
          <p:nvPr>
            <p:ph type="sldNum" sz="quarter" idx="5"/>
          </p:nvPr>
        </p:nvSpPr>
        <p:spPr/>
        <p:txBody>
          <a:bodyPr/>
          <a:lstStyle/>
          <a:p>
            <a:fld id="{053E9396-F393-4B24-AF69-59B36568AAFD}" type="slidenum">
              <a:rPr lang="en-US" smtClean="0"/>
              <a:t>7</a:t>
            </a:fld>
            <a:endParaRPr lang="en-US"/>
          </a:p>
        </p:txBody>
      </p:sp>
    </p:spTree>
    <p:extLst>
      <p:ext uri="{BB962C8B-B14F-4D97-AF65-F5344CB8AC3E}">
        <p14:creationId xmlns:p14="http://schemas.microsoft.com/office/powerpoint/2010/main" val="1156726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#6:  You can use your platform’s drawing tools to fill in the example worksheet with the class.</a:t>
            </a:r>
          </a:p>
        </p:txBody>
      </p:sp>
      <p:sp>
        <p:nvSpPr>
          <p:cNvPr id="4" name="Slide Number Placeholder 3"/>
          <p:cNvSpPr>
            <a:spLocks noGrp="1"/>
          </p:cNvSpPr>
          <p:nvPr>
            <p:ph type="sldNum" sz="quarter" idx="5"/>
          </p:nvPr>
        </p:nvSpPr>
        <p:spPr/>
        <p:txBody>
          <a:bodyPr/>
          <a:lstStyle/>
          <a:p>
            <a:fld id="{053E9396-F393-4B24-AF69-59B36568AAFD}" type="slidenum">
              <a:rPr lang="en-US" smtClean="0"/>
              <a:t>8</a:t>
            </a:fld>
            <a:endParaRPr lang="en-US"/>
          </a:p>
        </p:txBody>
      </p:sp>
    </p:spTree>
    <p:extLst>
      <p:ext uri="{BB962C8B-B14F-4D97-AF65-F5344CB8AC3E}">
        <p14:creationId xmlns:p14="http://schemas.microsoft.com/office/powerpoint/2010/main" val="1366448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Vocabulary Anchor Chart can be completed as you do the lesson.  The next lesson will have a pre-filled chart for you to continue using.</a:t>
            </a:r>
          </a:p>
        </p:txBody>
      </p:sp>
      <p:sp>
        <p:nvSpPr>
          <p:cNvPr id="4" name="Slide Number Placeholder 3"/>
          <p:cNvSpPr>
            <a:spLocks noGrp="1"/>
          </p:cNvSpPr>
          <p:nvPr>
            <p:ph type="sldNum" sz="quarter" idx="5"/>
          </p:nvPr>
        </p:nvSpPr>
        <p:spPr/>
        <p:txBody>
          <a:bodyPr/>
          <a:lstStyle/>
          <a:p>
            <a:fld id="{053E9396-F393-4B24-AF69-59B36568AAFD}" type="slidenum">
              <a:rPr lang="en-US" smtClean="0"/>
              <a:t>9</a:t>
            </a:fld>
            <a:endParaRPr lang="en-US"/>
          </a:p>
        </p:txBody>
      </p:sp>
    </p:spTree>
    <p:extLst>
      <p:ext uri="{BB962C8B-B14F-4D97-AF65-F5344CB8AC3E}">
        <p14:creationId xmlns:p14="http://schemas.microsoft.com/office/powerpoint/2010/main" val="2590572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93713B-5B5C-4120-8C47-043A680D3A04}"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60576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93713B-5B5C-4120-8C47-043A680D3A04}"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277086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93713B-5B5C-4120-8C47-043A680D3A04}"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3801491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93713B-5B5C-4120-8C47-043A680D3A04}"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034053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93713B-5B5C-4120-8C47-043A680D3A04}"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738104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93713B-5B5C-4120-8C47-043A680D3A04}" type="datetimeFigureOut">
              <a:rPr lang="en-US" smtClean="0"/>
              <a:t>7/21/2021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360110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93713B-5B5C-4120-8C47-043A680D3A04}" type="datetimeFigureOut">
              <a:rPr lang="en-US" smtClean="0"/>
              <a:t>7/21/2021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022393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3713B-5B5C-4120-8C47-043A680D3A04}" type="datetimeFigureOut">
              <a:rPr lang="en-US" smtClean="0"/>
              <a:t>7/21/2021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785514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93713B-5B5C-4120-8C47-043A680D3A04}" type="datetimeFigureOut">
              <a:rPr lang="en-US" smtClean="0"/>
              <a:t>7/21/2021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694112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93713B-5B5C-4120-8C47-043A680D3A04}" type="datetimeFigureOut">
              <a:rPr lang="en-US" smtClean="0"/>
              <a:t>7/21/2021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80465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93713B-5B5C-4120-8C47-043A680D3A04}" type="datetimeFigureOut">
              <a:rPr lang="en-US" smtClean="0"/>
              <a:t>7/21/2021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871939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93713B-5B5C-4120-8C47-043A680D3A04}" type="datetimeFigureOut">
              <a:rPr lang="en-US" smtClean="0"/>
              <a:t>7/21/2021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0EF5A-B183-4A11-B4EE-D3CF2E290499}" type="slidenum">
              <a:rPr lang="en-US" smtClean="0"/>
              <a:t>‹#›</a:t>
            </a:fld>
            <a:endParaRPr lang="en-US"/>
          </a:p>
        </p:txBody>
      </p:sp>
    </p:spTree>
    <p:extLst>
      <p:ext uri="{BB962C8B-B14F-4D97-AF65-F5344CB8AC3E}">
        <p14:creationId xmlns:p14="http://schemas.microsoft.com/office/powerpoint/2010/main" val="3478702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yaitc.org/lesson/lesson-four-by-product-bonanza"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creativecommons.org/licenses/by-nc/3.0/" TargetMode="External"/><Relationship Id="rId5" Type="http://schemas.openxmlformats.org/officeDocument/2006/relationships/hyperlink" Target="http://pngimg.com/download/21417" TargetMode="External"/><Relationship Id="rId4" Type="http://schemas.openxmlformats.org/officeDocument/2006/relationships/image" Target="../media/image19.png"/><Relationship Id="rId9" Type="http://schemas.openxmlformats.org/officeDocument/2006/relationships/hyperlink" Target="https://pixabay.com/en/brown-paper-grocery-bag-2169219/"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pixabay.com/en/brown-paper-grocery-bag-2169219/" TargetMode="External"/><Relationship Id="rId3" Type="http://schemas.openxmlformats.org/officeDocument/2006/relationships/image" Target="../media/image23.jpg"/><Relationship Id="rId7"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hyperlink" Target="https://creativecommons.org/licenses/by-nc-sa/3.0/" TargetMode="External"/><Relationship Id="rId4" Type="http://schemas.openxmlformats.org/officeDocument/2006/relationships/hyperlink" Target="https://pompeiahidromeis.com.br/2013/10/10/como-usar-bentonita-no-hidromel/"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pixabay.com/en/brown-paper-grocery-bag-2169219/" TargetMode="External"/><Relationship Id="rId3" Type="http://schemas.openxmlformats.org/officeDocument/2006/relationships/image" Target="../media/image26.jpeg"/><Relationship Id="rId7"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hyperlink" Target="https://creativecommons.org/licenses/by-nc-sa/3.0/" TargetMode="External"/><Relationship Id="rId4" Type="http://schemas.openxmlformats.org/officeDocument/2006/relationships/hyperlink" Target="http://empresayeconomia.republica.com/comercio-exterior/la-paradoja-noruega-a-cuenta-de-los-combustibles-fosiles.html"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pixabay.com/en/brown-paper-grocery-bag-2169219/" TargetMode="External"/><Relationship Id="rId3" Type="http://schemas.openxmlformats.org/officeDocument/2006/relationships/image" Target="../media/image28.jpg"/><Relationship Id="rId7"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hyperlink" Target="https://creativecommons.org/licenses/by-sa/3.0/" TargetMode="External"/><Relationship Id="rId4" Type="http://schemas.openxmlformats.org/officeDocument/2006/relationships/hyperlink" Target="http://admin.indiaenvironmentportal.org.in/news/natural-gas-cleaner-answer-pollutio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hyperlink" Target="https://pixabay.com/en/brown-paper-grocery-bag-2169219/"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s://creativecommons.org/licenses/by-sa/3.0/" TargetMode="External"/><Relationship Id="rId5" Type="http://schemas.openxmlformats.org/officeDocument/2006/relationships/hyperlink" Target="http://dvdsofaepipoca.blogspot.com/2012/10/post-1005.html" TargetMode="External"/><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0.tif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jpeg"/><Relationship Id="rId7" Type="http://schemas.openxmlformats.org/officeDocument/2006/relationships/hyperlink" Target="https://pixabay.com/en/brown-paper-grocery-bag-2169219/"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s://creativecommons.org/licenses/by-nc-nd/3.0/" TargetMode="External"/><Relationship Id="rId4" Type="http://schemas.openxmlformats.org/officeDocument/2006/relationships/hyperlink" Target="https://archita.blog/2013/06/20/story-of-a-blue-balloon-little-sky/" TargetMode="Externa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s://wyaitc.org/wp-content/uploads/2019/09/2MEL4-Worksheets-and-Resources.pdf" TargetMode="Externa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creativecommons.org/licenses/by-nc-nd/3.0/"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archita.blog/2013/06/20/story-of-a-blue-balloon-little-sky/" TargetMode="External"/><Relationship Id="rId5" Type="http://schemas.openxmlformats.org/officeDocument/2006/relationships/image" Target="../media/image15.jpeg"/><Relationship Id="rId4" Type="http://schemas.openxmlformats.org/officeDocument/2006/relationships/hyperlink" Target="https://wyaitc.org/wp-content/uploads/2019/09/2MEL4-Worksheets-and-Resources.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F7A39-B5B9-4529-8997-DCC5187B08CB}"/>
              </a:ext>
            </a:extLst>
          </p:cNvPr>
          <p:cNvSpPr>
            <a:spLocks noGrp="1"/>
          </p:cNvSpPr>
          <p:nvPr>
            <p:ph type="title"/>
          </p:nvPr>
        </p:nvSpPr>
        <p:spPr>
          <a:xfrm>
            <a:off x="6906906" y="3815710"/>
            <a:ext cx="5163503" cy="3550031"/>
          </a:xfrm>
        </p:spPr>
        <p:txBody>
          <a:bodyPr vert="horz" lIns="91440" tIns="45720" rIns="91440" bIns="45720" rtlCol="0" anchor="ctr">
            <a:normAutofit fontScale="90000"/>
          </a:bodyPr>
          <a:lstStyle/>
          <a:p>
            <a:pPr algn="ctr"/>
            <a:r>
              <a:rPr lang="en-US" sz="4900" b="1" dirty="0">
                <a:latin typeface="Arial" panose="020B0604020202020204" pitchFamily="34" charset="0"/>
                <a:cs typeface="Arial" panose="020B0604020202020204" pitchFamily="34" charset="0"/>
              </a:rPr>
              <a:t>Minerals &amp; Energy</a:t>
            </a:r>
            <a:br>
              <a:rPr lang="en-US" sz="54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2</a:t>
            </a:r>
            <a:r>
              <a:rPr lang="en-US" sz="3600" b="1" baseline="30000" dirty="0">
                <a:latin typeface="Arial" panose="020B0604020202020204" pitchFamily="34" charset="0"/>
                <a:cs typeface="Arial" panose="020B0604020202020204" pitchFamily="34" charset="0"/>
              </a:rPr>
              <a:t>nd</a:t>
            </a:r>
            <a:r>
              <a:rPr lang="en-US" sz="3600" b="1" dirty="0">
                <a:latin typeface="Arial" panose="020B0604020202020204" pitchFamily="34" charset="0"/>
                <a:cs typeface="Arial" panose="020B0604020202020204" pitchFamily="34" charset="0"/>
              </a:rPr>
              <a:t> Grade</a:t>
            </a:r>
            <a:br>
              <a:rPr lang="en-US" sz="3600" b="1" dirty="0">
                <a:solidFill>
                  <a:schemeClr val="accent2"/>
                </a:solidFill>
                <a:latin typeface="Arial" panose="020B0604020202020204" pitchFamily="34" charset="0"/>
                <a:cs typeface="Arial" panose="020B0604020202020204" pitchFamily="34" charset="0"/>
              </a:rPr>
            </a:br>
            <a:r>
              <a:rPr lang="en-US" sz="3600" b="1" dirty="0">
                <a:solidFill>
                  <a:schemeClr val="accent2"/>
                </a:solidFill>
                <a:latin typeface="Arial" panose="020B0604020202020204" pitchFamily="34" charset="0"/>
                <a:cs typeface="Arial" panose="020B0604020202020204" pitchFamily="34" charset="0"/>
              </a:rPr>
              <a:t>Lesson 4: </a:t>
            </a:r>
            <a:br>
              <a:rPr lang="en-US" sz="3600" b="1" dirty="0">
                <a:solidFill>
                  <a:schemeClr val="accent2"/>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By-product Bonanza</a:t>
            </a:r>
            <a:br>
              <a:rPr lang="en-US" sz="5400" b="1" dirty="0">
                <a:latin typeface="Arial" panose="020B0604020202020204" pitchFamily="34" charset="0"/>
                <a:cs typeface="Arial" panose="020B0604020202020204" pitchFamily="34" charset="0"/>
              </a:rPr>
            </a:br>
            <a:endParaRPr lang="en-US" sz="5400" dirty="0"/>
          </a:p>
        </p:txBody>
      </p:sp>
      <p:sp>
        <p:nvSpPr>
          <p:cNvPr id="20" name="Freeform: Shape 1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picture containing smoke, outdoor, sky, steam&#10;&#10;Description automatically generated">
            <a:extLst>
              <a:ext uri="{FF2B5EF4-FFF2-40B4-BE49-F238E27FC236}">
                <a16:creationId xmlns:a16="http://schemas.microsoft.com/office/drawing/2014/main" id="{D2B1D867-FF87-4D5A-BC68-C49A5E634A1B}"/>
              </a:ext>
            </a:extLst>
          </p:cNvPr>
          <p:cNvPicPr>
            <a:picLocks noGrp="1" noChangeAspect="1"/>
          </p:cNvPicPr>
          <p:nvPr>
            <p:ph idx="1"/>
          </p:nvPr>
        </p:nvPicPr>
        <p:blipFill rotWithShape="1">
          <a:blip r:embed="rId4">
            <a:extLst>
              <a:ext uri="{28A0092B-C50C-407E-A947-70E740481C1C}">
                <a14:useLocalDpi xmlns:a14="http://schemas.microsoft.com/office/drawing/2010/main"/>
              </a:ext>
            </a:extLst>
          </a:blip>
          <a:srcRect/>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6" name="Oval 5">
            <a:extLst>
              <a:ext uri="{FF2B5EF4-FFF2-40B4-BE49-F238E27FC236}">
                <a16:creationId xmlns:a16="http://schemas.microsoft.com/office/drawing/2014/main" id="{036AE7A7-B05C-47FC-8373-614E596DB7D7}"/>
              </a:ext>
            </a:extLst>
          </p:cNvPr>
          <p:cNvSpPr/>
          <p:nvPr/>
        </p:nvSpPr>
        <p:spPr>
          <a:xfrm>
            <a:off x="7498080" y="98475"/>
            <a:ext cx="3981157" cy="37751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close up of a sign&#10;&#10;Description automatically generated">
            <a:extLst>
              <a:ext uri="{FF2B5EF4-FFF2-40B4-BE49-F238E27FC236}">
                <a16:creationId xmlns:a16="http://schemas.microsoft.com/office/drawing/2014/main" id="{40AE2788-4E38-4DED-B3D2-32E4D8EF10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9897" y="98475"/>
            <a:ext cx="3357519" cy="3357519"/>
          </a:xfrm>
          <a:prstGeom prst="rect">
            <a:avLst/>
          </a:prstGeom>
        </p:spPr>
      </p:pic>
    </p:spTree>
    <p:extLst>
      <p:ext uri="{BB962C8B-B14F-4D97-AF65-F5344CB8AC3E}">
        <p14:creationId xmlns:p14="http://schemas.microsoft.com/office/powerpoint/2010/main" val="390727317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18000">
              <a:schemeClr val="bg1">
                <a:lumMod val="95000"/>
              </a:schemeClr>
            </a:gs>
            <a:gs pos="53000">
              <a:schemeClr val="bg1">
                <a:lumMod val="85000"/>
              </a:schemeClr>
            </a:gs>
            <a:gs pos="76000">
              <a:schemeClr val="bg1">
                <a:lumMod val="65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605C97-E6AC-474F-88EF-6546C3D825E2}"/>
              </a:ext>
            </a:extLst>
          </p:cNvPr>
          <p:cNvPicPr>
            <a:picLocks noChangeAspect="1"/>
          </p:cNvPicPr>
          <p:nvPr/>
        </p:nvPicPr>
        <p:blipFill>
          <a:blip r:embed="rId3"/>
          <a:stretch>
            <a:fillRect/>
          </a:stretch>
        </p:blipFill>
        <p:spPr>
          <a:xfrm>
            <a:off x="890176" y="374473"/>
            <a:ext cx="3267075" cy="3924300"/>
          </a:xfrm>
          <a:prstGeom prst="rect">
            <a:avLst/>
          </a:prstGeom>
          <a:ln w="76200">
            <a:solidFill>
              <a:schemeClr val="tx1"/>
            </a:solidFill>
          </a:ln>
        </p:spPr>
      </p:pic>
      <p:pic>
        <p:nvPicPr>
          <p:cNvPr id="4" name="Picture 3">
            <a:extLst>
              <a:ext uri="{FF2B5EF4-FFF2-40B4-BE49-F238E27FC236}">
                <a16:creationId xmlns:a16="http://schemas.microsoft.com/office/drawing/2014/main" id="{8441D237-A9FA-4475-B20B-6E88459AFB5B}"/>
              </a:ext>
            </a:extLst>
          </p:cNvPr>
          <p:cNvPicPr>
            <a:picLocks noChangeAspect="1"/>
          </p:cNvPicPr>
          <p:nvPr/>
        </p:nvPicPr>
        <p:blipFill>
          <a:blip r:embed="rId4">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890176" y="4489815"/>
            <a:ext cx="3267074" cy="2024666"/>
          </a:xfrm>
          <a:prstGeom prst="rect">
            <a:avLst/>
          </a:prstGeom>
          <a:solidFill>
            <a:schemeClr val="bg1"/>
          </a:solidFill>
          <a:ln w="76200">
            <a:solidFill>
              <a:schemeClr val="tx1"/>
            </a:solidFill>
          </a:ln>
        </p:spPr>
      </p:pic>
      <p:sp>
        <p:nvSpPr>
          <p:cNvPr id="5" name="TextBox 4">
            <a:extLst>
              <a:ext uri="{FF2B5EF4-FFF2-40B4-BE49-F238E27FC236}">
                <a16:creationId xmlns:a16="http://schemas.microsoft.com/office/drawing/2014/main" id="{E3313D17-696B-4744-A7BA-926C0F449080}"/>
              </a:ext>
            </a:extLst>
          </p:cNvPr>
          <p:cNvSpPr txBox="1"/>
          <p:nvPr/>
        </p:nvSpPr>
        <p:spPr>
          <a:xfrm>
            <a:off x="521464" y="6526205"/>
            <a:ext cx="3932547" cy="230832"/>
          </a:xfrm>
          <a:prstGeom prst="rect">
            <a:avLst/>
          </a:prstGeom>
          <a:noFill/>
          <a:ln>
            <a:solidFill>
              <a:schemeClr val="tx1"/>
            </a:solidFill>
          </a:ln>
        </p:spPr>
        <p:txBody>
          <a:bodyPr wrap="square" rtlCol="0">
            <a:spAutoFit/>
          </a:bodyPr>
          <a:lstStyle/>
          <a:p>
            <a:r>
              <a:rPr lang="en-US" sz="900" dirty="0">
                <a:hlinkClick r:id="rId5" tooltip="http://pngimg.com/download/21417"/>
              </a:rPr>
              <a:t>This Photo</a:t>
            </a:r>
            <a:r>
              <a:rPr lang="en-US" sz="900" dirty="0"/>
              <a:t> by Unknown Author is licensed under </a:t>
            </a:r>
            <a:r>
              <a:rPr lang="en-US" sz="900" dirty="0">
                <a:hlinkClick r:id="rId6" tooltip="https://creativecommons.org/licenses/by-nc/3.0/"/>
              </a:rPr>
              <a:t>CC BY-NC</a:t>
            </a:r>
            <a:endParaRPr lang="en-US" sz="900" dirty="0"/>
          </a:p>
        </p:txBody>
      </p:sp>
      <p:pic>
        <p:nvPicPr>
          <p:cNvPr id="8" name="Picture 7" descr="Graphical user interface, website&#10;&#10;Description automatically generated">
            <a:extLst>
              <a:ext uri="{FF2B5EF4-FFF2-40B4-BE49-F238E27FC236}">
                <a16:creationId xmlns:a16="http://schemas.microsoft.com/office/drawing/2014/main" id="{3949B9B8-796E-41F7-94A2-E64961AC7C8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349122" y="1702862"/>
            <a:ext cx="3903406" cy="3452273"/>
          </a:xfrm>
          <a:prstGeom prst="rect">
            <a:avLst/>
          </a:prstGeom>
        </p:spPr>
      </p:pic>
      <p:pic>
        <p:nvPicPr>
          <p:cNvPr id="7" name="Picture 6" descr="Shape, rectangle&#10;&#10;Description automatically generated">
            <a:extLst>
              <a:ext uri="{FF2B5EF4-FFF2-40B4-BE49-F238E27FC236}">
                <a16:creationId xmlns:a16="http://schemas.microsoft.com/office/drawing/2014/main" id="{66AD4FAC-9BDF-4E1F-ABAE-D9DBB64F5B37}"/>
              </a:ext>
            </a:extLst>
          </p:cNvPr>
          <p:cNvPicPr>
            <a:picLocks noChangeAspect="1"/>
          </p:cNvPicPr>
          <p:nvPr/>
        </p:nvPicPr>
        <p:blipFill>
          <a:blip r:embed="rId8" cstate="email">
            <a:extLst>
              <a:ext uri="{28A0092B-C50C-407E-A947-70E740481C1C}">
                <a14:useLocalDpi xmlns:a14="http://schemas.microsoft.com/office/drawing/2010/main"/>
              </a:ext>
              <a:ext uri="{837473B0-CC2E-450A-ABE3-18F120FF3D39}">
                <a1611:picAttrSrcUrl xmlns:a1611="http://schemas.microsoft.com/office/drawing/2016/11/main" r:id="rId9"/>
              </a:ext>
            </a:extLst>
          </a:blip>
          <a:stretch>
            <a:fillRect/>
          </a:stretch>
        </p:blipFill>
        <p:spPr>
          <a:xfrm>
            <a:off x="6096000" y="201925"/>
            <a:ext cx="4409650" cy="6656075"/>
          </a:xfrm>
          <a:prstGeom prst="rect">
            <a:avLst/>
          </a:prstGeom>
          <a:effectLst>
            <a:outerShdw blurRad="50800" dist="25400" dir="10800000" algn="r" rotWithShape="0">
              <a:prstClr val="black">
                <a:alpha val="40000"/>
              </a:prstClr>
            </a:outerShdw>
          </a:effectLst>
        </p:spPr>
      </p:pic>
    </p:spTree>
    <p:extLst>
      <p:ext uri="{BB962C8B-B14F-4D97-AF65-F5344CB8AC3E}">
        <p14:creationId xmlns:p14="http://schemas.microsoft.com/office/powerpoint/2010/main" val="131701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37" fill="hold" nodeType="clickEffect">
                                  <p:stCondLst>
                                    <p:cond delay="0"/>
                                  </p:stCondLst>
                                  <p:childTnLst>
                                    <p:animEffect transition="out" filter="barn(outVertic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DE63D6-38E8-4916-AEE5-FCCF2FAFCF2B}"/>
              </a:ext>
            </a:extLst>
          </p:cNvPr>
          <p:cNvPicPr>
            <a:picLocks noChangeAspect="1"/>
          </p:cNvPicPr>
          <p:nvPr/>
        </p:nvPicPr>
        <p:blipFill>
          <a:blip r:embed="rId2"/>
          <a:stretch>
            <a:fillRect/>
          </a:stretch>
        </p:blipFill>
        <p:spPr>
          <a:xfrm>
            <a:off x="655331" y="288346"/>
            <a:ext cx="3267075" cy="3914775"/>
          </a:xfrm>
          <a:prstGeom prst="rect">
            <a:avLst/>
          </a:prstGeom>
          <a:ln w="76200">
            <a:solidFill>
              <a:schemeClr val="tx1"/>
            </a:solidFill>
          </a:ln>
        </p:spPr>
      </p:pic>
      <p:pic>
        <p:nvPicPr>
          <p:cNvPr id="4" name="Picture 3">
            <a:extLst>
              <a:ext uri="{FF2B5EF4-FFF2-40B4-BE49-F238E27FC236}">
                <a16:creationId xmlns:a16="http://schemas.microsoft.com/office/drawing/2014/main" id="{6F574698-A921-4EAB-88B2-194AC2558253}"/>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655331" y="4417483"/>
            <a:ext cx="3267074" cy="2024675"/>
          </a:xfrm>
          <a:prstGeom prst="rect">
            <a:avLst/>
          </a:prstGeom>
          <a:ln w="76200">
            <a:solidFill>
              <a:schemeClr val="tx1"/>
            </a:solidFill>
          </a:ln>
        </p:spPr>
      </p:pic>
      <p:sp>
        <p:nvSpPr>
          <p:cNvPr id="5" name="TextBox 4">
            <a:extLst>
              <a:ext uri="{FF2B5EF4-FFF2-40B4-BE49-F238E27FC236}">
                <a16:creationId xmlns:a16="http://schemas.microsoft.com/office/drawing/2014/main" id="{53E0A1CD-3BD0-45EE-B420-435CE08E3033}"/>
              </a:ext>
            </a:extLst>
          </p:cNvPr>
          <p:cNvSpPr txBox="1"/>
          <p:nvPr/>
        </p:nvSpPr>
        <p:spPr>
          <a:xfrm>
            <a:off x="489078" y="6611087"/>
            <a:ext cx="3599580" cy="230832"/>
          </a:xfrm>
          <a:prstGeom prst="rect">
            <a:avLst/>
          </a:prstGeom>
          <a:noFill/>
        </p:spPr>
        <p:txBody>
          <a:bodyPr wrap="square" rtlCol="0">
            <a:spAutoFit/>
          </a:bodyPr>
          <a:lstStyle/>
          <a:p>
            <a:r>
              <a:rPr lang="en-US" sz="900" dirty="0">
                <a:hlinkClick r:id="rId4" tooltip="https://pompeiahidromeis.com.br/2013/10/10/como-usar-bentonita-no-hidromel/"/>
              </a:rPr>
              <a:t>This Photo</a:t>
            </a:r>
            <a:r>
              <a:rPr lang="en-US" sz="900" dirty="0"/>
              <a:t> by Unknown Author is licensed under </a:t>
            </a:r>
            <a:r>
              <a:rPr lang="en-US" sz="900" dirty="0">
                <a:hlinkClick r:id="rId5" tooltip="https://creativecommons.org/licenses/by-nc-sa/3.0/"/>
              </a:rPr>
              <a:t>CC BY-SA-NC</a:t>
            </a:r>
            <a:endParaRPr lang="en-US" sz="900" dirty="0"/>
          </a:p>
        </p:txBody>
      </p:sp>
      <p:pic>
        <p:nvPicPr>
          <p:cNvPr id="8" name="Picture 7" descr="A picture containing text&#10;&#10;Description automatically generated">
            <a:extLst>
              <a:ext uri="{FF2B5EF4-FFF2-40B4-BE49-F238E27FC236}">
                <a16:creationId xmlns:a16="http://schemas.microsoft.com/office/drawing/2014/main" id="{BF7EB8FA-420D-4E8D-A092-FF32875201A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479399" y="1828316"/>
            <a:ext cx="3642852" cy="3201365"/>
          </a:xfrm>
          <a:prstGeom prst="rect">
            <a:avLst/>
          </a:prstGeom>
        </p:spPr>
      </p:pic>
      <p:pic>
        <p:nvPicPr>
          <p:cNvPr id="6" name="Picture 5" descr="Shape, rectangle&#10;&#10;Description automatically generated">
            <a:extLst>
              <a:ext uri="{FF2B5EF4-FFF2-40B4-BE49-F238E27FC236}">
                <a16:creationId xmlns:a16="http://schemas.microsoft.com/office/drawing/2014/main" id="{61395BC8-3C57-4F06-A4B7-F7CEA51542F4}"/>
              </a:ext>
            </a:extLst>
          </p:cNvPr>
          <p:cNvPicPr>
            <a:picLocks noChangeAspect="1"/>
          </p:cNvPicPr>
          <p:nvPr/>
        </p:nvPicPr>
        <p:blipFill>
          <a:blip r:embed="rId7" cstate="email">
            <a:extLst>
              <a:ext uri="{28A0092B-C50C-407E-A947-70E740481C1C}">
                <a14:useLocalDpi xmlns:a14="http://schemas.microsoft.com/office/drawing/2010/main"/>
              </a:ext>
              <a:ext uri="{837473B0-CC2E-450A-ABE3-18F120FF3D39}">
                <a1611:picAttrSrcUrl xmlns:a1611="http://schemas.microsoft.com/office/drawing/2016/11/main" r:id="rId8"/>
              </a:ext>
            </a:extLst>
          </a:blip>
          <a:stretch>
            <a:fillRect/>
          </a:stretch>
        </p:blipFill>
        <p:spPr>
          <a:xfrm>
            <a:off x="5898519" y="185844"/>
            <a:ext cx="4409650" cy="6656075"/>
          </a:xfrm>
          <a:prstGeom prst="rect">
            <a:avLst/>
          </a:prstGeom>
        </p:spPr>
      </p:pic>
    </p:spTree>
    <p:extLst>
      <p:ext uri="{BB962C8B-B14F-4D97-AF65-F5344CB8AC3E}">
        <p14:creationId xmlns:p14="http://schemas.microsoft.com/office/powerpoint/2010/main" val="83117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37" fill="hold" nodeType="clickEffect">
                                  <p:stCondLst>
                                    <p:cond delay="0"/>
                                  </p:stCondLst>
                                  <p:childTnLst>
                                    <p:animEffect transition="out" filter="barn(outVertic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3286EB-FA2D-421A-93E9-F359D1BBF715}"/>
              </a:ext>
            </a:extLst>
          </p:cNvPr>
          <p:cNvPicPr>
            <a:picLocks noChangeAspect="1"/>
          </p:cNvPicPr>
          <p:nvPr/>
        </p:nvPicPr>
        <p:blipFill>
          <a:blip r:embed="rId2"/>
          <a:stretch>
            <a:fillRect/>
          </a:stretch>
        </p:blipFill>
        <p:spPr>
          <a:xfrm>
            <a:off x="748906" y="196199"/>
            <a:ext cx="3267075" cy="4181475"/>
          </a:xfrm>
          <a:prstGeom prst="rect">
            <a:avLst/>
          </a:prstGeom>
          <a:ln w="76200">
            <a:solidFill>
              <a:schemeClr val="tx1"/>
            </a:solidFill>
          </a:ln>
        </p:spPr>
      </p:pic>
      <p:pic>
        <p:nvPicPr>
          <p:cNvPr id="4" name="Picture 3" descr="A picture containing outdoor&#10;&#10;Description automatically generated">
            <a:extLst>
              <a:ext uri="{FF2B5EF4-FFF2-40B4-BE49-F238E27FC236}">
                <a16:creationId xmlns:a16="http://schemas.microsoft.com/office/drawing/2014/main" id="{9B95195E-9CB9-4DEC-BA0A-56E70CD9C853}"/>
              </a:ext>
            </a:extLst>
          </p:cNvPr>
          <p:cNvPicPr>
            <a:picLocks noChangeAspect="1"/>
          </p:cNvPicPr>
          <p:nvPr/>
        </p:nvPicPr>
        <p:blipFill rotWithShape="1">
          <a:blip r:embed="rId3" cstate="screen">
            <a:alphaModFix amt="85000"/>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748906" y="4575784"/>
            <a:ext cx="3267075" cy="2073397"/>
          </a:xfrm>
          <a:prstGeom prst="rect">
            <a:avLst/>
          </a:prstGeom>
          <a:ln w="76200">
            <a:solidFill>
              <a:schemeClr val="tx1"/>
            </a:solidFill>
          </a:ln>
        </p:spPr>
      </p:pic>
      <p:sp>
        <p:nvSpPr>
          <p:cNvPr id="5" name="TextBox 4">
            <a:extLst>
              <a:ext uri="{FF2B5EF4-FFF2-40B4-BE49-F238E27FC236}">
                <a16:creationId xmlns:a16="http://schemas.microsoft.com/office/drawing/2014/main" id="{958FA0FF-E6C0-40AA-AF56-E54E514370EB}"/>
              </a:ext>
            </a:extLst>
          </p:cNvPr>
          <p:cNvSpPr txBox="1"/>
          <p:nvPr/>
        </p:nvSpPr>
        <p:spPr>
          <a:xfrm>
            <a:off x="218945" y="6641621"/>
            <a:ext cx="3566710" cy="230832"/>
          </a:xfrm>
          <a:prstGeom prst="rect">
            <a:avLst/>
          </a:prstGeom>
          <a:noFill/>
        </p:spPr>
        <p:txBody>
          <a:bodyPr wrap="square" rtlCol="0">
            <a:spAutoFit/>
          </a:bodyPr>
          <a:lstStyle/>
          <a:p>
            <a:r>
              <a:rPr lang="en-US" sz="900">
                <a:hlinkClick r:id="rId4" tooltip="http://empresayeconomia.republica.com/comercio-exterior/la-paradoja-noruega-a-cuenta-de-los-combustibles-fosiles.html"/>
              </a:rPr>
              <a:t>This Photo</a:t>
            </a:r>
            <a:r>
              <a:rPr lang="en-US" sz="900"/>
              <a:t> by Unknown Author is licensed under </a:t>
            </a:r>
            <a:r>
              <a:rPr lang="en-US" sz="900">
                <a:hlinkClick r:id="rId5" tooltip="https://creativecommons.org/licenses/by-nc-sa/3.0/"/>
              </a:rPr>
              <a:t>CC BY-SA-NC</a:t>
            </a:r>
            <a:endParaRPr lang="en-US" sz="900"/>
          </a:p>
        </p:txBody>
      </p:sp>
      <p:pic>
        <p:nvPicPr>
          <p:cNvPr id="6" name="Picture 5">
            <a:extLst>
              <a:ext uri="{FF2B5EF4-FFF2-40B4-BE49-F238E27FC236}">
                <a16:creationId xmlns:a16="http://schemas.microsoft.com/office/drawing/2014/main" id="{BA1AE62F-0898-4F22-A49C-11AFD20937B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357754" y="2044947"/>
            <a:ext cx="3886141" cy="2772697"/>
          </a:xfrm>
          <a:prstGeom prst="rect">
            <a:avLst/>
          </a:prstGeom>
        </p:spPr>
      </p:pic>
      <p:pic>
        <p:nvPicPr>
          <p:cNvPr id="10" name="Picture 9" descr="Shape, rectangle&#10;&#10;Description automatically generated">
            <a:extLst>
              <a:ext uri="{FF2B5EF4-FFF2-40B4-BE49-F238E27FC236}">
                <a16:creationId xmlns:a16="http://schemas.microsoft.com/office/drawing/2014/main" id="{D0153E61-0877-48C9-B119-58F7533E65A6}"/>
              </a:ext>
            </a:extLst>
          </p:cNvPr>
          <p:cNvPicPr>
            <a:picLocks noChangeAspect="1"/>
          </p:cNvPicPr>
          <p:nvPr/>
        </p:nvPicPr>
        <p:blipFill>
          <a:blip r:embed="rId7" cstate="email">
            <a:extLst>
              <a:ext uri="{28A0092B-C50C-407E-A947-70E740481C1C}">
                <a14:useLocalDpi xmlns:a14="http://schemas.microsoft.com/office/drawing/2010/main"/>
              </a:ext>
              <a:ext uri="{837473B0-CC2E-450A-ABE3-18F120FF3D39}">
                <a1611:picAttrSrcUrl xmlns:a1611="http://schemas.microsoft.com/office/drawing/2016/11/main" r:id="rId8"/>
              </a:ext>
            </a:extLst>
          </a:blip>
          <a:stretch>
            <a:fillRect/>
          </a:stretch>
        </p:blipFill>
        <p:spPr>
          <a:xfrm>
            <a:off x="5971196" y="100962"/>
            <a:ext cx="4409650" cy="6656075"/>
          </a:xfrm>
          <a:prstGeom prst="rect">
            <a:avLst/>
          </a:prstGeom>
        </p:spPr>
      </p:pic>
    </p:spTree>
    <p:extLst>
      <p:ext uri="{BB962C8B-B14F-4D97-AF65-F5344CB8AC3E}">
        <p14:creationId xmlns:p14="http://schemas.microsoft.com/office/powerpoint/2010/main" val="113412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37" fill="hold" nodeType="clickEffect">
                                  <p:stCondLst>
                                    <p:cond delay="0"/>
                                  </p:stCondLst>
                                  <p:childTnLst>
                                    <p:animEffect transition="out" filter="barn(outVertic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3286EB-FA2D-421A-93E9-F359D1BBF715}"/>
              </a:ext>
            </a:extLst>
          </p:cNvPr>
          <p:cNvPicPr>
            <a:picLocks noChangeAspect="1"/>
          </p:cNvPicPr>
          <p:nvPr/>
        </p:nvPicPr>
        <p:blipFill>
          <a:blip r:embed="rId2"/>
          <a:stretch>
            <a:fillRect/>
          </a:stretch>
        </p:blipFill>
        <p:spPr>
          <a:xfrm>
            <a:off x="793376" y="199412"/>
            <a:ext cx="3267075" cy="4181475"/>
          </a:xfrm>
          <a:prstGeom prst="rect">
            <a:avLst/>
          </a:prstGeom>
          <a:ln w="76200">
            <a:solidFill>
              <a:schemeClr val="tx1"/>
            </a:solidFill>
          </a:ln>
        </p:spPr>
      </p:pic>
      <p:pic>
        <p:nvPicPr>
          <p:cNvPr id="7" name="Picture 6" descr="A picture containing stove, kitchen appliance, appliance&#10;&#10;Description automatically generated">
            <a:extLst>
              <a:ext uri="{FF2B5EF4-FFF2-40B4-BE49-F238E27FC236}">
                <a16:creationId xmlns:a16="http://schemas.microsoft.com/office/drawing/2014/main" id="{8861C393-14EB-4F6B-A3DF-9C6EE0B4462D}"/>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793376" y="4551550"/>
            <a:ext cx="3267075" cy="2107038"/>
          </a:xfrm>
          <a:prstGeom prst="rect">
            <a:avLst/>
          </a:prstGeom>
          <a:ln w="76200">
            <a:solidFill>
              <a:schemeClr val="tx1"/>
            </a:solidFill>
          </a:ln>
        </p:spPr>
      </p:pic>
      <p:sp>
        <p:nvSpPr>
          <p:cNvPr id="8" name="TextBox 7">
            <a:extLst>
              <a:ext uri="{FF2B5EF4-FFF2-40B4-BE49-F238E27FC236}">
                <a16:creationId xmlns:a16="http://schemas.microsoft.com/office/drawing/2014/main" id="{2E1C21EC-15DB-4C1F-89FB-A549793F4C42}"/>
              </a:ext>
            </a:extLst>
          </p:cNvPr>
          <p:cNvSpPr txBox="1"/>
          <p:nvPr/>
        </p:nvSpPr>
        <p:spPr>
          <a:xfrm>
            <a:off x="0" y="6627168"/>
            <a:ext cx="3602761" cy="230832"/>
          </a:xfrm>
          <a:prstGeom prst="rect">
            <a:avLst/>
          </a:prstGeom>
          <a:noFill/>
        </p:spPr>
        <p:txBody>
          <a:bodyPr wrap="square" rtlCol="0">
            <a:spAutoFit/>
          </a:bodyPr>
          <a:lstStyle/>
          <a:p>
            <a:r>
              <a:rPr lang="en-US" sz="900" dirty="0">
                <a:hlinkClick r:id="rId4" tooltip="http://admin.indiaenvironmentportal.org.in/news/natural-gas-cleaner-answer-pollution"/>
              </a:rPr>
              <a:t>This Photo</a:t>
            </a:r>
            <a:r>
              <a:rPr lang="en-US" sz="900" dirty="0"/>
              <a:t> by Unknown Author is licensed under </a:t>
            </a:r>
            <a:r>
              <a:rPr lang="en-US" sz="900" dirty="0">
                <a:hlinkClick r:id="rId5" tooltip="https://creativecommons.org/licenses/by-sa/3.0/"/>
              </a:rPr>
              <a:t>CC BY-SA</a:t>
            </a:r>
            <a:endParaRPr lang="en-US" sz="900" dirty="0"/>
          </a:p>
        </p:txBody>
      </p:sp>
      <p:pic>
        <p:nvPicPr>
          <p:cNvPr id="6" name="Picture 5" descr="Calendar&#10;&#10;Description automatically generated">
            <a:extLst>
              <a:ext uri="{FF2B5EF4-FFF2-40B4-BE49-F238E27FC236}">
                <a16:creationId xmlns:a16="http://schemas.microsoft.com/office/drawing/2014/main" id="{D0410771-878A-41F2-AF19-0CFB4305F56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415596" y="1954159"/>
            <a:ext cx="3770458" cy="2949679"/>
          </a:xfrm>
          <a:prstGeom prst="rect">
            <a:avLst/>
          </a:prstGeom>
        </p:spPr>
      </p:pic>
      <p:pic>
        <p:nvPicPr>
          <p:cNvPr id="10" name="Picture 9" descr="Shape, rectangle&#10;&#10;Description automatically generated">
            <a:extLst>
              <a:ext uri="{FF2B5EF4-FFF2-40B4-BE49-F238E27FC236}">
                <a16:creationId xmlns:a16="http://schemas.microsoft.com/office/drawing/2014/main" id="{974888AD-D91C-45B8-951F-5DEEF379401F}"/>
              </a:ext>
            </a:extLst>
          </p:cNvPr>
          <p:cNvPicPr>
            <a:picLocks noChangeAspect="1"/>
          </p:cNvPicPr>
          <p:nvPr/>
        </p:nvPicPr>
        <p:blipFill>
          <a:blip r:embed="rId7" cstate="email">
            <a:extLst>
              <a:ext uri="{28A0092B-C50C-407E-A947-70E740481C1C}">
                <a14:useLocalDpi xmlns:a14="http://schemas.microsoft.com/office/drawing/2010/main"/>
              </a:ext>
              <a:ext uri="{837473B0-CC2E-450A-ABE3-18F120FF3D39}">
                <a1611:picAttrSrcUrl xmlns:a1611="http://schemas.microsoft.com/office/drawing/2016/11/main" r:id="rId8"/>
              </a:ext>
            </a:extLst>
          </a:blip>
          <a:stretch>
            <a:fillRect/>
          </a:stretch>
        </p:blipFill>
        <p:spPr>
          <a:xfrm>
            <a:off x="6096000" y="86509"/>
            <a:ext cx="4409650" cy="6656075"/>
          </a:xfrm>
          <a:prstGeom prst="rect">
            <a:avLst/>
          </a:prstGeom>
        </p:spPr>
      </p:pic>
    </p:spTree>
    <p:extLst>
      <p:ext uri="{BB962C8B-B14F-4D97-AF65-F5344CB8AC3E}">
        <p14:creationId xmlns:p14="http://schemas.microsoft.com/office/powerpoint/2010/main" val="269897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37" fill="hold" nodeType="clickEffect">
                                  <p:stCondLst>
                                    <p:cond delay="0"/>
                                  </p:stCondLst>
                                  <p:childTnLst>
                                    <p:animEffect transition="out" filter="barn(outVertic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0"/>
              </a:schemeClr>
            </a:gs>
            <a:gs pos="33000">
              <a:schemeClr val="accent4">
                <a:lumMod val="75000"/>
              </a:schemeClr>
            </a:gs>
            <a:gs pos="75000">
              <a:schemeClr val="accent4">
                <a:lumMod val="40000"/>
                <a:lumOff val="60000"/>
              </a:schemeClr>
            </a:gs>
          </a:gsLst>
          <a:lin ang="16200000" scaled="1"/>
          <a:tileRect/>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3B4B1A-76FC-444E-AA23-31134D6B8BFC}"/>
              </a:ext>
            </a:extLst>
          </p:cNvPr>
          <p:cNvPicPr>
            <a:picLocks noChangeAspect="1"/>
          </p:cNvPicPr>
          <p:nvPr/>
        </p:nvPicPr>
        <p:blipFill>
          <a:blip r:embed="rId3"/>
          <a:stretch>
            <a:fillRect/>
          </a:stretch>
        </p:blipFill>
        <p:spPr>
          <a:xfrm>
            <a:off x="934858" y="183957"/>
            <a:ext cx="3276600" cy="4171950"/>
          </a:xfrm>
          <a:prstGeom prst="rect">
            <a:avLst/>
          </a:prstGeom>
          <a:ln w="76200">
            <a:solidFill>
              <a:schemeClr val="tx1"/>
            </a:solidFill>
          </a:ln>
        </p:spPr>
      </p:pic>
      <p:pic>
        <p:nvPicPr>
          <p:cNvPr id="4" name="Picture 3" descr="A picture containing indoor&#10;&#10;Description automatically generated">
            <a:extLst>
              <a:ext uri="{FF2B5EF4-FFF2-40B4-BE49-F238E27FC236}">
                <a16:creationId xmlns:a16="http://schemas.microsoft.com/office/drawing/2014/main" id="{FE331FCB-1206-4D85-A277-207433A762C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34857" y="4532859"/>
            <a:ext cx="3276599" cy="2201153"/>
          </a:xfrm>
          <a:prstGeom prst="rect">
            <a:avLst/>
          </a:prstGeom>
          <a:ln w="76200">
            <a:solidFill>
              <a:schemeClr val="tx1"/>
            </a:solidFill>
          </a:ln>
        </p:spPr>
      </p:pic>
      <p:pic>
        <p:nvPicPr>
          <p:cNvPr id="7" name="Picture 6" descr="Text&#10;&#10;Description automatically generated">
            <a:extLst>
              <a:ext uri="{FF2B5EF4-FFF2-40B4-BE49-F238E27FC236}">
                <a16:creationId xmlns:a16="http://schemas.microsoft.com/office/drawing/2014/main" id="{CEDB8D14-4EC8-4198-B649-1C0437FB41E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366357" y="1740481"/>
            <a:ext cx="3868935" cy="3377035"/>
          </a:xfrm>
          <a:prstGeom prst="rect">
            <a:avLst/>
          </a:prstGeom>
        </p:spPr>
      </p:pic>
      <p:pic>
        <p:nvPicPr>
          <p:cNvPr id="6" name="Picture 5" descr="Shape, rectangle&#10;&#10;Description automatically generated">
            <a:extLst>
              <a:ext uri="{FF2B5EF4-FFF2-40B4-BE49-F238E27FC236}">
                <a16:creationId xmlns:a16="http://schemas.microsoft.com/office/drawing/2014/main" id="{4E694DD4-A458-4D34-9EE2-CD92F300A97C}"/>
              </a:ext>
            </a:extLst>
          </p:cNvPr>
          <p:cNvPicPr>
            <a:picLocks noChangeAspect="1"/>
          </p:cNvPicPr>
          <p:nvPr/>
        </p:nvPicPr>
        <p:blipFill>
          <a:blip r:embed="rId6" cstate="email">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6096000" y="77937"/>
            <a:ext cx="4409650" cy="6656075"/>
          </a:xfrm>
          <a:prstGeom prst="rect">
            <a:avLst/>
          </a:prstGeom>
        </p:spPr>
      </p:pic>
    </p:spTree>
    <p:extLst>
      <p:ext uri="{BB962C8B-B14F-4D97-AF65-F5344CB8AC3E}">
        <p14:creationId xmlns:p14="http://schemas.microsoft.com/office/powerpoint/2010/main" val="68195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37" fill="hold" nodeType="clickEffect">
                                  <p:stCondLst>
                                    <p:cond delay="0"/>
                                  </p:stCondLst>
                                  <p:childTnLst>
                                    <p:animEffect transition="out" filter="barn(outVertic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0"/>
              </a:schemeClr>
            </a:gs>
            <a:gs pos="33000">
              <a:schemeClr val="accent4">
                <a:lumMod val="75000"/>
              </a:schemeClr>
            </a:gs>
            <a:gs pos="75000">
              <a:schemeClr val="accent4">
                <a:lumMod val="40000"/>
                <a:lumOff val="60000"/>
              </a:schemeClr>
            </a:gs>
          </a:gsLst>
          <a:lin ang="162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AD9426-DF93-4D52-9332-EFA1604D9F48}"/>
              </a:ext>
            </a:extLst>
          </p:cNvPr>
          <p:cNvSpPr txBox="1"/>
          <p:nvPr/>
        </p:nvSpPr>
        <p:spPr>
          <a:xfrm>
            <a:off x="190498" y="1883203"/>
            <a:ext cx="6096000" cy="4169747"/>
          </a:xfrm>
          <a:prstGeom prst="cloudCallout">
            <a:avLst>
              <a:gd name="adj1" fmla="val 84159"/>
              <a:gd name="adj2" fmla="val 11137"/>
            </a:avLst>
          </a:prstGeom>
          <a:solidFill>
            <a:schemeClr val="bg1"/>
          </a:solidFill>
          <a:ln>
            <a:solidFill>
              <a:schemeClr val="tx1"/>
            </a:solidFill>
          </a:ln>
        </p:spPr>
        <p:txBody>
          <a:bodyPr wrap="square" rtlCol="0">
            <a:spAutoFit/>
          </a:bodyPr>
          <a:lstStyle/>
          <a:p>
            <a:r>
              <a:rPr lang="en-US" sz="2800" dirty="0"/>
              <a:t>What do you think?</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Why is this object important in your life?</a:t>
            </a:r>
          </a:p>
          <a:p>
            <a:endParaRPr lang="en-US" sz="2400" dirty="0"/>
          </a:p>
          <a:p>
            <a:pPr marL="285750" indent="-285750">
              <a:buFont typeface="Arial" panose="020B0604020202020204" pitchFamily="34" charset="0"/>
              <a:buChar char="•"/>
            </a:pPr>
            <a:r>
              <a:rPr lang="en-US" sz="2400" dirty="0"/>
              <a:t>What would it be like if we did not have this product.</a:t>
            </a:r>
          </a:p>
        </p:txBody>
      </p:sp>
      <p:sp>
        <p:nvSpPr>
          <p:cNvPr id="3" name="TextBox 2">
            <a:extLst>
              <a:ext uri="{FF2B5EF4-FFF2-40B4-BE49-F238E27FC236}">
                <a16:creationId xmlns:a16="http://schemas.microsoft.com/office/drawing/2014/main" id="{DB1F939D-4CC0-453F-B907-1C30336DF10A}"/>
              </a:ext>
            </a:extLst>
          </p:cNvPr>
          <p:cNvSpPr txBox="1"/>
          <p:nvPr/>
        </p:nvSpPr>
        <p:spPr>
          <a:xfrm>
            <a:off x="-176214" y="185737"/>
            <a:ext cx="6829425" cy="707886"/>
          </a:xfrm>
          <a:prstGeom prst="rect">
            <a:avLst/>
          </a:prstGeom>
          <a:noFill/>
        </p:spPr>
        <p:txBody>
          <a:bodyPr wrap="square" rtlCol="0">
            <a:spAutoFit/>
          </a:bodyPr>
          <a:lstStyle/>
          <a:p>
            <a:pPr algn="ctr"/>
            <a:r>
              <a:rPr lang="en-US" sz="4000" dirty="0"/>
              <a:t>All About Our Mystery Item</a:t>
            </a:r>
          </a:p>
        </p:txBody>
      </p:sp>
      <p:sp>
        <p:nvSpPr>
          <p:cNvPr id="4" name="TextBox 3">
            <a:extLst>
              <a:ext uri="{FF2B5EF4-FFF2-40B4-BE49-F238E27FC236}">
                <a16:creationId xmlns:a16="http://schemas.microsoft.com/office/drawing/2014/main" id="{526BD6E1-A631-48D3-A34F-51171875DBE1}"/>
              </a:ext>
            </a:extLst>
          </p:cNvPr>
          <p:cNvSpPr txBox="1"/>
          <p:nvPr/>
        </p:nvSpPr>
        <p:spPr>
          <a:xfrm>
            <a:off x="6081714" y="76775"/>
            <a:ext cx="6096000" cy="2813149"/>
          </a:xfrm>
          <a:prstGeom prst="wedgeEllipseCallout">
            <a:avLst>
              <a:gd name="adj1" fmla="val 7496"/>
              <a:gd name="adj2" fmla="val 67071"/>
            </a:avLst>
          </a:prstGeom>
          <a:solidFill>
            <a:schemeClr val="bg1"/>
          </a:solidFill>
          <a:ln w="19050">
            <a:solidFill>
              <a:schemeClr val="tx1"/>
            </a:solidFill>
          </a:ln>
        </p:spPr>
        <p:txBody>
          <a:bodyPr wrap="square" rtlCol="0">
            <a:spAutoFit/>
          </a:bodyPr>
          <a:lstStyle/>
          <a:p>
            <a:r>
              <a:rPr lang="en-US" sz="2800" dirty="0"/>
              <a:t>Tell the class:</a:t>
            </a:r>
          </a:p>
          <a:p>
            <a:pPr marL="457200" indent="-457200">
              <a:buFont typeface="Arial" panose="020B0604020202020204" pitchFamily="34" charset="0"/>
              <a:buChar char="•"/>
            </a:pPr>
            <a:r>
              <a:rPr lang="en-US" sz="2400" dirty="0"/>
              <a:t>Are you surprised to learn that your object contains the resource it has?</a:t>
            </a:r>
          </a:p>
          <a:p>
            <a:pPr marL="457200" indent="-457200">
              <a:buFont typeface="Arial" panose="020B0604020202020204" pitchFamily="34" charset="0"/>
              <a:buChar char="•"/>
            </a:pPr>
            <a:r>
              <a:rPr lang="en-US" sz="2400" dirty="0"/>
              <a:t>What are your reasons?</a:t>
            </a:r>
          </a:p>
        </p:txBody>
      </p:sp>
      <p:pic>
        <p:nvPicPr>
          <p:cNvPr id="6" name="Picture 5" descr="A picture containing toy, vector graphics&#10;&#10;Description automatically generated">
            <a:extLst>
              <a:ext uri="{FF2B5EF4-FFF2-40B4-BE49-F238E27FC236}">
                <a16:creationId xmlns:a16="http://schemas.microsoft.com/office/drawing/2014/main" id="{99F8DCE5-CB2F-4FBE-B437-88C2E1801E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65462" y="3429000"/>
            <a:ext cx="2585728" cy="3352225"/>
          </a:xfrm>
          <a:prstGeom prst="rect">
            <a:avLst/>
          </a:prstGeom>
        </p:spPr>
      </p:pic>
    </p:spTree>
    <p:extLst>
      <p:ext uri="{BB962C8B-B14F-4D97-AF65-F5344CB8AC3E}">
        <p14:creationId xmlns:p14="http://schemas.microsoft.com/office/powerpoint/2010/main" val="3744663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9000">
              <a:schemeClr val="accent1">
                <a:lumMod val="0"/>
                <a:lumOff val="100000"/>
              </a:schemeClr>
            </a:gs>
            <a:gs pos="9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20D2E1-4C6E-4D8B-A56D-0672E169FB2D}"/>
              </a:ext>
            </a:extLst>
          </p:cNvPr>
          <p:cNvSpPr txBox="1"/>
          <p:nvPr/>
        </p:nvSpPr>
        <p:spPr>
          <a:xfrm>
            <a:off x="2711992" y="0"/>
            <a:ext cx="6988741" cy="2425839"/>
          </a:xfrm>
          <a:prstGeom prst="downArrow">
            <a:avLst>
              <a:gd name="adj1" fmla="val 43471"/>
              <a:gd name="adj2" fmla="val 49681"/>
            </a:avLst>
          </a:prstGeom>
          <a:gradFill flip="none" rotWithShape="1">
            <a:gsLst>
              <a:gs pos="0">
                <a:schemeClr val="tx2">
                  <a:lumMod val="75000"/>
                  <a:lumOff val="25000"/>
                </a:schemeClr>
              </a:gs>
              <a:gs pos="50000">
                <a:schemeClr val="accent1">
                  <a:tint val="44500"/>
                  <a:satMod val="160000"/>
                </a:schemeClr>
              </a:gs>
              <a:gs pos="100000">
                <a:schemeClr val="bg1"/>
              </a:gs>
            </a:gsLst>
            <a:lin ang="16200000" scaled="1"/>
            <a:tileRect/>
          </a:gradFill>
          <a:ln>
            <a:noFill/>
          </a:ln>
        </p:spPr>
        <p:txBody>
          <a:bodyPr wrap="square" rtlCol="0">
            <a:spAutoFit/>
          </a:bodyPr>
          <a:lstStyle/>
          <a:p>
            <a:pPr algn="ctr"/>
            <a:r>
              <a:rPr lang="en-US" sz="4400" dirty="0">
                <a:solidFill>
                  <a:sysClr val="windowText" lastClr="000000"/>
                </a:solidFill>
              </a:rPr>
              <a:t>Things to Ponder</a:t>
            </a:r>
          </a:p>
        </p:txBody>
      </p:sp>
      <p:pic>
        <p:nvPicPr>
          <p:cNvPr id="4" name="Picture 3" descr="Icon&#10;&#10;Description automatically generated">
            <a:extLst>
              <a:ext uri="{FF2B5EF4-FFF2-40B4-BE49-F238E27FC236}">
                <a16:creationId xmlns:a16="http://schemas.microsoft.com/office/drawing/2014/main" id="{1E1ADCF0-60CA-405B-8D12-1E6D11474C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23891" y="2771775"/>
            <a:ext cx="3753810" cy="395763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TextBox 4">
            <a:extLst>
              <a:ext uri="{FF2B5EF4-FFF2-40B4-BE49-F238E27FC236}">
                <a16:creationId xmlns:a16="http://schemas.microsoft.com/office/drawing/2014/main" id="{6F50617F-36E0-4C46-80C9-C2B7B0B4CADC}"/>
              </a:ext>
            </a:extLst>
          </p:cNvPr>
          <p:cNvSpPr txBox="1"/>
          <p:nvPr/>
        </p:nvSpPr>
        <p:spPr>
          <a:xfrm>
            <a:off x="3868103" y="2375859"/>
            <a:ext cx="4455780" cy="1802663"/>
          </a:xfrm>
          <a:prstGeom prst="rect">
            <a:avLst/>
          </a:prstGeom>
          <a:noFill/>
        </p:spPr>
        <p:txBody>
          <a:bodyPr wrap="square" rtlCol="0">
            <a:spAutoFit/>
          </a:bodyPr>
          <a:lstStyle/>
          <a:p>
            <a:pPr marL="457200" indent="-457200">
              <a:buFont typeface="Arial" panose="020B0604020202020204" pitchFamily="34" charset="0"/>
              <a:buChar char="•"/>
            </a:pPr>
            <a:r>
              <a:rPr lang="en-US" sz="2800" dirty="0"/>
              <a:t>What could cause these products or objects to not be available anymore?</a:t>
            </a:r>
          </a:p>
        </p:txBody>
      </p:sp>
      <p:sp>
        <p:nvSpPr>
          <p:cNvPr id="6" name="TextBox 5">
            <a:extLst>
              <a:ext uri="{FF2B5EF4-FFF2-40B4-BE49-F238E27FC236}">
                <a16:creationId xmlns:a16="http://schemas.microsoft.com/office/drawing/2014/main" id="{7D549448-D3C0-4BDC-B65E-202968DB5055}"/>
              </a:ext>
            </a:extLst>
          </p:cNvPr>
          <p:cNvSpPr txBox="1"/>
          <p:nvPr/>
        </p:nvSpPr>
        <p:spPr>
          <a:xfrm>
            <a:off x="3868106" y="4178522"/>
            <a:ext cx="4455782"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t>How does conserving our natural resources help to ensure that our products don’t go away? </a:t>
            </a:r>
          </a:p>
        </p:txBody>
      </p:sp>
      <p:pic>
        <p:nvPicPr>
          <p:cNvPr id="8" name="Picture 7" descr="Icon&#10;&#10;Description automatically generated">
            <a:extLst>
              <a:ext uri="{FF2B5EF4-FFF2-40B4-BE49-F238E27FC236}">
                <a16:creationId xmlns:a16="http://schemas.microsoft.com/office/drawing/2014/main" id="{2BAEF3A2-186E-40A3-9961-460A6C98B70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flipH="1">
            <a:off x="114299" y="990227"/>
            <a:ext cx="3333750" cy="448163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129780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BF9055-6FC6-4813-BE38-3A9472D86D8E}"/>
              </a:ext>
            </a:extLst>
          </p:cNvPr>
          <p:cNvSpPr txBox="1"/>
          <p:nvPr/>
        </p:nvSpPr>
        <p:spPr>
          <a:xfrm>
            <a:off x="6518367" y="391992"/>
            <a:ext cx="5345740" cy="1325563"/>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5400" kern="1200" dirty="0">
                <a:solidFill>
                  <a:schemeClr val="tx1"/>
                </a:solidFill>
                <a:latin typeface="+mj-lt"/>
                <a:ea typeface="+mj-ea"/>
                <a:cs typeface="+mj-cs"/>
              </a:rPr>
              <a:t>Stewardship</a:t>
            </a:r>
          </a:p>
        </p:txBody>
      </p:sp>
      <p:sp>
        <p:nvSpPr>
          <p:cNvPr id="13" name="Freeform: Shape 12">
            <a:extLst>
              <a:ext uri="{FF2B5EF4-FFF2-40B4-BE49-F238E27FC236}">
                <a16:creationId xmlns:a16="http://schemas.microsoft.com/office/drawing/2014/main" id="{B5809B1F-0726-44C0-B0A1-7FCE2A129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2560321" y="4232366"/>
            <a:ext cx="5610120" cy="2625634"/>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26EE9A0B-C601-4E3F-8541-29CA20DE11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5904411" cy="4406393"/>
          </a:xfrm>
          <a:custGeom>
            <a:avLst/>
            <a:gdLst>
              <a:gd name="connsiteX0" fmla="*/ 2562355 w 6855833"/>
              <a:gd name="connsiteY0" fmla="*/ 0 h 5116428"/>
              <a:gd name="connsiteX1" fmla="*/ 6855833 w 6855833"/>
              <a:gd name="connsiteY1" fmla="*/ 4293479 h 5116428"/>
              <a:gd name="connsiteX2" fmla="*/ 6833667 w 6855833"/>
              <a:gd name="connsiteY2" fmla="*/ 4732462 h 5116428"/>
              <a:gd name="connsiteX3" fmla="*/ 6775067 w 6855833"/>
              <a:gd name="connsiteY3" fmla="*/ 5116428 h 5116428"/>
              <a:gd name="connsiteX4" fmla="*/ 0 w 6855833"/>
              <a:gd name="connsiteY4" fmla="*/ 5116428 h 5116428"/>
              <a:gd name="connsiteX5" fmla="*/ 0 w 6855833"/>
              <a:gd name="connsiteY5" fmla="*/ 854273 h 5116428"/>
              <a:gd name="connsiteX6" fmla="*/ 161831 w 6855833"/>
              <a:gd name="connsiteY6" fmla="*/ 733259 h 5116428"/>
              <a:gd name="connsiteX7" fmla="*/ 2562355 w 6855833"/>
              <a:gd name="connsiteY7" fmla="*/ 0 h 51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5833" h="5116428">
                <a:moveTo>
                  <a:pt x="2562355" y="0"/>
                </a:moveTo>
                <a:cubicBezTo>
                  <a:pt x="4933578" y="0"/>
                  <a:pt x="6855833" y="1922255"/>
                  <a:pt x="6855833" y="4293479"/>
                </a:cubicBezTo>
                <a:cubicBezTo>
                  <a:pt x="6855833" y="4441680"/>
                  <a:pt x="6848324" y="4588128"/>
                  <a:pt x="6833667" y="4732462"/>
                </a:cubicBezTo>
                <a:lnTo>
                  <a:pt x="6775067" y="5116428"/>
                </a:lnTo>
                <a:lnTo>
                  <a:pt x="0" y="5116428"/>
                </a:lnTo>
                <a:lnTo>
                  <a:pt x="0" y="854273"/>
                </a:lnTo>
                <a:lnTo>
                  <a:pt x="161831" y="733259"/>
                </a:lnTo>
                <a:cubicBezTo>
                  <a:pt x="847074" y="270317"/>
                  <a:pt x="1673147" y="0"/>
                  <a:pt x="2562355"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descr="A picture containing text, toy, doll, vector graphics&#10;&#10;Description automatically generated">
            <a:extLst>
              <a:ext uri="{FF2B5EF4-FFF2-40B4-BE49-F238E27FC236}">
                <a16:creationId xmlns:a16="http://schemas.microsoft.com/office/drawing/2014/main" id="{7A18FD95-B43D-43C8-8110-48718DE286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287" y="-71427"/>
            <a:ext cx="5681097" cy="4151910"/>
          </a:xfrm>
          <a:custGeom>
            <a:avLst/>
            <a:gdLst/>
            <a:ahLst/>
            <a:cxnLst/>
            <a:rect l="l" t="t" r="r" b="b"/>
            <a:pathLst>
              <a:path w="5681097" h="4151920">
                <a:moveTo>
                  <a:pt x="0" y="0"/>
                </a:moveTo>
                <a:lnTo>
                  <a:pt x="5611423" y="0"/>
                </a:lnTo>
                <a:lnTo>
                  <a:pt x="5663241" y="339527"/>
                </a:lnTo>
                <a:cubicBezTo>
                  <a:pt x="5675049" y="455800"/>
                  <a:pt x="5681097" y="573775"/>
                  <a:pt x="5681097" y="693164"/>
                </a:cubicBezTo>
                <a:cubicBezTo>
                  <a:pt x="5681097" y="2603383"/>
                  <a:pt x="4132560" y="4151920"/>
                  <a:pt x="2222343" y="4151920"/>
                </a:cubicBezTo>
                <a:cubicBezTo>
                  <a:pt x="1386622" y="4151920"/>
                  <a:pt x="620129" y="3855520"/>
                  <a:pt x="22252" y="3362108"/>
                </a:cubicBezTo>
                <a:lnTo>
                  <a:pt x="0" y="3341884"/>
                </a:lnTo>
                <a:close/>
              </a:path>
            </a:pathLst>
          </a:custGeom>
        </p:spPr>
      </p:pic>
      <p:sp>
        <p:nvSpPr>
          <p:cNvPr id="6" name="TextBox 5">
            <a:extLst>
              <a:ext uri="{FF2B5EF4-FFF2-40B4-BE49-F238E27FC236}">
                <a16:creationId xmlns:a16="http://schemas.microsoft.com/office/drawing/2014/main" id="{63C9293D-A04C-45AF-8195-5F7521F2B1DC}"/>
              </a:ext>
            </a:extLst>
          </p:cNvPr>
          <p:cNvSpPr txBox="1"/>
          <p:nvPr/>
        </p:nvSpPr>
        <p:spPr>
          <a:xfrm>
            <a:off x="6749143" y="1717555"/>
            <a:ext cx="4884189" cy="2438869"/>
          </a:xfrm>
          <a:prstGeom prst="rect">
            <a:avLst/>
          </a:prstGeom>
        </p:spPr>
        <p:txBody>
          <a:bodyPr vert="horz" lIns="91440" tIns="45720" rIns="91440" bIns="45720" rtlCol="0" anchor="t">
            <a:noAutofit/>
          </a:bodyPr>
          <a:lstStyle/>
          <a:p>
            <a:pPr indent="-228600" defTabSz="914400">
              <a:lnSpc>
                <a:spcPct val="90000"/>
              </a:lnSpc>
              <a:spcAft>
                <a:spcPts val="600"/>
              </a:spcAft>
              <a:buFont typeface="Arial" panose="020B0604020202020204" pitchFamily="34" charset="0"/>
              <a:buChar char="•"/>
            </a:pPr>
            <a:r>
              <a:rPr lang="en-US" sz="3600" dirty="0"/>
              <a:t>How can we be good stewards of Wyoming’s natural </a:t>
            </a:r>
            <a:r>
              <a:rPr lang="en-US" sz="3200" dirty="0"/>
              <a:t>resources</a:t>
            </a:r>
            <a:r>
              <a:rPr lang="en-US" sz="3600" dirty="0"/>
              <a:t> to make sure we have the for ourselves and others in the future?</a:t>
            </a:r>
          </a:p>
        </p:txBody>
      </p:sp>
      <p:pic>
        <p:nvPicPr>
          <p:cNvPr id="4" name="Picture 3" descr="A picture containing wall, indoor&#10;&#10;Description automatically generated">
            <a:extLst>
              <a:ext uri="{FF2B5EF4-FFF2-40B4-BE49-F238E27FC236}">
                <a16:creationId xmlns:a16="http://schemas.microsoft.com/office/drawing/2014/main" id="{1E5708E8-AE93-41C6-AE8F-4B21E12A4C0D}"/>
              </a:ext>
            </a:extLst>
          </p:cNvPr>
          <p:cNvPicPr>
            <a:picLocks noChangeAspect="1"/>
          </p:cNvPicPr>
          <p:nvPr/>
        </p:nvPicPr>
        <p:blipFill rotWithShape="1">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rcRect r="-2"/>
          <a:stretch/>
        </p:blipFill>
        <p:spPr>
          <a:xfrm>
            <a:off x="2785874" y="4448810"/>
            <a:ext cx="5148922" cy="2409190"/>
          </a:xfrm>
          <a:custGeom>
            <a:avLst/>
            <a:gdLst/>
            <a:ahLst/>
            <a:cxnLst/>
            <a:rect l="l" t="t" r="r" b="b"/>
            <a:pathLst>
              <a:path w="5148922" h="2409190">
                <a:moveTo>
                  <a:pt x="2574461" y="0"/>
                </a:moveTo>
                <a:cubicBezTo>
                  <a:pt x="3911983" y="0"/>
                  <a:pt x="5012087" y="1016507"/>
                  <a:pt x="5144375" y="2319127"/>
                </a:cubicBezTo>
                <a:lnTo>
                  <a:pt x="5148922" y="2409190"/>
                </a:lnTo>
                <a:lnTo>
                  <a:pt x="0" y="2409190"/>
                </a:lnTo>
                <a:lnTo>
                  <a:pt x="4548" y="2319127"/>
                </a:lnTo>
                <a:cubicBezTo>
                  <a:pt x="136837" y="1016507"/>
                  <a:pt x="1236939" y="0"/>
                  <a:pt x="2574461" y="0"/>
                </a:cubicBezTo>
                <a:close/>
              </a:path>
            </a:pathLst>
          </a:custGeom>
        </p:spPr>
      </p:pic>
      <p:sp>
        <p:nvSpPr>
          <p:cNvPr id="5" name="TextBox 4">
            <a:extLst>
              <a:ext uri="{FF2B5EF4-FFF2-40B4-BE49-F238E27FC236}">
                <a16:creationId xmlns:a16="http://schemas.microsoft.com/office/drawing/2014/main" id="{F29B0943-7FA2-466C-9401-46DABA7593DA}"/>
              </a:ext>
            </a:extLst>
          </p:cNvPr>
          <p:cNvSpPr txBox="1"/>
          <p:nvPr/>
        </p:nvSpPr>
        <p:spPr>
          <a:xfrm>
            <a:off x="5235804" y="6657945"/>
            <a:ext cx="2565126" cy="200055"/>
          </a:xfrm>
          <a:prstGeom prst="rect">
            <a:avLst/>
          </a:prstGeom>
          <a:noFill/>
        </p:spPr>
        <p:txBody>
          <a:bodyPr wrap="none" rtlCol="0">
            <a:spAutoFit/>
          </a:bodyPr>
          <a:lstStyle/>
          <a:p>
            <a:pPr algn="r">
              <a:spcAft>
                <a:spcPts val="600"/>
              </a:spcAft>
            </a:pPr>
            <a:r>
              <a:rPr lang="en-US" sz="700">
                <a:solidFill>
                  <a:srgbClr val="FFFFFF"/>
                </a:solidFill>
                <a:hlinkClick r:id="rId5" tooltip="http://dvdsofaepipoca.blogspot.com/2012/10/post-1005.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95196103"/>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B73427-7CB0-421E-A9B7-721F2746ED71}"/>
              </a:ext>
            </a:extLst>
          </p:cNvPr>
          <p:cNvSpPr txBox="1"/>
          <p:nvPr/>
        </p:nvSpPr>
        <p:spPr>
          <a:xfrm flipH="1">
            <a:off x="1262215" y="92985"/>
            <a:ext cx="9667568" cy="1446550"/>
          </a:xfrm>
          <a:prstGeom prst="rect">
            <a:avLst/>
          </a:prstGeom>
          <a:solidFill>
            <a:schemeClr val="accent4">
              <a:lumMod val="75000"/>
            </a:schemeClr>
          </a:solidFill>
          <a:ln>
            <a:solidFill>
              <a:schemeClr val="tx1"/>
            </a:solidFill>
          </a:ln>
        </p:spPr>
        <p:txBody>
          <a:bodyPr wrap="square" rtlCol="0">
            <a:spAutoFit/>
          </a:bodyPr>
          <a:lstStyle/>
          <a:p>
            <a:pPr algn="ctr"/>
            <a:r>
              <a:rPr lang="en-US" sz="4400" dirty="0">
                <a:solidFill>
                  <a:schemeClr val="bg1"/>
                </a:solidFill>
              </a:rPr>
              <a:t>Updating our charts to show how much we’ve learned.</a:t>
            </a:r>
            <a:endParaRPr lang="en-US" sz="2800" dirty="0">
              <a:solidFill>
                <a:schemeClr val="bg1"/>
              </a:solidFill>
            </a:endParaRPr>
          </a:p>
        </p:txBody>
      </p:sp>
      <p:graphicFrame>
        <p:nvGraphicFramePr>
          <p:cNvPr id="4" name="Table 4">
            <a:extLst>
              <a:ext uri="{FF2B5EF4-FFF2-40B4-BE49-F238E27FC236}">
                <a16:creationId xmlns:a16="http://schemas.microsoft.com/office/drawing/2014/main" id="{18C60DF5-ECFD-4728-8E9B-FC8B769428B3}"/>
              </a:ext>
            </a:extLst>
          </p:cNvPr>
          <p:cNvGraphicFramePr>
            <a:graphicFrameLocks noGrp="1"/>
          </p:cNvGraphicFramePr>
          <p:nvPr>
            <p:extLst>
              <p:ext uri="{D42A27DB-BD31-4B8C-83A1-F6EECF244321}">
                <p14:modId xmlns:p14="http://schemas.microsoft.com/office/powerpoint/2010/main" val="3835895051"/>
              </p:ext>
            </p:extLst>
          </p:nvPr>
        </p:nvGraphicFramePr>
        <p:xfrm>
          <a:off x="334298" y="2044013"/>
          <a:ext cx="4472039" cy="4721001"/>
        </p:xfrm>
        <a:graphic>
          <a:graphicData uri="http://schemas.openxmlformats.org/drawingml/2006/table">
            <a:tbl>
              <a:tblPr firstRow="1" bandRow="1">
                <a:tableStyleId>{5C22544A-7EE6-4342-B048-85BDC9FD1C3A}</a:tableStyleId>
              </a:tblPr>
              <a:tblGrid>
                <a:gridCol w="4472039">
                  <a:extLst>
                    <a:ext uri="{9D8B030D-6E8A-4147-A177-3AD203B41FA5}">
                      <a16:colId xmlns:a16="http://schemas.microsoft.com/office/drawing/2014/main" val="16924093"/>
                    </a:ext>
                  </a:extLst>
                </a:gridCol>
              </a:tblGrid>
              <a:tr h="1192696">
                <a:tc>
                  <a:txBody>
                    <a:bodyPr/>
                    <a:lstStyle/>
                    <a:p>
                      <a:r>
                        <a:rPr lang="en-US" dirty="0"/>
                        <a:t>What is  nonrenewable natural resource?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515063088"/>
                  </a:ext>
                </a:extLst>
              </a:tr>
              <a:tr h="3528305">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3234793"/>
                  </a:ext>
                </a:extLst>
              </a:tr>
            </a:tbl>
          </a:graphicData>
        </a:graphic>
      </p:graphicFrame>
      <p:graphicFrame>
        <p:nvGraphicFramePr>
          <p:cNvPr id="5" name="Table 5">
            <a:extLst>
              <a:ext uri="{FF2B5EF4-FFF2-40B4-BE49-F238E27FC236}">
                <a16:creationId xmlns:a16="http://schemas.microsoft.com/office/drawing/2014/main" id="{0F8CC426-0E8C-49FE-BF7E-A942F4F7242E}"/>
              </a:ext>
            </a:extLst>
          </p:cNvPr>
          <p:cNvGraphicFramePr>
            <a:graphicFrameLocks noGrp="1"/>
          </p:cNvGraphicFramePr>
          <p:nvPr>
            <p:extLst>
              <p:ext uri="{D42A27DB-BD31-4B8C-83A1-F6EECF244321}">
                <p14:modId xmlns:p14="http://schemas.microsoft.com/office/powerpoint/2010/main" val="4080953653"/>
              </p:ext>
            </p:extLst>
          </p:nvPr>
        </p:nvGraphicFramePr>
        <p:xfrm>
          <a:off x="7385663" y="2044014"/>
          <a:ext cx="4472039" cy="4721001"/>
        </p:xfrm>
        <a:graphic>
          <a:graphicData uri="http://schemas.openxmlformats.org/drawingml/2006/table">
            <a:tbl>
              <a:tblPr firstRow="1" bandRow="1">
                <a:tableStyleId>{5C22544A-7EE6-4342-B048-85BDC9FD1C3A}</a:tableStyleId>
              </a:tblPr>
              <a:tblGrid>
                <a:gridCol w="4472039">
                  <a:extLst>
                    <a:ext uri="{9D8B030D-6E8A-4147-A177-3AD203B41FA5}">
                      <a16:colId xmlns:a16="http://schemas.microsoft.com/office/drawing/2014/main" val="3483492618"/>
                    </a:ext>
                  </a:extLst>
                </a:gridCol>
              </a:tblGrid>
              <a:tr h="1013228">
                <a:tc>
                  <a:txBody>
                    <a:bodyPr/>
                    <a:lstStyle/>
                    <a:p>
                      <a:r>
                        <a:rPr lang="en-US" dirty="0"/>
                        <a:t>What are some things you use in your life that are possible because of a Wyoming nonrenewable natural resource?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327074506"/>
                  </a:ext>
                </a:extLst>
              </a:tr>
              <a:tr h="3532281">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80882119"/>
                  </a:ext>
                </a:extLst>
              </a:tr>
            </a:tbl>
          </a:graphicData>
        </a:graphic>
      </p:graphicFrame>
      <p:pic>
        <p:nvPicPr>
          <p:cNvPr id="6" name="Picture 5" descr="A picture containing vector graphics&#10;&#10;Description automatically generated">
            <a:extLst>
              <a:ext uri="{FF2B5EF4-FFF2-40B4-BE49-F238E27FC236}">
                <a16:creationId xmlns:a16="http://schemas.microsoft.com/office/drawing/2014/main" id="{14F9FB30-531C-4FAA-9341-6929587D02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43294" y="2864546"/>
            <a:ext cx="2423319" cy="3079934"/>
          </a:xfrm>
          <a:prstGeom prst="rect">
            <a:avLst/>
          </a:prstGeom>
          <a:effectLst>
            <a:outerShdw blurRad="50800" dist="254000" dir="8100000" algn="tr" rotWithShape="0">
              <a:prstClr val="black">
                <a:alpha val="40000"/>
              </a:prstClr>
            </a:outerShdw>
          </a:effectLst>
        </p:spPr>
      </p:pic>
    </p:spTree>
    <p:extLst>
      <p:ext uri="{BB962C8B-B14F-4D97-AF65-F5344CB8AC3E}">
        <p14:creationId xmlns:p14="http://schemas.microsoft.com/office/powerpoint/2010/main" val="3727921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71"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7F1A770-0481-4555-B170-2F9C49BA3CDF}"/>
              </a:ext>
            </a:extLst>
          </p:cNvPr>
          <p:cNvSpPr>
            <a:spLocks noGrp="1"/>
          </p:cNvSpPr>
          <p:nvPr>
            <p:ph type="ctrTitle"/>
          </p:nvPr>
        </p:nvSpPr>
        <p:spPr>
          <a:xfrm>
            <a:off x="8714948" y="986824"/>
            <a:ext cx="3213101" cy="1685206"/>
          </a:xfrm>
        </p:spPr>
        <p:txBody>
          <a:bodyPr>
            <a:normAutofit fontScale="90000"/>
          </a:bodyPr>
          <a:lstStyle/>
          <a:p>
            <a:pPr algn="l"/>
            <a:r>
              <a:rPr lang="en-US" sz="3700" dirty="0">
                <a:solidFill>
                  <a:schemeClr val="bg1"/>
                </a:solidFill>
                <a:latin typeface="Arial" panose="020B0604020202020204" pitchFamily="34" charset="0"/>
                <a:cs typeface="Arial" panose="020B0604020202020204" pitchFamily="34" charset="0"/>
              </a:rPr>
              <a:t>What did we learn from today’s challenge?</a:t>
            </a:r>
          </a:p>
        </p:txBody>
      </p:sp>
      <p:sp>
        <p:nvSpPr>
          <p:cNvPr id="93"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Shape 96">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1026" name="Picture 2">
            <a:extLst>
              <a:ext uri="{FF2B5EF4-FFF2-40B4-BE49-F238E27FC236}">
                <a16:creationId xmlns:a16="http://schemas.microsoft.com/office/drawing/2014/main" id="{5D93F493-1EAD-403D-A037-51C8F7D4451A}"/>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3" descr="Logo&#10;&#10;Description automatically generated">
            <a:extLst>
              <a:ext uri="{FF2B5EF4-FFF2-40B4-BE49-F238E27FC236}">
                <a16:creationId xmlns:a16="http://schemas.microsoft.com/office/drawing/2014/main" id="{331A5EAE-371D-4539-A506-F95C62E027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90527" y="3637147"/>
            <a:ext cx="2743200" cy="2743200"/>
          </a:xfrm>
          <a:prstGeom prst="rect">
            <a:avLst/>
          </a:prstGeom>
        </p:spPr>
      </p:pic>
    </p:spTree>
    <p:extLst>
      <p:ext uri="{BB962C8B-B14F-4D97-AF65-F5344CB8AC3E}">
        <p14:creationId xmlns:p14="http://schemas.microsoft.com/office/powerpoint/2010/main" val="4078199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736CAB1F-557E-4FA4-81CC-DC491EF8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A065953-3D69-4CD4-80C3-DF10DEB4C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0"/>
            <a:ext cx="8104091" cy="6857571"/>
          </a:xfrm>
          <a:prstGeom prst="rect">
            <a:avLst/>
          </a:prstGeom>
          <a:gradFill>
            <a:gsLst>
              <a:gs pos="0">
                <a:schemeClr val="accent1">
                  <a:lumMod val="75000"/>
                </a:schemeClr>
              </a:gs>
              <a:gs pos="100000">
                <a:srgbClr val="00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AB36DB5-F10D-4EDB-87E2-ECB9301FF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74250" y="627728"/>
            <a:ext cx="4355593" cy="8104092"/>
          </a:xfrm>
          <a:prstGeom prst="rect">
            <a:avLst/>
          </a:prstGeom>
          <a:gradFill>
            <a:gsLst>
              <a:gs pos="0">
                <a:schemeClr val="accent1">
                  <a:lumMod val="50000"/>
                </a:schemeClr>
              </a:gs>
              <a:gs pos="91000">
                <a:schemeClr val="tx2">
                  <a:lumMod val="50000"/>
                  <a:alpha val="1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446F195D-95DC-419E-BBC1-E2B601A60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1"/>
            <a:ext cx="7646891" cy="6858001"/>
          </a:xfrm>
          <a:prstGeom prst="rect">
            <a:avLst/>
          </a:prstGeom>
          <a:gradFill>
            <a:gsLst>
              <a:gs pos="41000">
                <a:schemeClr val="accent1">
                  <a:lumMod val="75000"/>
                  <a:alpha val="52000"/>
                </a:schemeClr>
              </a:gs>
              <a:gs pos="95000">
                <a:srgbClr val="000000">
                  <a:alpha val="6800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5550980-2AB6-4DE5-86DD-064ADF160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501118"/>
            <a:ext cx="8091784" cy="4331436"/>
          </a:xfrm>
          <a:prstGeom prst="rect">
            <a:avLst/>
          </a:prstGeom>
          <a:gradFill>
            <a:gsLst>
              <a:gs pos="0">
                <a:srgbClr val="000000">
                  <a:alpha val="16000"/>
                </a:srgbClr>
              </a:gs>
              <a:gs pos="91000">
                <a:schemeClr val="accent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EDF4B167-8E82-4458-AE55-88B683EBF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595" y="-3"/>
            <a:ext cx="8091784" cy="6857999"/>
          </a:xfrm>
          <a:prstGeom prst="rect">
            <a:avLst/>
          </a:prstGeom>
          <a:gradFill>
            <a:gsLst>
              <a:gs pos="0">
                <a:schemeClr val="accent1">
                  <a:lumMod val="75000"/>
                  <a:alpha val="6000"/>
                </a:schemeClr>
              </a:gs>
              <a:gs pos="99000">
                <a:srgbClr val="000000">
                  <a:alpha val="57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55993D72-5628-4E5E-BB9F-96066414E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2101742" y="699966"/>
            <a:ext cx="5121259" cy="5458067"/>
          </a:xfrm>
          <a:prstGeom prst="ellipse">
            <a:avLst/>
          </a:prstGeom>
          <a:gradFill>
            <a:gsLst>
              <a:gs pos="3000">
                <a:schemeClr val="accent1">
                  <a:lumMod val="50000"/>
                  <a:alpha val="0"/>
                </a:schemeClr>
              </a:gs>
              <a:gs pos="100000">
                <a:schemeClr val="accent1">
                  <a:lumMod val="60000"/>
                  <a:lumOff val="40000"/>
                  <a:alpha val="17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30BC017-0313-464C-9CD5-246FA2E5C494}"/>
              </a:ext>
            </a:extLst>
          </p:cNvPr>
          <p:cNvSpPr>
            <a:spLocks noGrp="1"/>
          </p:cNvSpPr>
          <p:nvPr>
            <p:ph type="title"/>
          </p:nvPr>
        </p:nvSpPr>
        <p:spPr>
          <a:xfrm>
            <a:off x="1472428" y="1570380"/>
            <a:ext cx="5688028" cy="930310"/>
          </a:xfrm>
        </p:spPr>
        <p:txBody>
          <a:bodyPr vert="horz" lIns="91440" tIns="45720" rIns="91440" bIns="45720" rtlCol="0" anchor="t">
            <a:normAutofit fontScale="90000"/>
          </a:bodyPr>
          <a:lstStyle/>
          <a:p>
            <a:r>
              <a:rPr lang="en-US" sz="4800" dirty="0">
                <a:solidFill>
                  <a:srgbClr val="FFFFFF"/>
                </a:solidFill>
              </a:rPr>
              <a:t>Today’s Challenge</a:t>
            </a:r>
            <a:br>
              <a:rPr lang="en-US" sz="4800" dirty="0">
                <a:solidFill>
                  <a:srgbClr val="FFFFFF"/>
                </a:solidFill>
              </a:rPr>
            </a:br>
            <a:endParaRPr lang="en-US" sz="4800" dirty="0">
              <a:solidFill>
                <a:srgbClr val="FFFFFF"/>
              </a:solidFill>
            </a:endParaRPr>
          </a:p>
        </p:txBody>
      </p:sp>
      <p:sp>
        <p:nvSpPr>
          <p:cNvPr id="3" name="TextBox 2">
            <a:extLst>
              <a:ext uri="{FF2B5EF4-FFF2-40B4-BE49-F238E27FC236}">
                <a16:creationId xmlns:a16="http://schemas.microsoft.com/office/drawing/2014/main" id="{D4B75F81-1E4F-4A43-843D-9911F61A0EB9}"/>
              </a:ext>
            </a:extLst>
          </p:cNvPr>
          <p:cNvSpPr txBox="1"/>
          <p:nvPr/>
        </p:nvSpPr>
        <p:spPr>
          <a:xfrm>
            <a:off x="2233795" y="2740782"/>
            <a:ext cx="4093699" cy="1938992"/>
          </a:xfrm>
          <a:prstGeom prst="rect">
            <a:avLst/>
          </a:prstGeom>
          <a:noFill/>
        </p:spPr>
        <p:txBody>
          <a:bodyPr wrap="square" rtlCol="0">
            <a:spAutoFit/>
          </a:bodyPr>
          <a:lstStyle/>
          <a:p>
            <a:pPr marL="285750" indent="-285750">
              <a:buFont typeface="Arial" panose="020B0604020202020204" pitchFamily="34" charset="0"/>
              <a:buChar char="•"/>
            </a:pPr>
            <a:r>
              <a:rPr lang="en-US" sz="2400">
                <a:solidFill>
                  <a:schemeClr val="bg1"/>
                </a:solidFill>
              </a:rPr>
              <a:t>Students learn that without Wyoming’s nonrenewable natural resources, we wouldn’t have many of the items we use every day.</a:t>
            </a:r>
            <a:endParaRPr lang="en-US" sz="2400" dirty="0">
              <a:solidFill>
                <a:schemeClr val="bg1"/>
              </a:solidFill>
            </a:endParaRPr>
          </a:p>
        </p:txBody>
      </p:sp>
      <p:pic>
        <p:nvPicPr>
          <p:cNvPr id="5" name="Picture 4" descr="A picture containing indoor&#10;&#10;Description automatically generated">
            <a:extLst>
              <a:ext uri="{FF2B5EF4-FFF2-40B4-BE49-F238E27FC236}">
                <a16:creationId xmlns:a16="http://schemas.microsoft.com/office/drawing/2014/main" id="{C9B22192-5E88-4F4E-B99B-AE95A2AB603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38123" y="44245"/>
            <a:ext cx="4021718" cy="6813755"/>
          </a:xfrm>
          <a:prstGeom prst="rect">
            <a:avLst/>
          </a:prstGeom>
          <a:effectLst>
            <a:softEdge rad="127000"/>
          </a:effectLst>
        </p:spPr>
      </p:pic>
    </p:spTree>
    <p:extLst>
      <p:ext uri="{BB962C8B-B14F-4D97-AF65-F5344CB8AC3E}">
        <p14:creationId xmlns:p14="http://schemas.microsoft.com/office/powerpoint/2010/main" val="628440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Rectangle 3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Rectangle 4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FC1C850-2918-4EF0-83C0-85953D651695}"/>
              </a:ext>
            </a:extLst>
          </p:cNvPr>
          <p:cNvSpPr txBox="1"/>
          <p:nvPr/>
        </p:nvSpPr>
        <p:spPr>
          <a:xfrm>
            <a:off x="466722" y="586855"/>
            <a:ext cx="3201366" cy="3387497"/>
          </a:xfrm>
          <a:prstGeom prst="rect">
            <a:avLst/>
          </a:prstGeom>
        </p:spPr>
        <p:txBody>
          <a:bodyPr vert="horz" lIns="91440" tIns="45720" rIns="91440" bIns="45720" rtlCol="0" anchor="b">
            <a:normAutofit/>
          </a:bodyPr>
          <a:lstStyle/>
          <a:p>
            <a:pPr algn="r" defTabSz="914400">
              <a:lnSpc>
                <a:spcPct val="90000"/>
              </a:lnSpc>
              <a:spcBef>
                <a:spcPct val="0"/>
              </a:spcBef>
              <a:spcAft>
                <a:spcPts val="600"/>
              </a:spcAft>
            </a:pPr>
            <a:r>
              <a:rPr lang="en-US" sz="4000" kern="1200" dirty="0">
                <a:solidFill>
                  <a:srgbClr val="FFFFFF"/>
                </a:solidFill>
                <a:latin typeface="+mj-lt"/>
                <a:ea typeface="+mj-ea"/>
                <a:cs typeface="+mj-cs"/>
              </a:rPr>
              <a:t>Vocabulary</a:t>
            </a:r>
          </a:p>
        </p:txBody>
      </p:sp>
      <p:sp>
        <p:nvSpPr>
          <p:cNvPr id="3" name="Content Placeholder 2">
            <a:extLst>
              <a:ext uri="{FF2B5EF4-FFF2-40B4-BE49-F238E27FC236}">
                <a16:creationId xmlns:a16="http://schemas.microsoft.com/office/drawing/2014/main" id="{CB5D4B99-F188-420B-BB1C-57455B37807E}"/>
              </a:ext>
            </a:extLst>
          </p:cNvPr>
          <p:cNvSpPr>
            <a:spLocks noGrp="1"/>
          </p:cNvSpPr>
          <p:nvPr>
            <p:ph idx="1"/>
          </p:nvPr>
        </p:nvSpPr>
        <p:spPr>
          <a:xfrm>
            <a:off x="4134811" y="196949"/>
            <a:ext cx="7590468" cy="2721358"/>
          </a:xfrm>
          <a:solidFill>
            <a:schemeClr val="bg1"/>
          </a:solidFill>
        </p:spPr>
        <p:txBody>
          <a:bodyPr vert="horz" lIns="91440" tIns="45720" rIns="91440" bIns="45720" rtlCol="0" anchor="ctr">
            <a:normAutofit/>
          </a:bodyPr>
          <a:lstStyle/>
          <a:p>
            <a:pPr marL="0" indent="0">
              <a:buNone/>
            </a:pPr>
            <a:r>
              <a:rPr lang="en-US" b="1" dirty="0"/>
              <a:t>• Bentonite</a:t>
            </a:r>
            <a:r>
              <a:rPr lang="en-US" dirty="0"/>
              <a:t> – a kind of absorbent clay formed by the breakdown of volcanic ash</a:t>
            </a:r>
          </a:p>
          <a:p>
            <a:pPr marL="0" indent="0">
              <a:buNone/>
            </a:pPr>
            <a:br>
              <a:rPr lang="en-US" sz="2000" dirty="0"/>
            </a:br>
            <a:endParaRPr lang="en-US" sz="2600" dirty="0">
              <a:solidFill>
                <a:schemeClr val="bg1">
                  <a:lumMod val="50000"/>
                </a:schemeClr>
              </a:solidFill>
            </a:endParaRPr>
          </a:p>
        </p:txBody>
      </p:sp>
      <p:pic>
        <p:nvPicPr>
          <p:cNvPr id="4" name="Picture 3" descr="A picture containing sky, outdoor, mountain, nature&#10;&#10;Description automatically generated">
            <a:extLst>
              <a:ext uri="{FF2B5EF4-FFF2-40B4-BE49-F238E27FC236}">
                <a16:creationId xmlns:a16="http://schemas.microsoft.com/office/drawing/2014/main" id="{5CCCB24F-D516-4B1F-B71F-C6E24F1EA9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93681" y="2009574"/>
            <a:ext cx="5239407" cy="392955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023923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C1C850-2918-4EF0-83C0-85953D651695}"/>
              </a:ext>
            </a:extLst>
          </p:cNvPr>
          <p:cNvSpPr txBox="1"/>
          <p:nvPr/>
        </p:nvSpPr>
        <p:spPr>
          <a:xfrm>
            <a:off x="395523" y="517025"/>
            <a:ext cx="4202917" cy="5616489"/>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800" kern="1200" dirty="0">
                <a:latin typeface="+mj-lt"/>
                <a:ea typeface="+mj-ea"/>
                <a:cs typeface="+mj-cs"/>
              </a:rPr>
              <a:t>Highlights from our last lesson:</a:t>
            </a:r>
          </a:p>
          <a:p>
            <a:pPr defTabSz="914400">
              <a:lnSpc>
                <a:spcPct val="90000"/>
              </a:lnSpc>
              <a:spcBef>
                <a:spcPct val="0"/>
              </a:spcBef>
              <a:spcAft>
                <a:spcPts val="600"/>
              </a:spcAft>
            </a:pPr>
            <a:endParaRPr lang="en-US" sz="3200" dirty="0">
              <a:solidFill>
                <a:schemeClr val="accent2"/>
              </a:solidFill>
            </a:endParaRPr>
          </a:p>
          <a:p>
            <a:pPr defTabSz="914400">
              <a:lnSpc>
                <a:spcPct val="90000"/>
              </a:lnSpc>
              <a:spcBef>
                <a:spcPct val="0"/>
              </a:spcBef>
              <a:spcAft>
                <a:spcPts val="600"/>
              </a:spcAft>
            </a:pPr>
            <a:r>
              <a:rPr lang="en-US" sz="3200" dirty="0">
                <a:solidFill>
                  <a:schemeClr val="accent2"/>
                </a:solidFill>
              </a:rPr>
              <a:t>What did you learn from yesterday’s challenge?</a:t>
            </a:r>
          </a:p>
          <a:p>
            <a:pPr defTabSz="914400">
              <a:lnSpc>
                <a:spcPct val="90000"/>
              </a:lnSpc>
              <a:spcBef>
                <a:spcPct val="0"/>
              </a:spcBef>
              <a:spcAft>
                <a:spcPts val="600"/>
              </a:spcAft>
            </a:pPr>
            <a:endParaRPr lang="en-US" sz="4800" kern="1200" dirty="0">
              <a:solidFill>
                <a:schemeClr val="tx1"/>
              </a:solidFill>
              <a:latin typeface="+mj-lt"/>
              <a:ea typeface="+mj-ea"/>
              <a:cs typeface="+mj-cs"/>
            </a:endParaRPr>
          </a:p>
        </p:txBody>
      </p:sp>
      <p:sp>
        <p:nvSpPr>
          <p:cNvPr id="12" name="Freeform: Shape 11">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outdoor, sky, boat, transport&#10;&#10;Description automatically generated">
            <a:extLst>
              <a:ext uri="{FF2B5EF4-FFF2-40B4-BE49-F238E27FC236}">
                <a16:creationId xmlns:a16="http://schemas.microsoft.com/office/drawing/2014/main" id="{47E9AA4A-40B3-4DAA-8E41-48385A886B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11338" y="4363696"/>
            <a:ext cx="3325738" cy="2494304"/>
          </a:xfrm>
          <a:prstGeom prst="ellipse">
            <a:avLst/>
          </a:prstGeom>
          <a:ln>
            <a:noFill/>
          </a:ln>
          <a:effectLst>
            <a:softEdge rad="112500"/>
          </a:effectLst>
        </p:spPr>
      </p:pic>
      <p:pic>
        <p:nvPicPr>
          <p:cNvPr id="4" name="Content Placeholder 3" descr="A picture containing tree, snow, outdoor, nature&#10;&#10;Description automatically generated">
            <a:extLst>
              <a:ext uri="{FF2B5EF4-FFF2-40B4-BE49-F238E27FC236}">
                <a16:creationId xmlns:a16="http://schemas.microsoft.com/office/drawing/2014/main" id="{0C96B50A-B636-4268-BA86-CC5FB9D96E9B}"/>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5350137" y="2250003"/>
            <a:ext cx="3656147" cy="2742110"/>
          </a:xfrm>
          <a:prstGeom prst="ellipse">
            <a:avLst/>
          </a:prstGeom>
          <a:ln>
            <a:noFill/>
          </a:ln>
          <a:effectLst>
            <a:softEdge rad="112500"/>
          </a:effectLst>
        </p:spPr>
      </p:pic>
      <p:sp>
        <p:nvSpPr>
          <p:cNvPr id="8" name="TextBox 7">
            <a:extLst>
              <a:ext uri="{FF2B5EF4-FFF2-40B4-BE49-F238E27FC236}">
                <a16:creationId xmlns:a16="http://schemas.microsoft.com/office/drawing/2014/main" id="{C6A990E9-A346-4657-A032-B16780DCDA5F}"/>
              </a:ext>
            </a:extLst>
          </p:cNvPr>
          <p:cNvSpPr txBox="1"/>
          <p:nvPr/>
        </p:nvSpPr>
        <p:spPr>
          <a:xfrm>
            <a:off x="6096000" y="865008"/>
            <a:ext cx="5087815" cy="1384995"/>
          </a:xfrm>
          <a:prstGeom prst="rect">
            <a:avLst/>
          </a:prstGeom>
          <a:noFill/>
        </p:spPr>
        <p:txBody>
          <a:bodyPr wrap="square" rtlCol="0">
            <a:spAutoFit/>
          </a:bodyPr>
          <a:lstStyle/>
          <a:p>
            <a:r>
              <a:rPr lang="en-US" sz="3600" dirty="0">
                <a:solidFill>
                  <a:schemeClr val="bg1"/>
                </a:solidFill>
              </a:rPr>
              <a:t>Think back on:</a:t>
            </a:r>
          </a:p>
          <a:p>
            <a:pPr marL="742950" lvl="1" indent="-285750">
              <a:buFont typeface="Arial" panose="020B0604020202020204" pitchFamily="34" charset="0"/>
              <a:buChar char="•"/>
            </a:pPr>
            <a:r>
              <a:rPr lang="en-US" sz="2400" dirty="0">
                <a:solidFill>
                  <a:schemeClr val="bg1"/>
                </a:solidFill>
              </a:rPr>
              <a:t>Renewable resources</a:t>
            </a:r>
          </a:p>
          <a:p>
            <a:pPr marL="742950" lvl="1" indent="-285750">
              <a:buFont typeface="Arial" panose="020B0604020202020204" pitchFamily="34" charset="0"/>
              <a:buChar char="•"/>
            </a:pPr>
            <a:r>
              <a:rPr lang="en-US" sz="2400" dirty="0">
                <a:solidFill>
                  <a:schemeClr val="bg1"/>
                </a:solidFill>
              </a:rPr>
              <a:t>Nonrenewable resources</a:t>
            </a:r>
          </a:p>
        </p:txBody>
      </p:sp>
    </p:spTree>
    <p:extLst>
      <p:ext uri="{BB962C8B-B14F-4D97-AF65-F5344CB8AC3E}">
        <p14:creationId xmlns:p14="http://schemas.microsoft.com/office/powerpoint/2010/main" val="34504966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B73427-7CB0-421E-A9B7-721F2746ED71}"/>
              </a:ext>
            </a:extLst>
          </p:cNvPr>
          <p:cNvSpPr txBox="1"/>
          <p:nvPr/>
        </p:nvSpPr>
        <p:spPr>
          <a:xfrm flipH="1">
            <a:off x="1262215" y="92985"/>
            <a:ext cx="9667568" cy="1328023"/>
          </a:xfrm>
          <a:prstGeom prst="wedgeRoundRectCallout">
            <a:avLst>
              <a:gd name="adj1" fmla="val -4662"/>
              <a:gd name="adj2" fmla="val 113586"/>
              <a:gd name="adj3" fmla="val 16667"/>
            </a:avLst>
          </a:prstGeom>
          <a:solidFill>
            <a:schemeClr val="accent4">
              <a:lumMod val="75000"/>
            </a:schemeClr>
          </a:solidFill>
          <a:ln>
            <a:solidFill>
              <a:schemeClr val="tx1"/>
            </a:solidFill>
          </a:ln>
        </p:spPr>
        <p:txBody>
          <a:bodyPr wrap="square" rtlCol="0">
            <a:spAutoFit/>
          </a:bodyPr>
          <a:lstStyle/>
          <a:p>
            <a:pPr algn="ctr"/>
            <a:r>
              <a:rPr lang="en-US" sz="4400" dirty="0">
                <a:solidFill>
                  <a:schemeClr val="bg1"/>
                </a:solidFill>
              </a:rPr>
              <a:t>Nonrenewable Natural Resources:</a:t>
            </a:r>
          </a:p>
          <a:p>
            <a:pPr algn="ctr"/>
            <a:r>
              <a:rPr lang="en-US" sz="2800" dirty="0">
                <a:solidFill>
                  <a:schemeClr val="bg1"/>
                </a:solidFill>
              </a:rPr>
              <a:t>Making many things we use daily possible.</a:t>
            </a:r>
          </a:p>
        </p:txBody>
      </p:sp>
      <p:graphicFrame>
        <p:nvGraphicFramePr>
          <p:cNvPr id="4" name="Table 4">
            <a:extLst>
              <a:ext uri="{FF2B5EF4-FFF2-40B4-BE49-F238E27FC236}">
                <a16:creationId xmlns:a16="http://schemas.microsoft.com/office/drawing/2014/main" id="{18C60DF5-ECFD-4728-8E9B-FC8B769428B3}"/>
              </a:ext>
            </a:extLst>
          </p:cNvPr>
          <p:cNvGraphicFramePr>
            <a:graphicFrameLocks noGrp="1"/>
          </p:cNvGraphicFramePr>
          <p:nvPr>
            <p:extLst>
              <p:ext uri="{D42A27DB-BD31-4B8C-83A1-F6EECF244321}">
                <p14:modId xmlns:p14="http://schemas.microsoft.com/office/powerpoint/2010/main" val="3031853192"/>
              </p:ext>
            </p:extLst>
          </p:nvPr>
        </p:nvGraphicFramePr>
        <p:xfrm>
          <a:off x="334298" y="2044013"/>
          <a:ext cx="4472039" cy="4721001"/>
        </p:xfrm>
        <a:graphic>
          <a:graphicData uri="http://schemas.openxmlformats.org/drawingml/2006/table">
            <a:tbl>
              <a:tblPr firstRow="1" bandRow="1">
                <a:tableStyleId>{5C22544A-7EE6-4342-B048-85BDC9FD1C3A}</a:tableStyleId>
              </a:tblPr>
              <a:tblGrid>
                <a:gridCol w="4472039">
                  <a:extLst>
                    <a:ext uri="{9D8B030D-6E8A-4147-A177-3AD203B41FA5}">
                      <a16:colId xmlns:a16="http://schemas.microsoft.com/office/drawing/2014/main" val="16924093"/>
                    </a:ext>
                  </a:extLst>
                </a:gridCol>
              </a:tblGrid>
              <a:tr h="1192696">
                <a:tc>
                  <a:txBody>
                    <a:bodyPr/>
                    <a:lstStyle/>
                    <a:p>
                      <a:r>
                        <a:rPr lang="en-US" dirty="0"/>
                        <a:t>What is  nonrenewable natural resource?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515063088"/>
                  </a:ext>
                </a:extLst>
              </a:tr>
              <a:tr h="352830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3234793"/>
                  </a:ext>
                </a:extLst>
              </a:tr>
            </a:tbl>
          </a:graphicData>
        </a:graphic>
      </p:graphicFrame>
      <p:graphicFrame>
        <p:nvGraphicFramePr>
          <p:cNvPr id="5" name="Table 5">
            <a:extLst>
              <a:ext uri="{FF2B5EF4-FFF2-40B4-BE49-F238E27FC236}">
                <a16:creationId xmlns:a16="http://schemas.microsoft.com/office/drawing/2014/main" id="{0F8CC426-0E8C-49FE-BF7E-A942F4F7242E}"/>
              </a:ext>
            </a:extLst>
          </p:cNvPr>
          <p:cNvGraphicFramePr>
            <a:graphicFrameLocks noGrp="1"/>
          </p:cNvGraphicFramePr>
          <p:nvPr>
            <p:extLst>
              <p:ext uri="{D42A27DB-BD31-4B8C-83A1-F6EECF244321}">
                <p14:modId xmlns:p14="http://schemas.microsoft.com/office/powerpoint/2010/main" val="1555993311"/>
              </p:ext>
            </p:extLst>
          </p:nvPr>
        </p:nvGraphicFramePr>
        <p:xfrm>
          <a:off x="7385663" y="2044014"/>
          <a:ext cx="4472039" cy="4721001"/>
        </p:xfrm>
        <a:graphic>
          <a:graphicData uri="http://schemas.openxmlformats.org/drawingml/2006/table">
            <a:tbl>
              <a:tblPr firstRow="1" bandRow="1">
                <a:tableStyleId>{5C22544A-7EE6-4342-B048-85BDC9FD1C3A}</a:tableStyleId>
              </a:tblPr>
              <a:tblGrid>
                <a:gridCol w="4472039">
                  <a:extLst>
                    <a:ext uri="{9D8B030D-6E8A-4147-A177-3AD203B41FA5}">
                      <a16:colId xmlns:a16="http://schemas.microsoft.com/office/drawing/2014/main" val="3483492618"/>
                    </a:ext>
                  </a:extLst>
                </a:gridCol>
              </a:tblGrid>
              <a:tr h="1013228">
                <a:tc>
                  <a:txBody>
                    <a:bodyPr/>
                    <a:lstStyle/>
                    <a:p>
                      <a:r>
                        <a:rPr lang="en-US" dirty="0"/>
                        <a:t>What are some things you use in your life that are possible because of a Wyoming nonrenewable natural resource?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327074506"/>
                  </a:ext>
                </a:extLst>
              </a:tr>
              <a:tr h="3532281">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80882119"/>
                  </a:ext>
                </a:extLst>
              </a:tr>
            </a:tbl>
          </a:graphicData>
        </a:graphic>
      </p:graphicFrame>
      <p:pic>
        <p:nvPicPr>
          <p:cNvPr id="7" name="Picture 6" descr="A picture containing toy, vector graphics&#10;&#10;Description automatically generated">
            <a:extLst>
              <a:ext uri="{FF2B5EF4-FFF2-40B4-BE49-F238E27FC236}">
                <a16:creationId xmlns:a16="http://schemas.microsoft.com/office/drawing/2014/main" id="{D58B91DA-E7D5-4653-904D-D850402802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45286" y="2489364"/>
            <a:ext cx="2301427" cy="3830298"/>
          </a:xfrm>
          <a:prstGeom prst="rect">
            <a:avLst/>
          </a:prstGeom>
          <a:effectLst>
            <a:outerShdw blurRad="50800" dist="190500" dir="13500000" algn="br" rotWithShape="0">
              <a:prstClr val="black">
                <a:alpha val="40000"/>
              </a:prstClr>
            </a:outerShdw>
          </a:effectLst>
        </p:spPr>
      </p:pic>
    </p:spTree>
    <p:extLst>
      <p:ext uri="{BB962C8B-B14F-4D97-AF65-F5344CB8AC3E}">
        <p14:creationId xmlns:p14="http://schemas.microsoft.com/office/powerpoint/2010/main" val="2779681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B7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5998" y="487090"/>
            <a:ext cx="3588174"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618" y="487090"/>
            <a:ext cx="3588171"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4FFA271-A10A-4AC3-8F06-E3313A197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502" y="3603670"/>
            <a:ext cx="3601167"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EAC303AC-3626-4C1F-9D71-3DB9D3FFDA2E}"/>
              </a:ext>
            </a:extLst>
          </p:cNvPr>
          <p:cNvSpPr txBox="1"/>
          <p:nvPr/>
        </p:nvSpPr>
        <p:spPr>
          <a:xfrm>
            <a:off x="8218930" y="713963"/>
            <a:ext cx="3453088" cy="2523768"/>
          </a:xfrm>
          <a:prstGeom prst="rect">
            <a:avLst/>
          </a:prstGeom>
          <a:noFill/>
        </p:spPr>
        <p:txBody>
          <a:bodyPr wrap="square" rtlCol="0">
            <a:spAutoFit/>
          </a:bodyPr>
          <a:lstStyle/>
          <a:p>
            <a:r>
              <a:rPr lang="en-US" sz="2400" b="1" dirty="0"/>
              <a:t>Did you know?</a:t>
            </a:r>
          </a:p>
          <a:p>
            <a:endParaRPr lang="en-US" sz="1400" b="1" dirty="0"/>
          </a:p>
          <a:p>
            <a:r>
              <a:rPr lang="en-US" sz="2400" dirty="0"/>
              <a:t>Our homes are full of objects and products that contain a Wyoming nonrenewable natural resource. </a:t>
            </a:r>
          </a:p>
        </p:txBody>
      </p:sp>
      <p:pic>
        <p:nvPicPr>
          <p:cNvPr id="18" name="Picture 17">
            <a:extLst>
              <a:ext uri="{FF2B5EF4-FFF2-40B4-BE49-F238E27FC236}">
                <a16:creationId xmlns:a16="http://schemas.microsoft.com/office/drawing/2014/main" id="{0745056E-F6AD-41CF-8F37-6058A3B08593}"/>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4621336" y="1991949"/>
            <a:ext cx="2773581" cy="2689737"/>
          </a:xfrm>
          <a:prstGeom prst="rect">
            <a:avLst/>
          </a:prstGeom>
        </p:spPr>
      </p:pic>
      <p:sp>
        <p:nvSpPr>
          <p:cNvPr id="15" name="TextBox 14">
            <a:extLst>
              <a:ext uri="{FF2B5EF4-FFF2-40B4-BE49-F238E27FC236}">
                <a16:creationId xmlns:a16="http://schemas.microsoft.com/office/drawing/2014/main" id="{37D94901-39A5-4C0F-B421-F376D6A76AD1}"/>
              </a:ext>
            </a:extLst>
          </p:cNvPr>
          <p:cNvSpPr txBox="1"/>
          <p:nvPr/>
        </p:nvSpPr>
        <p:spPr>
          <a:xfrm>
            <a:off x="530993" y="3718515"/>
            <a:ext cx="3317668" cy="2308324"/>
          </a:xfrm>
          <a:prstGeom prst="rect">
            <a:avLst/>
          </a:prstGeom>
          <a:noFill/>
        </p:spPr>
        <p:txBody>
          <a:bodyPr wrap="square" rtlCol="0">
            <a:spAutoFit/>
          </a:bodyPr>
          <a:lstStyle/>
          <a:p>
            <a:r>
              <a:rPr lang="en-US" sz="2400" dirty="0"/>
              <a:t>I have some examples of those objects:</a:t>
            </a:r>
          </a:p>
          <a:p>
            <a:pPr marL="285750" indent="-285750">
              <a:buFont typeface="Arial" panose="020B0604020202020204" pitchFamily="34" charset="0"/>
              <a:buChar char="•"/>
            </a:pPr>
            <a:r>
              <a:rPr lang="en-US" sz="2400" dirty="0"/>
              <a:t>What is the object?</a:t>
            </a:r>
          </a:p>
          <a:p>
            <a:pPr marL="285750" indent="-285750">
              <a:buFont typeface="Arial" panose="020B0604020202020204" pitchFamily="34" charset="0"/>
              <a:buChar char="•"/>
            </a:pPr>
            <a:r>
              <a:rPr lang="en-US" sz="2400" dirty="0"/>
              <a:t>What is the component it is made with?</a:t>
            </a:r>
          </a:p>
        </p:txBody>
      </p:sp>
      <p:sp>
        <p:nvSpPr>
          <p:cNvPr id="16" name="TextBox 15">
            <a:extLst>
              <a:ext uri="{FF2B5EF4-FFF2-40B4-BE49-F238E27FC236}">
                <a16:creationId xmlns:a16="http://schemas.microsoft.com/office/drawing/2014/main" id="{EDF4280D-9954-491A-8DA3-D3C32FF3A385}"/>
              </a:ext>
            </a:extLst>
          </p:cNvPr>
          <p:cNvSpPr txBox="1"/>
          <p:nvPr/>
        </p:nvSpPr>
        <p:spPr>
          <a:xfrm>
            <a:off x="8218930" y="3843545"/>
            <a:ext cx="1898464" cy="2308324"/>
          </a:xfrm>
          <a:prstGeom prst="rect">
            <a:avLst/>
          </a:prstGeom>
          <a:noFill/>
        </p:spPr>
        <p:txBody>
          <a:bodyPr wrap="square" rtlCol="0">
            <a:spAutoFit/>
          </a:bodyPr>
          <a:lstStyle/>
          <a:p>
            <a:r>
              <a:rPr lang="en-US" sz="2400" dirty="0"/>
              <a:t>Are you surprised our mystery item has that in it?</a:t>
            </a:r>
          </a:p>
          <a:p>
            <a:r>
              <a:rPr lang="en-US" sz="2400" dirty="0"/>
              <a:t>Why?</a:t>
            </a:r>
          </a:p>
        </p:txBody>
      </p:sp>
      <p:sp>
        <p:nvSpPr>
          <p:cNvPr id="20" name="TextBox 19">
            <a:extLst>
              <a:ext uri="{FF2B5EF4-FFF2-40B4-BE49-F238E27FC236}">
                <a16:creationId xmlns:a16="http://schemas.microsoft.com/office/drawing/2014/main" id="{AB0AF478-998D-4441-A529-F1BF9D65CBD2}"/>
              </a:ext>
            </a:extLst>
          </p:cNvPr>
          <p:cNvSpPr txBox="1"/>
          <p:nvPr/>
        </p:nvSpPr>
        <p:spPr>
          <a:xfrm>
            <a:off x="4191000" y="6370910"/>
            <a:ext cx="3810000" cy="230832"/>
          </a:xfrm>
          <a:prstGeom prst="rect">
            <a:avLst/>
          </a:prstGeom>
          <a:noFill/>
        </p:spPr>
        <p:txBody>
          <a:bodyPr wrap="square" rtlCol="0">
            <a:spAutoFit/>
          </a:bodyPr>
          <a:lstStyle/>
          <a:p>
            <a:r>
              <a:rPr lang="en-US" sz="900">
                <a:hlinkClick r:id="rId4" tooltip="https://archita.blog/2013/06/20/story-of-a-blue-balloon-little-sky/"/>
              </a:rPr>
              <a:t>This Photo</a:t>
            </a:r>
            <a:r>
              <a:rPr lang="en-US" sz="900"/>
              <a:t> by Unknown Author is licensed under </a:t>
            </a:r>
            <a:r>
              <a:rPr lang="en-US" sz="900">
                <a:hlinkClick r:id="rId5" tooltip="https://creativecommons.org/licenses/by-nc-nd/3.0/"/>
              </a:rPr>
              <a:t>CC BY-NC-ND</a:t>
            </a:r>
            <a:endParaRPr lang="en-US" sz="900"/>
          </a:p>
        </p:txBody>
      </p:sp>
      <p:sp>
        <p:nvSpPr>
          <p:cNvPr id="24" name="TextBox 23">
            <a:extLst>
              <a:ext uri="{FF2B5EF4-FFF2-40B4-BE49-F238E27FC236}">
                <a16:creationId xmlns:a16="http://schemas.microsoft.com/office/drawing/2014/main" id="{73F0A9FD-9A48-4E0A-AAD6-CB3D9C207A0A}"/>
              </a:ext>
            </a:extLst>
          </p:cNvPr>
          <p:cNvSpPr txBox="1"/>
          <p:nvPr/>
        </p:nvSpPr>
        <p:spPr>
          <a:xfrm>
            <a:off x="4777362" y="4681686"/>
            <a:ext cx="2271252" cy="769441"/>
          </a:xfrm>
          <a:prstGeom prst="rect">
            <a:avLst/>
          </a:prstGeom>
          <a:noFill/>
        </p:spPr>
        <p:txBody>
          <a:bodyPr wrap="square" rtlCol="0">
            <a:spAutoFit/>
          </a:bodyPr>
          <a:lstStyle/>
          <a:p>
            <a:pPr algn="ctr"/>
            <a:r>
              <a:rPr lang="en-US" sz="4400" dirty="0"/>
              <a:t>Oil</a:t>
            </a:r>
          </a:p>
        </p:txBody>
      </p:sp>
      <p:pic>
        <p:nvPicPr>
          <p:cNvPr id="28" name="Picture 27" descr="Shape, rectangle&#10;&#10;Description automatically generated">
            <a:extLst>
              <a:ext uri="{FF2B5EF4-FFF2-40B4-BE49-F238E27FC236}">
                <a16:creationId xmlns:a16="http://schemas.microsoft.com/office/drawing/2014/main" id="{C787AD87-BF3A-4AC8-B0C7-61684C1E486D}"/>
              </a:ext>
            </a:extLst>
          </p:cNvPr>
          <p:cNvPicPr>
            <a:picLocks noChangeAspect="1"/>
          </p:cNvPicPr>
          <p:nvPr/>
        </p:nvPicPr>
        <p:blipFill>
          <a:blip r:embed="rId6" cstate="email">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4365215" y="1277375"/>
            <a:ext cx="3274728" cy="4942985"/>
          </a:xfrm>
          <a:prstGeom prst="rect">
            <a:avLst/>
          </a:prstGeom>
        </p:spPr>
      </p:pic>
      <p:sp>
        <p:nvSpPr>
          <p:cNvPr id="26" name="TextBox 25">
            <a:extLst>
              <a:ext uri="{FF2B5EF4-FFF2-40B4-BE49-F238E27FC236}">
                <a16:creationId xmlns:a16="http://schemas.microsoft.com/office/drawing/2014/main" id="{67239702-95E5-4C15-A63C-7B26BCCA156F}"/>
              </a:ext>
            </a:extLst>
          </p:cNvPr>
          <p:cNvSpPr txBox="1"/>
          <p:nvPr/>
        </p:nvSpPr>
        <p:spPr>
          <a:xfrm>
            <a:off x="4621336" y="713963"/>
            <a:ext cx="2773581" cy="584775"/>
          </a:xfrm>
          <a:prstGeom prst="rect">
            <a:avLst/>
          </a:prstGeom>
          <a:noFill/>
        </p:spPr>
        <p:txBody>
          <a:bodyPr wrap="square" rtlCol="0">
            <a:spAutoFit/>
          </a:bodyPr>
          <a:lstStyle/>
          <a:p>
            <a:pPr algn="ctr"/>
            <a:r>
              <a:rPr lang="en-US" sz="3200" dirty="0"/>
              <a:t>Mystery Bag</a:t>
            </a:r>
          </a:p>
        </p:txBody>
      </p:sp>
      <p:pic>
        <p:nvPicPr>
          <p:cNvPr id="32" name="Picture 31">
            <a:extLst>
              <a:ext uri="{FF2B5EF4-FFF2-40B4-BE49-F238E27FC236}">
                <a16:creationId xmlns:a16="http://schemas.microsoft.com/office/drawing/2014/main" id="{9694521D-59C9-4B56-9B7B-65171979B99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1331" y="547399"/>
            <a:ext cx="2152793" cy="2403732"/>
          </a:xfrm>
          <a:prstGeom prst="rect">
            <a:avLst/>
          </a:prstGeom>
        </p:spPr>
      </p:pic>
      <p:pic>
        <p:nvPicPr>
          <p:cNvPr id="31" name="Picture 30" descr="A picture containing toy, doll, vector graphics&#10;&#10;Description automatically generated">
            <a:extLst>
              <a:ext uri="{FF2B5EF4-FFF2-40B4-BE49-F238E27FC236}">
                <a16:creationId xmlns:a16="http://schemas.microsoft.com/office/drawing/2014/main" id="{E0D9799E-EFE5-4DFA-838E-32F5933C786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652670" y="3755224"/>
            <a:ext cx="2008337" cy="2605044"/>
          </a:xfrm>
          <a:prstGeom prst="rect">
            <a:avLst/>
          </a:prstGeom>
          <a:effectLst>
            <a:outerShdw blurRad="50800" dist="114300" dir="2700000" algn="tl" rotWithShape="0">
              <a:prstClr val="black">
                <a:alpha val="40000"/>
              </a:prstClr>
            </a:outerShdw>
          </a:effectLst>
        </p:spPr>
      </p:pic>
      <p:sp>
        <p:nvSpPr>
          <p:cNvPr id="9" name="TextBox 8">
            <a:extLst>
              <a:ext uri="{FF2B5EF4-FFF2-40B4-BE49-F238E27FC236}">
                <a16:creationId xmlns:a16="http://schemas.microsoft.com/office/drawing/2014/main" id="{59CA3DFC-0BAB-4A97-B771-2A7295D19043}"/>
              </a:ext>
            </a:extLst>
          </p:cNvPr>
          <p:cNvSpPr txBox="1"/>
          <p:nvPr/>
        </p:nvSpPr>
        <p:spPr>
          <a:xfrm>
            <a:off x="1666703" y="1476192"/>
            <a:ext cx="2181958" cy="2242324"/>
          </a:xfrm>
          <a:prstGeom prst="rect">
            <a:avLst/>
          </a:prstGeom>
          <a:noFill/>
        </p:spPr>
        <p:txBody>
          <a:bodyPr wrap="square" rtlCol="0">
            <a:noAutofit/>
          </a:bodyPr>
          <a:lstStyle/>
          <a:p>
            <a:pPr algn="ctr"/>
            <a:r>
              <a:rPr lang="en-US" sz="4000" dirty="0"/>
              <a:t>Let’s Explore</a:t>
            </a:r>
          </a:p>
        </p:txBody>
      </p:sp>
    </p:spTree>
    <p:extLst>
      <p:ext uri="{BB962C8B-B14F-4D97-AF65-F5344CB8AC3E}">
        <p14:creationId xmlns:p14="http://schemas.microsoft.com/office/powerpoint/2010/main" val="264849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37" fill="hold" nodeType="clickEffect">
                                  <p:stCondLst>
                                    <p:cond delay="0"/>
                                  </p:stCondLst>
                                  <p:childTnLst>
                                    <p:animEffect transition="out" filter="barn(outVertical)">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62225A2-D3F0-45D1-9C47-B10375316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1B9FBFA8-6AF4-4091-9C8B-DEC6D8933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Graphical user interface, timeline&#10;&#10;Description automatically generated">
            <a:extLst>
              <a:ext uri="{FF2B5EF4-FFF2-40B4-BE49-F238E27FC236}">
                <a16:creationId xmlns:a16="http://schemas.microsoft.com/office/drawing/2014/main" id="{B498116B-1B1C-4934-8A36-8A70510940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166071" y="912691"/>
            <a:ext cx="5902026" cy="4441272"/>
          </a:xfrm>
          <a:prstGeom prst="rect">
            <a:avLst/>
          </a:prstGeom>
        </p:spPr>
      </p:pic>
      <p:pic>
        <p:nvPicPr>
          <p:cNvPr id="6" name="Picture 5" descr="A picture containing vector graphics&#10;&#10;Description automatically generated">
            <a:extLst>
              <a:ext uri="{FF2B5EF4-FFF2-40B4-BE49-F238E27FC236}">
                <a16:creationId xmlns:a16="http://schemas.microsoft.com/office/drawing/2014/main" id="{2381F503-4CCC-45D3-A0D5-22D7D7B0390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5340293" y="3661378"/>
            <a:ext cx="2627288" cy="2674088"/>
          </a:xfrm>
          <a:prstGeom prst="rect">
            <a:avLst/>
          </a:prstGeom>
        </p:spPr>
      </p:pic>
      <p:sp>
        <p:nvSpPr>
          <p:cNvPr id="4" name="TextBox 3">
            <a:extLst>
              <a:ext uri="{FF2B5EF4-FFF2-40B4-BE49-F238E27FC236}">
                <a16:creationId xmlns:a16="http://schemas.microsoft.com/office/drawing/2014/main" id="{FE78A820-6638-4198-96B1-23DB0294F33E}"/>
              </a:ext>
            </a:extLst>
          </p:cNvPr>
          <p:cNvSpPr txBox="1"/>
          <p:nvPr/>
        </p:nvSpPr>
        <p:spPr>
          <a:xfrm>
            <a:off x="7395850" y="2104800"/>
            <a:ext cx="4700724" cy="3480346"/>
          </a:xfrm>
          <a:prstGeom prst="rect">
            <a:avLst/>
          </a:prstGeom>
        </p:spPr>
        <p:txBody>
          <a:bodyPr vert="horz" lIns="91440" tIns="45720" rIns="91440" bIns="45720" rtlCol="0" anchor="t">
            <a:normAutofit/>
          </a:bodyPr>
          <a:lstStyle/>
          <a:p>
            <a:pPr defTabSz="914400">
              <a:lnSpc>
                <a:spcPct val="90000"/>
              </a:lnSpc>
              <a:spcAft>
                <a:spcPts val="600"/>
              </a:spcAft>
            </a:pPr>
            <a:r>
              <a:rPr lang="en-US" sz="2400" dirty="0"/>
              <a:t>Wyoming is unique in our nonrenewable resource production:</a:t>
            </a:r>
          </a:p>
          <a:p>
            <a:pPr marL="457200" indent="-228600" defTabSz="914400">
              <a:lnSpc>
                <a:spcPct val="90000"/>
              </a:lnSpc>
              <a:spcAft>
                <a:spcPts val="600"/>
              </a:spcAft>
              <a:buFont typeface="Arial" panose="020B0604020202020204" pitchFamily="34" charset="0"/>
              <a:buChar char="•"/>
            </a:pPr>
            <a:r>
              <a:rPr lang="en-US" sz="2400" dirty="0"/>
              <a:t>We have a large amount of them.</a:t>
            </a:r>
          </a:p>
          <a:p>
            <a:pPr marL="457200" indent="-228600" defTabSz="914400">
              <a:lnSpc>
                <a:spcPct val="90000"/>
              </a:lnSpc>
              <a:spcAft>
                <a:spcPts val="600"/>
              </a:spcAft>
              <a:buFont typeface="Arial" panose="020B0604020202020204" pitchFamily="34" charset="0"/>
              <a:buChar char="•"/>
            </a:pPr>
            <a:r>
              <a:rPr lang="en-US" sz="2400" dirty="0"/>
              <a:t>We provide many of these resources for the whole country.</a:t>
            </a:r>
          </a:p>
        </p:txBody>
      </p:sp>
      <p:sp>
        <p:nvSpPr>
          <p:cNvPr id="3" name="TextBox 2">
            <a:extLst>
              <a:ext uri="{FF2B5EF4-FFF2-40B4-BE49-F238E27FC236}">
                <a16:creationId xmlns:a16="http://schemas.microsoft.com/office/drawing/2014/main" id="{1C34E2FF-6CDA-4FC8-9D58-547FD315CDF2}"/>
              </a:ext>
            </a:extLst>
          </p:cNvPr>
          <p:cNvSpPr txBox="1"/>
          <p:nvPr/>
        </p:nvSpPr>
        <p:spPr>
          <a:xfrm>
            <a:off x="855009" y="5977748"/>
            <a:ext cx="3569507" cy="830997"/>
          </a:xfrm>
          <a:prstGeom prst="rect">
            <a:avLst/>
          </a:prstGeom>
          <a:noFill/>
        </p:spPr>
        <p:txBody>
          <a:bodyPr wrap="square" rtlCol="0">
            <a:spAutoFit/>
          </a:bodyPr>
          <a:lstStyle/>
          <a:p>
            <a:pPr algn="ctr">
              <a:spcAft>
                <a:spcPts val="600"/>
              </a:spcAft>
            </a:pPr>
            <a:r>
              <a:rPr lang="en-US" sz="2400" dirty="0">
                <a:solidFill>
                  <a:srgbClr val="0070C0"/>
                </a:solidFill>
                <a:hlinkClick r:id="rId5">
                  <a:extLst>
                    <a:ext uri="{A12FA001-AC4F-418D-AE19-62706E023703}">
                      <ahyp:hlinkClr xmlns:ahyp="http://schemas.microsoft.com/office/drawing/2018/hyperlinkcolor" val="tx"/>
                    </a:ext>
                  </a:extLst>
                </a:hlinkClick>
              </a:rPr>
              <a:t>Nonrenewable Resource Information link</a:t>
            </a:r>
            <a:endParaRPr lang="en-US" sz="2400" dirty="0">
              <a:solidFill>
                <a:srgbClr val="0070C0"/>
              </a:solidFill>
            </a:endParaRPr>
          </a:p>
        </p:txBody>
      </p:sp>
      <p:sp>
        <p:nvSpPr>
          <p:cNvPr id="7" name="TextBox 6">
            <a:extLst>
              <a:ext uri="{FF2B5EF4-FFF2-40B4-BE49-F238E27FC236}">
                <a16:creationId xmlns:a16="http://schemas.microsoft.com/office/drawing/2014/main" id="{9FAF6053-42AD-4258-A95D-EDCCACC7EEF6}"/>
              </a:ext>
            </a:extLst>
          </p:cNvPr>
          <p:cNvSpPr txBox="1"/>
          <p:nvPr/>
        </p:nvSpPr>
        <p:spPr>
          <a:xfrm>
            <a:off x="6813521" y="289919"/>
            <a:ext cx="5265174" cy="1569660"/>
          </a:xfrm>
          <a:prstGeom prst="rect">
            <a:avLst/>
          </a:prstGeom>
          <a:noFill/>
        </p:spPr>
        <p:txBody>
          <a:bodyPr wrap="square" rtlCol="0">
            <a:spAutoFit/>
          </a:bodyPr>
          <a:lstStyle/>
          <a:p>
            <a:pPr algn="ctr"/>
            <a:r>
              <a:rPr lang="en-US" sz="3200" dirty="0"/>
              <a:t>Wyoming’s Nonrenewable Resources:</a:t>
            </a:r>
          </a:p>
          <a:p>
            <a:pPr algn="ctr"/>
            <a:r>
              <a:rPr lang="en-US" sz="3200" dirty="0"/>
              <a:t>They make us special!</a:t>
            </a:r>
          </a:p>
        </p:txBody>
      </p:sp>
    </p:spTree>
    <p:extLst>
      <p:ext uri="{BB962C8B-B14F-4D97-AF65-F5344CB8AC3E}">
        <p14:creationId xmlns:p14="http://schemas.microsoft.com/office/powerpoint/2010/main" val="296862519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53A86C-F978-4892-B923-1F90CDB9A5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5992368" y="897731"/>
            <a:ext cx="6716362" cy="5062538"/>
          </a:xfrm>
          <a:prstGeom prst="rect">
            <a:avLst/>
          </a:prstGeom>
          <a:ln w="38100">
            <a:solidFill>
              <a:schemeClr val="tx1"/>
            </a:solidFill>
          </a:ln>
        </p:spPr>
      </p:pic>
      <p:sp>
        <p:nvSpPr>
          <p:cNvPr id="3" name="TextBox 2">
            <a:hlinkClick r:id="rId4"/>
            <a:extLst>
              <a:ext uri="{FF2B5EF4-FFF2-40B4-BE49-F238E27FC236}">
                <a16:creationId xmlns:a16="http://schemas.microsoft.com/office/drawing/2014/main" id="{953D9BE5-CC33-4B9F-B909-8D8A314D93E9}"/>
              </a:ext>
            </a:extLst>
          </p:cNvPr>
          <p:cNvSpPr txBox="1"/>
          <p:nvPr/>
        </p:nvSpPr>
        <p:spPr>
          <a:xfrm>
            <a:off x="916836" y="6122947"/>
            <a:ext cx="4455885" cy="461665"/>
          </a:xfrm>
          <a:prstGeom prst="rect">
            <a:avLst/>
          </a:prstGeom>
          <a:noFill/>
        </p:spPr>
        <p:txBody>
          <a:bodyPr wrap="square" rtlCol="0">
            <a:spAutoFit/>
          </a:bodyPr>
          <a:lstStyle/>
          <a:p>
            <a:pPr algn="ctr"/>
            <a:r>
              <a:rPr lang="en-US" sz="2400" dirty="0">
                <a:solidFill>
                  <a:srgbClr val="0070C0"/>
                </a:solidFill>
                <a:hlinkClick r:id="rId4">
                  <a:extLst>
                    <a:ext uri="{A12FA001-AC4F-418D-AE19-62706E023703}">
                      <ahyp:hlinkClr xmlns:ahyp="http://schemas.microsoft.com/office/drawing/2018/hyperlinkcolor" val="tx"/>
                    </a:ext>
                  </a:extLst>
                </a:hlinkClick>
              </a:rPr>
              <a:t>Resources in Our Lives link</a:t>
            </a:r>
            <a:endParaRPr lang="en-US" sz="2400" dirty="0">
              <a:solidFill>
                <a:srgbClr val="0070C0"/>
              </a:solidFill>
            </a:endParaRPr>
          </a:p>
        </p:txBody>
      </p:sp>
      <p:pic>
        <p:nvPicPr>
          <p:cNvPr id="4" name="Picture 3">
            <a:extLst>
              <a:ext uri="{FF2B5EF4-FFF2-40B4-BE49-F238E27FC236}">
                <a16:creationId xmlns:a16="http://schemas.microsoft.com/office/drawing/2014/main" id="{4074D40D-FE16-404C-BE78-9F17BB151033}"/>
              </a:ext>
            </a:extLst>
          </p:cNvPr>
          <p:cNvPicPr>
            <a:picLocks noChangeAspect="1"/>
          </p:cNvPicPr>
          <p:nvPr/>
        </p:nvPicPr>
        <p:blipFill rotWithShape="1">
          <a:blip r:embed="rId5">
            <a:extLst>
              <a:ext uri="{28A0092B-C50C-407E-A947-70E740481C1C}">
                <a14:useLocalDpi xmlns:a14="http://schemas.microsoft.com/office/drawing/2010/main"/>
              </a:ext>
              <a:ext uri="{837473B0-CC2E-450A-ABE3-18F120FF3D39}">
                <a1611:picAttrSrcUrl xmlns:a1611="http://schemas.microsoft.com/office/drawing/2016/11/main" r:id="rId6"/>
              </a:ext>
            </a:extLst>
          </a:blip>
          <a:srcRect/>
          <a:stretch/>
        </p:blipFill>
        <p:spPr>
          <a:xfrm>
            <a:off x="489190" y="735053"/>
            <a:ext cx="5425834" cy="5261814"/>
          </a:xfrm>
          <a:prstGeom prst="rect">
            <a:avLst/>
          </a:prstGeom>
          <a:effectLst>
            <a:softEdge rad="127000"/>
          </a:effectLst>
        </p:spPr>
      </p:pic>
      <p:sp>
        <p:nvSpPr>
          <p:cNvPr id="5" name="TextBox 4">
            <a:extLst>
              <a:ext uri="{FF2B5EF4-FFF2-40B4-BE49-F238E27FC236}">
                <a16:creationId xmlns:a16="http://schemas.microsoft.com/office/drawing/2014/main" id="{9D7AC3E5-89A4-41D2-AE1D-6269D2B289B9}"/>
              </a:ext>
            </a:extLst>
          </p:cNvPr>
          <p:cNvSpPr txBox="1"/>
          <p:nvPr/>
        </p:nvSpPr>
        <p:spPr>
          <a:xfrm>
            <a:off x="414498" y="6682503"/>
            <a:ext cx="3810000" cy="230832"/>
          </a:xfrm>
          <a:prstGeom prst="rect">
            <a:avLst/>
          </a:prstGeom>
          <a:noFill/>
        </p:spPr>
        <p:txBody>
          <a:bodyPr wrap="square" rtlCol="0">
            <a:spAutoFit/>
          </a:bodyPr>
          <a:lstStyle/>
          <a:p>
            <a:r>
              <a:rPr lang="en-US" sz="900" dirty="0">
                <a:hlinkClick r:id="rId6" tooltip="https://archita.blog/2013/06/20/story-of-a-blue-balloon-little-sky/"/>
              </a:rPr>
              <a:t>This Photo</a:t>
            </a:r>
            <a:r>
              <a:rPr lang="en-US" sz="900" dirty="0"/>
              <a:t> by Unknown Author is licensed under </a:t>
            </a:r>
            <a:r>
              <a:rPr lang="en-US" sz="900" dirty="0">
                <a:hlinkClick r:id="rId7" tooltip="https://creativecommons.org/licenses/by-nc-nd/3.0/"/>
              </a:rPr>
              <a:t>CC BY-NC-ND</a:t>
            </a:r>
            <a:endParaRPr lang="en-US" sz="900" dirty="0"/>
          </a:p>
        </p:txBody>
      </p:sp>
      <p:sp>
        <p:nvSpPr>
          <p:cNvPr id="7" name="TextBox 6">
            <a:extLst>
              <a:ext uri="{FF2B5EF4-FFF2-40B4-BE49-F238E27FC236}">
                <a16:creationId xmlns:a16="http://schemas.microsoft.com/office/drawing/2014/main" id="{4C95F08C-585C-4179-9BA7-D34A864B2710}"/>
              </a:ext>
            </a:extLst>
          </p:cNvPr>
          <p:cNvSpPr txBox="1"/>
          <p:nvPr/>
        </p:nvSpPr>
        <p:spPr>
          <a:xfrm>
            <a:off x="1077897" y="190170"/>
            <a:ext cx="4248421" cy="646331"/>
          </a:xfrm>
          <a:prstGeom prst="rect">
            <a:avLst/>
          </a:prstGeom>
          <a:noFill/>
        </p:spPr>
        <p:txBody>
          <a:bodyPr wrap="square" rtlCol="0">
            <a:spAutoFit/>
          </a:bodyPr>
          <a:lstStyle/>
          <a:p>
            <a:pPr algn="ctr"/>
            <a:r>
              <a:rPr lang="en-US" sz="3600" dirty="0"/>
              <a:t>Let’s Practice</a:t>
            </a:r>
          </a:p>
        </p:txBody>
      </p:sp>
      <p:sp>
        <p:nvSpPr>
          <p:cNvPr id="10" name="TextBox 9">
            <a:extLst>
              <a:ext uri="{FF2B5EF4-FFF2-40B4-BE49-F238E27FC236}">
                <a16:creationId xmlns:a16="http://schemas.microsoft.com/office/drawing/2014/main" id="{9448624C-47E6-490A-9A5B-D42B50E05F32}"/>
              </a:ext>
            </a:extLst>
          </p:cNvPr>
          <p:cNvSpPr txBox="1"/>
          <p:nvPr/>
        </p:nvSpPr>
        <p:spPr>
          <a:xfrm>
            <a:off x="2882580" y="5067264"/>
            <a:ext cx="1071562" cy="707886"/>
          </a:xfrm>
          <a:prstGeom prst="rect">
            <a:avLst/>
          </a:prstGeom>
          <a:noFill/>
        </p:spPr>
        <p:txBody>
          <a:bodyPr wrap="square" rtlCol="0">
            <a:spAutoFit/>
          </a:bodyPr>
          <a:lstStyle/>
          <a:p>
            <a:r>
              <a:rPr lang="en-US" sz="4000" dirty="0"/>
              <a:t>Oil</a:t>
            </a:r>
          </a:p>
        </p:txBody>
      </p:sp>
    </p:spTree>
    <p:extLst>
      <p:ext uri="{BB962C8B-B14F-4D97-AF65-F5344CB8AC3E}">
        <p14:creationId xmlns:p14="http://schemas.microsoft.com/office/powerpoint/2010/main" val="1055076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6" name="Table 13">
            <a:extLst>
              <a:ext uri="{FF2B5EF4-FFF2-40B4-BE49-F238E27FC236}">
                <a16:creationId xmlns:a16="http://schemas.microsoft.com/office/drawing/2014/main" id="{6FE468BD-6B37-40BC-A844-26AA21A491CD}"/>
              </a:ext>
            </a:extLst>
          </p:cNvPr>
          <p:cNvGraphicFramePr>
            <a:graphicFrameLocks noGrp="1"/>
          </p:cNvGraphicFramePr>
          <p:nvPr/>
        </p:nvGraphicFramePr>
        <p:xfrm>
          <a:off x="6067286" y="0"/>
          <a:ext cx="6097068" cy="6858000"/>
        </p:xfrm>
        <a:graphic>
          <a:graphicData uri="http://schemas.openxmlformats.org/drawingml/2006/table">
            <a:tbl>
              <a:tblPr firstRow="1" bandRow="1">
                <a:tableStyleId>{5940675A-B579-460E-94D1-54222C63F5DA}</a:tableStyleId>
              </a:tblPr>
              <a:tblGrid>
                <a:gridCol w="3048534">
                  <a:extLst>
                    <a:ext uri="{9D8B030D-6E8A-4147-A177-3AD203B41FA5}">
                      <a16:colId xmlns:a16="http://schemas.microsoft.com/office/drawing/2014/main" val="2376251559"/>
                    </a:ext>
                  </a:extLst>
                </a:gridCol>
                <a:gridCol w="3048534">
                  <a:extLst>
                    <a:ext uri="{9D8B030D-6E8A-4147-A177-3AD203B41FA5}">
                      <a16:colId xmlns:a16="http://schemas.microsoft.com/office/drawing/2014/main" val="886066964"/>
                    </a:ext>
                  </a:extLst>
                </a:gridCol>
              </a:tblGrid>
              <a:tr h="571500">
                <a:tc>
                  <a:txBody>
                    <a:bodyPr/>
                    <a:lstStyle/>
                    <a:p>
                      <a:r>
                        <a:rPr lang="en-US" sz="2400" dirty="0"/>
                        <a:t>Generation</a:t>
                      </a:r>
                    </a:p>
                  </a:txBody>
                  <a:tcPr anchor="ctr"/>
                </a:tc>
                <a:tc>
                  <a:txBody>
                    <a:bodyPr/>
                    <a:lstStyle/>
                    <a:p>
                      <a:r>
                        <a:rPr lang="en-US" sz="2400" dirty="0"/>
                        <a:t>Mineral</a:t>
                      </a:r>
                    </a:p>
                  </a:txBody>
                  <a:tcPr anchor="ctr"/>
                </a:tc>
                <a:extLst>
                  <a:ext uri="{0D108BD9-81ED-4DB2-BD59-A6C34878D82A}">
                    <a16:rowId xmlns:a16="http://schemas.microsoft.com/office/drawing/2014/main" val="1011643312"/>
                  </a:ext>
                </a:extLst>
              </a:tr>
              <a:tr h="571500">
                <a:tc>
                  <a:txBody>
                    <a:bodyPr/>
                    <a:lstStyle/>
                    <a:p>
                      <a:r>
                        <a:rPr lang="en-US" sz="2400" dirty="0"/>
                        <a:t>Natural resources</a:t>
                      </a:r>
                    </a:p>
                  </a:txBody>
                  <a:tcPr anchor="ctr"/>
                </a:tc>
                <a:tc>
                  <a:txBody>
                    <a:bodyPr/>
                    <a:lstStyle/>
                    <a:p>
                      <a:r>
                        <a:rPr lang="en-US" sz="2400" dirty="0"/>
                        <a:t>Natural gas</a:t>
                      </a:r>
                    </a:p>
                  </a:txBody>
                  <a:tcPr anchor="ctr"/>
                </a:tc>
                <a:extLst>
                  <a:ext uri="{0D108BD9-81ED-4DB2-BD59-A6C34878D82A}">
                    <a16:rowId xmlns:a16="http://schemas.microsoft.com/office/drawing/2014/main" val="4049592578"/>
                  </a:ext>
                </a:extLst>
              </a:tr>
              <a:tr h="571500">
                <a:tc>
                  <a:txBody>
                    <a:bodyPr/>
                    <a:lstStyle/>
                    <a:p>
                      <a:r>
                        <a:rPr lang="en-US" sz="2400" dirty="0"/>
                        <a:t>Stewardship</a:t>
                      </a:r>
                    </a:p>
                  </a:txBody>
                  <a:tcPr anchor="ctr"/>
                </a:tc>
                <a:tc>
                  <a:txBody>
                    <a:bodyPr/>
                    <a:lstStyle/>
                    <a:p>
                      <a:r>
                        <a:rPr lang="en-US" sz="2400" dirty="0"/>
                        <a:t>Oil</a:t>
                      </a:r>
                    </a:p>
                  </a:txBody>
                  <a:tcPr anchor="ctr"/>
                </a:tc>
                <a:extLst>
                  <a:ext uri="{0D108BD9-81ED-4DB2-BD59-A6C34878D82A}">
                    <a16:rowId xmlns:a16="http://schemas.microsoft.com/office/drawing/2014/main" val="2366385459"/>
                  </a:ext>
                </a:extLst>
              </a:tr>
              <a:tr h="571500">
                <a:tc>
                  <a:txBody>
                    <a:bodyPr/>
                    <a:lstStyle/>
                    <a:p>
                      <a:r>
                        <a:rPr lang="en-US" sz="2400" dirty="0"/>
                        <a:t>Conservation</a:t>
                      </a:r>
                    </a:p>
                  </a:txBody>
                  <a:tcPr anchor="ctr"/>
                </a:tc>
                <a:tc>
                  <a:txBody>
                    <a:bodyPr/>
                    <a:lstStyle/>
                    <a:p>
                      <a:r>
                        <a:rPr lang="en-US" sz="2400" dirty="0"/>
                        <a:t>Trona</a:t>
                      </a:r>
                    </a:p>
                  </a:txBody>
                  <a:tcPr anchor="ctr"/>
                </a:tc>
                <a:extLst>
                  <a:ext uri="{0D108BD9-81ED-4DB2-BD59-A6C34878D82A}">
                    <a16:rowId xmlns:a16="http://schemas.microsoft.com/office/drawing/2014/main" val="4077944081"/>
                  </a:ext>
                </a:extLst>
              </a:tr>
              <a:tr h="571500">
                <a:tc>
                  <a:txBody>
                    <a:bodyPr/>
                    <a:lstStyle/>
                    <a:p>
                      <a:r>
                        <a:rPr lang="en-US" sz="2400" dirty="0"/>
                        <a:t>Energy</a:t>
                      </a:r>
                    </a:p>
                  </a:txBody>
                  <a:tcPr anchor="ctr"/>
                </a:tc>
                <a:tc>
                  <a:txBody>
                    <a:bodyPr/>
                    <a:lstStyle/>
                    <a:p>
                      <a:endParaRPr lang="en-US" sz="2400"/>
                    </a:p>
                  </a:txBody>
                  <a:tcPr anchor="ctr"/>
                </a:tc>
                <a:extLst>
                  <a:ext uri="{0D108BD9-81ED-4DB2-BD59-A6C34878D82A}">
                    <a16:rowId xmlns:a16="http://schemas.microsoft.com/office/drawing/2014/main" val="2260740288"/>
                  </a:ext>
                </a:extLst>
              </a:tr>
              <a:tr h="571500">
                <a:tc>
                  <a:txBody>
                    <a:bodyPr/>
                    <a:lstStyle/>
                    <a:p>
                      <a:r>
                        <a:rPr lang="en-US" sz="2000" dirty="0"/>
                        <a:t>Nonrenewable resources</a:t>
                      </a:r>
                    </a:p>
                  </a:txBody>
                  <a:tcPr anchor="ctr"/>
                </a:tc>
                <a:tc>
                  <a:txBody>
                    <a:bodyPr/>
                    <a:lstStyle/>
                    <a:p>
                      <a:endParaRPr lang="en-US" sz="2400"/>
                    </a:p>
                  </a:txBody>
                  <a:tcPr anchor="ctr"/>
                </a:tc>
                <a:extLst>
                  <a:ext uri="{0D108BD9-81ED-4DB2-BD59-A6C34878D82A}">
                    <a16:rowId xmlns:a16="http://schemas.microsoft.com/office/drawing/2014/main" val="2120925724"/>
                  </a:ext>
                </a:extLst>
              </a:tr>
              <a:tr h="571500">
                <a:tc>
                  <a:txBody>
                    <a:bodyPr/>
                    <a:lstStyle/>
                    <a:p>
                      <a:r>
                        <a:rPr lang="en-US" sz="2400" dirty="0"/>
                        <a:t>Reclamation</a:t>
                      </a:r>
                    </a:p>
                  </a:txBody>
                  <a:tcPr anchor="ctr"/>
                </a:tc>
                <a:tc>
                  <a:txBody>
                    <a:bodyPr/>
                    <a:lstStyle/>
                    <a:p>
                      <a:endParaRPr lang="en-US" sz="2400"/>
                    </a:p>
                  </a:txBody>
                  <a:tcPr anchor="ctr"/>
                </a:tc>
                <a:extLst>
                  <a:ext uri="{0D108BD9-81ED-4DB2-BD59-A6C34878D82A}">
                    <a16:rowId xmlns:a16="http://schemas.microsoft.com/office/drawing/2014/main" val="3292054055"/>
                  </a:ext>
                </a:extLst>
              </a:tr>
              <a:tr h="571500">
                <a:tc>
                  <a:txBody>
                    <a:bodyPr/>
                    <a:lstStyle/>
                    <a:p>
                      <a:r>
                        <a:rPr lang="en-US" sz="2000" dirty="0"/>
                        <a:t>Renewable resources</a:t>
                      </a:r>
                    </a:p>
                  </a:txBody>
                  <a:tcPr anchor="ctr"/>
                </a:tc>
                <a:tc>
                  <a:txBody>
                    <a:bodyPr/>
                    <a:lstStyle/>
                    <a:p>
                      <a:endParaRPr lang="en-US" sz="2400"/>
                    </a:p>
                  </a:txBody>
                  <a:tcPr anchor="ctr"/>
                </a:tc>
                <a:extLst>
                  <a:ext uri="{0D108BD9-81ED-4DB2-BD59-A6C34878D82A}">
                    <a16:rowId xmlns:a16="http://schemas.microsoft.com/office/drawing/2014/main" val="4065098347"/>
                  </a:ext>
                </a:extLst>
              </a:tr>
              <a:tr h="571500">
                <a:tc>
                  <a:txBody>
                    <a:bodyPr/>
                    <a:lstStyle/>
                    <a:p>
                      <a:r>
                        <a:rPr lang="en-US" sz="2400" dirty="0"/>
                        <a:t>Coal</a:t>
                      </a:r>
                    </a:p>
                  </a:txBody>
                  <a:tcPr anchor="ctr"/>
                </a:tc>
                <a:tc>
                  <a:txBody>
                    <a:bodyPr/>
                    <a:lstStyle/>
                    <a:p>
                      <a:endParaRPr lang="en-US" sz="2400"/>
                    </a:p>
                  </a:txBody>
                  <a:tcPr anchor="ctr"/>
                </a:tc>
                <a:extLst>
                  <a:ext uri="{0D108BD9-81ED-4DB2-BD59-A6C34878D82A}">
                    <a16:rowId xmlns:a16="http://schemas.microsoft.com/office/drawing/2014/main" val="3972716412"/>
                  </a:ext>
                </a:extLst>
              </a:tr>
              <a:tr h="571500">
                <a:tc>
                  <a:txBody>
                    <a:bodyPr/>
                    <a:lstStyle/>
                    <a:p>
                      <a:r>
                        <a:rPr lang="en-US" sz="2400" dirty="0"/>
                        <a:t>Energy</a:t>
                      </a:r>
                    </a:p>
                  </a:txBody>
                  <a:tcPr anchor="ctr"/>
                </a:tc>
                <a:tc>
                  <a:txBody>
                    <a:bodyPr/>
                    <a:lstStyle/>
                    <a:p>
                      <a:endParaRPr lang="en-US" sz="2400"/>
                    </a:p>
                  </a:txBody>
                  <a:tcPr anchor="ctr"/>
                </a:tc>
                <a:extLst>
                  <a:ext uri="{0D108BD9-81ED-4DB2-BD59-A6C34878D82A}">
                    <a16:rowId xmlns:a16="http://schemas.microsoft.com/office/drawing/2014/main" val="1777329350"/>
                  </a:ext>
                </a:extLst>
              </a:tr>
              <a:tr h="571500">
                <a:tc>
                  <a:txBody>
                    <a:bodyPr/>
                    <a:lstStyle/>
                    <a:p>
                      <a:r>
                        <a:rPr lang="en-US" sz="2400" dirty="0"/>
                        <a:t>Gasoline</a:t>
                      </a:r>
                    </a:p>
                  </a:txBody>
                  <a:tcPr anchor="ctr"/>
                </a:tc>
                <a:tc>
                  <a:txBody>
                    <a:bodyPr/>
                    <a:lstStyle/>
                    <a:p>
                      <a:endParaRPr lang="en-US" sz="2400"/>
                    </a:p>
                  </a:txBody>
                  <a:tcPr anchor="ctr"/>
                </a:tc>
                <a:extLst>
                  <a:ext uri="{0D108BD9-81ED-4DB2-BD59-A6C34878D82A}">
                    <a16:rowId xmlns:a16="http://schemas.microsoft.com/office/drawing/2014/main" val="4074555439"/>
                  </a:ext>
                </a:extLst>
              </a:tr>
              <a:tr h="571500">
                <a:tc>
                  <a:txBody>
                    <a:bodyPr/>
                    <a:lstStyle/>
                    <a:p>
                      <a:r>
                        <a:rPr lang="en-US" sz="2400" dirty="0"/>
                        <a:t>Hydropower</a:t>
                      </a:r>
                    </a:p>
                  </a:txBody>
                  <a:tcPr anchor="ctr"/>
                </a:tc>
                <a:tc>
                  <a:txBody>
                    <a:bodyPr/>
                    <a:lstStyle/>
                    <a:p>
                      <a:endParaRPr lang="en-US" sz="2400" dirty="0"/>
                    </a:p>
                  </a:txBody>
                  <a:tcPr anchor="ctr"/>
                </a:tc>
                <a:extLst>
                  <a:ext uri="{0D108BD9-81ED-4DB2-BD59-A6C34878D82A}">
                    <a16:rowId xmlns:a16="http://schemas.microsoft.com/office/drawing/2014/main" val="3068447991"/>
                  </a:ext>
                </a:extLst>
              </a:tr>
            </a:tbl>
          </a:graphicData>
        </a:graphic>
      </p:graphicFrame>
      <p:pic>
        <p:nvPicPr>
          <p:cNvPr id="7" name="Picture 6">
            <a:extLst>
              <a:ext uri="{FF2B5EF4-FFF2-40B4-BE49-F238E27FC236}">
                <a16:creationId xmlns:a16="http://schemas.microsoft.com/office/drawing/2014/main" id="{2C0B8780-3147-480D-8C0D-598ABC0DD7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62470" y="3438754"/>
            <a:ext cx="2489401" cy="3383617"/>
          </a:xfrm>
          <a:prstGeom prst="rect">
            <a:avLst/>
          </a:prstGeom>
          <a:effectLst>
            <a:outerShdw blurRad="50800" dist="254000" dir="13500000" algn="br" rotWithShape="0">
              <a:prstClr val="black">
                <a:alpha val="40000"/>
              </a:prstClr>
            </a:outerShdw>
          </a:effectLst>
        </p:spPr>
      </p:pic>
      <p:pic>
        <p:nvPicPr>
          <p:cNvPr id="8" name="Picture 7" descr="A picture containing diagram&#10;&#10;Description automatically generated">
            <a:extLst>
              <a:ext uri="{FF2B5EF4-FFF2-40B4-BE49-F238E27FC236}">
                <a16:creationId xmlns:a16="http://schemas.microsoft.com/office/drawing/2014/main" id="{F2B028BB-5698-4CF4-A97A-13F9241B72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277" y="3349208"/>
            <a:ext cx="2986749" cy="3460609"/>
          </a:xfrm>
          <a:prstGeom prst="rect">
            <a:avLst/>
          </a:prstGeom>
          <a:effectLst>
            <a:outerShdw blurRad="50800" dist="254000" dir="13500000" algn="br" rotWithShape="0">
              <a:prstClr val="black">
                <a:alpha val="40000"/>
              </a:prstClr>
            </a:outerShdw>
          </a:effectLst>
        </p:spPr>
      </p:pic>
      <p:sp>
        <p:nvSpPr>
          <p:cNvPr id="9" name="Title 1">
            <a:extLst>
              <a:ext uri="{FF2B5EF4-FFF2-40B4-BE49-F238E27FC236}">
                <a16:creationId xmlns:a16="http://schemas.microsoft.com/office/drawing/2014/main" id="{6B905776-397F-42FF-8B33-9C1B53E8C32A}"/>
              </a:ext>
            </a:extLst>
          </p:cNvPr>
          <p:cNvSpPr>
            <a:spLocks noGrp="1"/>
          </p:cNvSpPr>
          <p:nvPr>
            <p:ph type="title"/>
          </p:nvPr>
        </p:nvSpPr>
        <p:spPr>
          <a:xfrm>
            <a:off x="1115907" y="986010"/>
            <a:ext cx="3932237" cy="1600200"/>
          </a:xfrm>
        </p:spPr>
        <p:txBody>
          <a:bodyPr>
            <a:normAutofit/>
          </a:bodyPr>
          <a:lstStyle/>
          <a:p>
            <a:pPr algn="ctr"/>
            <a:r>
              <a:rPr lang="en-US" sz="4400" dirty="0"/>
              <a:t>Vocabulary </a:t>
            </a:r>
            <a:br>
              <a:rPr lang="en-US" sz="4400" dirty="0"/>
            </a:br>
            <a:r>
              <a:rPr lang="en-US" sz="4400" dirty="0"/>
              <a:t>Anchor Chart</a:t>
            </a:r>
          </a:p>
        </p:txBody>
      </p:sp>
    </p:spTree>
    <p:extLst>
      <p:ext uri="{BB962C8B-B14F-4D97-AF65-F5344CB8AC3E}">
        <p14:creationId xmlns:p14="http://schemas.microsoft.com/office/powerpoint/2010/main" val="2869728074"/>
      </p:ext>
    </p:extLst>
  </p:cSld>
  <p:clrMapOvr>
    <a:masterClrMapping/>
  </p:clrMapOvr>
</p:sld>
</file>

<file path=ppt/theme/theme1.xml><?xml version="1.0" encoding="utf-8"?>
<a:theme xmlns:a="http://schemas.openxmlformats.org/drawingml/2006/main" name="Office Theme">
  <a:themeElements>
    <a:clrScheme name="WAIC Colors">
      <a:dk1>
        <a:sysClr val="windowText" lastClr="000000"/>
      </a:dk1>
      <a:lt1>
        <a:sysClr val="window" lastClr="FFFFFF"/>
      </a:lt1>
      <a:dk2>
        <a:srgbClr val="00595F"/>
      </a:dk2>
      <a:lt2>
        <a:srgbClr val="BBD2D4"/>
      </a:lt2>
      <a:accent1>
        <a:srgbClr val="009293"/>
      </a:accent1>
      <a:accent2>
        <a:srgbClr val="FFC425"/>
      </a:accent2>
      <a:accent3>
        <a:srgbClr val="492F24"/>
      </a:accent3>
      <a:accent4>
        <a:srgbClr val="AAB7BC"/>
      </a:accent4>
      <a:accent5>
        <a:srgbClr val="00595F"/>
      </a:accent5>
      <a:accent6>
        <a:srgbClr val="FFE18B"/>
      </a:accent6>
      <a:hlink>
        <a:srgbClr val="AF765D"/>
      </a:hlink>
      <a:folHlink>
        <a:srgbClr val="D0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389DF036E7B4B478A5C928716522392" ma:contentTypeVersion="13" ma:contentTypeDescription="Create a new document." ma:contentTypeScope="" ma:versionID="82c6740c95fab6de8fdbca053fdfdcae">
  <xsd:schema xmlns:xsd="http://www.w3.org/2001/XMLSchema" xmlns:xs="http://www.w3.org/2001/XMLSchema" xmlns:p="http://schemas.microsoft.com/office/2006/metadata/properties" xmlns:ns2="dda6f4b5-b738-49fb-94a1-32a3413f3e95" xmlns:ns3="43b191a3-07f0-43f0-80c1-c7dc6fcf8018" targetNamespace="http://schemas.microsoft.com/office/2006/metadata/properties" ma:root="true" ma:fieldsID="2a066fccab5e31ad1e1eeda4f0653f87" ns2:_="" ns3:_="">
    <xsd:import namespace="dda6f4b5-b738-49fb-94a1-32a3413f3e95"/>
    <xsd:import namespace="43b191a3-07f0-43f0-80c1-c7dc6fcf801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a6f4b5-b738-49fb-94a1-32a3413f3e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b191a3-07f0-43f0-80c1-c7dc6fcf80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74175D-F474-4775-BB9E-A79AE2F82FE5}">
  <ds:schemaRefs>
    <ds:schemaRef ds:uri="http://schemas.microsoft.com/sharepoint/v3/contenttype/forms"/>
  </ds:schemaRefs>
</ds:datastoreItem>
</file>

<file path=customXml/itemProps2.xml><?xml version="1.0" encoding="utf-8"?>
<ds:datastoreItem xmlns:ds="http://schemas.openxmlformats.org/officeDocument/2006/customXml" ds:itemID="{08DB8BEE-B5A5-4952-BE8C-A466A7E6629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563ADEF-26A6-4D25-8DC3-51BD4E3CAA4C}"/>
</file>

<file path=docProps/app.xml><?xml version="1.0" encoding="utf-8"?>
<Properties xmlns="http://schemas.openxmlformats.org/officeDocument/2006/extended-properties" xmlns:vt="http://schemas.openxmlformats.org/officeDocument/2006/docPropsVTypes">
  <Template/>
  <TotalTime>320</TotalTime>
  <Words>881</Words>
  <Application>Microsoft Office PowerPoint</Application>
  <PresentationFormat>Widescreen</PresentationFormat>
  <Paragraphs>109</Paragraphs>
  <Slides>19</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Rockwell</vt:lpstr>
      <vt:lpstr>Office Theme</vt:lpstr>
      <vt:lpstr>Minerals &amp; Energy 2nd Grade Lesson 4:  By-product Bonanza </vt:lpstr>
      <vt:lpstr>Today’s Challenge </vt:lpstr>
      <vt:lpstr>PowerPoint Presentation</vt:lpstr>
      <vt:lpstr>PowerPoint Presentation</vt:lpstr>
      <vt:lpstr>PowerPoint Presentation</vt:lpstr>
      <vt:lpstr>PowerPoint Presentation</vt:lpstr>
      <vt:lpstr>PowerPoint Presentation</vt:lpstr>
      <vt:lpstr>PowerPoint Presentation</vt:lpstr>
      <vt:lpstr>Vocabulary  Anchor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did we learn from today’s challenge?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Minerals &amp; Energy 2nd Grade Lesson 1:  Title Link</dc:title>
  <dc:creator>Janet Wragge</dc:creator>
  <cp:lastModifiedBy>Stephanie Russell</cp:lastModifiedBy>
  <cp:revision>32</cp:revision>
  <dcterms:created xsi:type="dcterms:W3CDTF">2020-12-17T18:47:43Z</dcterms:created>
  <dcterms:modified xsi:type="dcterms:W3CDTF">2021-07-21T20:44:51Z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0x010100F389DF036E7B4B478A5C928716522392</vt:lpwstr>
  </property>
</Properties>
</file>