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sldIdLst>
    <p:sldId id="289" r:id="rId5"/>
    <p:sldId id="257" r:id="rId6"/>
    <p:sldId id="261" r:id="rId7"/>
    <p:sldId id="263" r:id="rId8"/>
    <p:sldId id="295" r:id="rId9"/>
    <p:sldId id="297" r:id="rId10"/>
    <p:sldId id="298" r:id="rId11"/>
    <p:sldId id="302" r:id="rId12"/>
    <p:sldId id="306" r:id="rId13"/>
    <p:sldId id="304" r:id="rId14"/>
    <p:sldId id="300" r:id="rId15"/>
    <p:sldId id="305" r:id="rId16"/>
    <p:sldId id="307" r:id="rId17"/>
    <p:sldId id="301" r:id="rId18"/>
    <p:sldId id="308" r:id="rId19"/>
    <p:sldId id="309" r:id="rId20"/>
    <p:sldId id="311" r:id="rId21"/>
    <p:sldId id="312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 Mobley" initials="KM" lastIdx="1" clrIdx="0">
    <p:extLst>
      <p:ext uri="{19B8F6BF-5375-455C-9EA6-DF929625EA0E}">
        <p15:presenceInfo xmlns:p15="http://schemas.microsoft.com/office/powerpoint/2012/main" userId="S::kmobley_acsd1.org#ext#@wyaitc.onmicrosoft.com::2bc411c9-e0b0-42ef-ad9e-fadd51b693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FF321-5FBC-4B9F-BA1D-EDCB7BAAFBF6}" v="1" dt="2021-07-22T19:42:00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yn Jacobs" userId="56fa0885-c92e-4d3f-9e6d-a3e34eb2e861" providerId="ADAL" clId="{3BC0DCBD-F8FA-4678-B552-818771E374C0}"/>
    <pc:docChg chg="modSld">
      <pc:chgData name="Carolyn Jacobs" userId="56fa0885-c92e-4d3f-9e6d-a3e34eb2e861" providerId="ADAL" clId="{3BC0DCBD-F8FA-4678-B552-818771E374C0}" dt="2021-02-04T16:39:57.842" v="0" actId="207"/>
      <pc:docMkLst>
        <pc:docMk/>
      </pc:docMkLst>
      <pc:sldChg chg="modSp">
        <pc:chgData name="Carolyn Jacobs" userId="56fa0885-c92e-4d3f-9e6d-a3e34eb2e861" providerId="ADAL" clId="{3BC0DCBD-F8FA-4678-B552-818771E374C0}" dt="2021-02-04T16:39:57.842" v="0" actId="207"/>
        <pc:sldMkLst>
          <pc:docMk/>
          <pc:sldMk cId="3907273179" sldId="289"/>
        </pc:sldMkLst>
        <pc:spChg chg="mod">
          <ac:chgData name="Carolyn Jacobs" userId="56fa0885-c92e-4d3f-9e6d-a3e34eb2e861" providerId="ADAL" clId="{3BC0DCBD-F8FA-4678-B552-818771E374C0}" dt="2021-02-04T16:39:57.842" v="0" actId="207"/>
          <ac:spMkLst>
            <pc:docMk/>
            <pc:sldMk cId="3907273179" sldId="289"/>
            <ac:spMk id="2" creationId="{BC1F7A39-B5B9-4529-8997-DCC5187B08CB}"/>
          </ac:spMkLst>
        </pc:spChg>
      </pc:sldChg>
    </pc:docChg>
  </pc:docChgLst>
  <pc:docChgLst>
    <pc:chgData name="Carolyn Jacobs" userId="56fa0885-c92e-4d3f-9e6d-a3e34eb2e861" providerId="ADAL" clId="{C6EAE42B-5D82-418A-A7AC-093279E56E6C}"/>
    <pc:docChg chg="modSld">
      <pc:chgData name="Carolyn Jacobs" userId="56fa0885-c92e-4d3f-9e6d-a3e34eb2e861" providerId="ADAL" clId="{C6EAE42B-5D82-418A-A7AC-093279E56E6C}" dt="2021-01-11T21:06:55.445" v="97" actId="1076"/>
      <pc:docMkLst>
        <pc:docMk/>
      </pc:docMkLst>
      <pc:sldChg chg="modSp">
        <pc:chgData name="Carolyn Jacobs" userId="56fa0885-c92e-4d3f-9e6d-a3e34eb2e861" providerId="ADAL" clId="{C6EAE42B-5D82-418A-A7AC-093279E56E6C}" dt="2021-01-11T20:59:32.889" v="10" actId="14100"/>
        <pc:sldMkLst>
          <pc:docMk/>
          <pc:sldMk cId="345049661" sldId="263"/>
        </pc:sldMkLst>
        <pc:spChg chg="mod">
          <ac:chgData name="Carolyn Jacobs" userId="56fa0885-c92e-4d3f-9e6d-a3e34eb2e861" providerId="ADAL" clId="{C6EAE42B-5D82-418A-A7AC-093279E56E6C}" dt="2021-01-11T20:59:32.889" v="10" actId="14100"/>
          <ac:spMkLst>
            <pc:docMk/>
            <pc:sldMk cId="345049661" sldId="263"/>
            <ac:spMk id="3" creationId="{CB5D4B99-F188-420B-BB1C-57455B37807E}"/>
          </ac:spMkLst>
        </pc:spChg>
        <pc:picChg chg="mod modCrop">
          <ac:chgData name="Carolyn Jacobs" userId="56fa0885-c92e-4d3f-9e6d-a3e34eb2e861" providerId="ADAL" clId="{C6EAE42B-5D82-418A-A7AC-093279E56E6C}" dt="2021-01-11T20:59:19.056" v="7" actId="688"/>
          <ac:picMkLst>
            <pc:docMk/>
            <pc:sldMk cId="345049661" sldId="263"/>
            <ac:picMk id="4" creationId="{CB66D853-19F0-4C76-AAC6-10BB348B0876}"/>
          </ac:picMkLst>
        </pc:picChg>
        <pc:picChg chg="mod">
          <ac:chgData name="Carolyn Jacobs" userId="56fa0885-c92e-4d3f-9e6d-a3e34eb2e861" providerId="ADAL" clId="{C6EAE42B-5D82-418A-A7AC-093279E56E6C}" dt="2021-01-11T20:59:24.394" v="9" actId="1076"/>
          <ac:picMkLst>
            <pc:docMk/>
            <pc:sldMk cId="345049661" sldId="263"/>
            <ac:picMk id="6" creationId="{FB84D918-83AE-4EE2-A40E-9F537EDA8010}"/>
          </ac:picMkLst>
        </pc:picChg>
      </pc:sldChg>
      <pc:sldChg chg="modSp">
        <pc:chgData name="Carolyn Jacobs" userId="56fa0885-c92e-4d3f-9e6d-a3e34eb2e861" providerId="ADAL" clId="{C6EAE42B-5D82-418A-A7AC-093279E56E6C}" dt="2021-01-11T21:06:55.445" v="97" actId="1076"/>
        <pc:sldMkLst>
          <pc:docMk/>
          <pc:sldMk cId="877666442" sldId="264"/>
        </pc:sldMkLst>
        <pc:picChg chg="mod">
          <ac:chgData name="Carolyn Jacobs" userId="56fa0885-c92e-4d3f-9e6d-a3e34eb2e861" providerId="ADAL" clId="{C6EAE42B-5D82-418A-A7AC-093279E56E6C}" dt="2021-01-11T21:06:55.445" v="97" actId="1076"/>
          <ac:picMkLst>
            <pc:docMk/>
            <pc:sldMk cId="877666442" sldId="264"/>
            <ac:picMk id="4" creationId="{331A5EAE-371D-4539-A506-F95C62E02707}"/>
          </ac:picMkLst>
        </pc:picChg>
      </pc:sldChg>
      <pc:sldChg chg="addSp modSp">
        <pc:chgData name="Carolyn Jacobs" userId="56fa0885-c92e-4d3f-9e6d-a3e34eb2e861" providerId="ADAL" clId="{C6EAE42B-5D82-418A-A7AC-093279E56E6C}" dt="2021-01-11T21:02:01.566" v="51" actId="207"/>
        <pc:sldMkLst>
          <pc:docMk/>
          <pc:sldMk cId="2793658107" sldId="298"/>
        </pc:sldMkLst>
        <pc:spChg chg="add mod">
          <ac:chgData name="Carolyn Jacobs" userId="56fa0885-c92e-4d3f-9e6d-a3e34eb2e861" providerId="ADAL" clId="{C6EAE42B-5D82-418A-A7AC-093279E56E6C}" dt="2021-01-11T21:02:01.566" v="51" actId="207"/>
          <ac:spMkLst>
            <pc:docMk/>
            <pc:sldMk cId="2793658107" sldId="298"/>
            <ac:spMk id="3" creationId="{2D0C46EA-6EFB-4577-8FC6-46B3E307DC2C}"/>
          </ac:spMkLst>
        </pc:spChg>
      </pc:sldChg>
      <pc:sldChg chg="modSp">
        <pc:chgData name="Carolyn Jacobs" userId="56fa0885-c92e-4d3f-9e6d-a3e34eb2e861" providerId="ADAL" clId="{C6EAE42B-5D82-418A-A7AC-093279E56E6C}" dt="2021-01-11T21:02:46.104" v="52" actId="14100"/>
        <pc:sldMkLst>
          <pc:docMk/>
          <pc:sldMk cId="544889129" sldId="304"/>
        </pc:sldMkLst>
        <pc:picChg chg="mod">
          <ac:chgData name="Carolyn Jacobs" userId="56fa0885-c92e-4d3f-9e6d-a3e34eb2e861" providerId="ADAL" clId="{C6EAE42B-5D82-418A-A7AC-093279E56E6C}" dt="2021-01-11T21:02:46.104" v="52" actId="14100"/>
          <ac:picMkLst>
            <pc:docMk/>
            <pc:sldMk cId="544889129" sldId="304"/>
            <ac:picMk id="10" creationId="{7B215623-82DD-4E5C-88E8-B065D5013AFB}"/>
          </ac:picMkLst>
        </pc:picChg>
      </pc:sldChg>
      <pc:sldChg chg="modSp">
        <pc:chgData name="Carolyn Jacobs" userId="56fa0885-c92e-4d3f-9e6d-a3e34eb2e861" providerId="ADAL" clId="{C6EAE42B-5D82-418A-A7AC-093279E56E6C}" dt="2021-01-11T21:03:13.775" v="53" actId="207"/>
        <pc:sldMkLst>
          <pc:docMk/>
          <pc:sldMk cId="3661722343" sldId="309"/>
        </pc:sldMkLst>
        <pc:spChg chg="mod">
          <ac:chgData name="Carolyn Jacobs" userId="56fa0885-c92e-4d3f-9e6d-a3e34eb2e861" providerId="ADAL" clId="{C6EAE42B-5D82-418A-A7AC-093279E56E6C}" dt="2021-01-11T21:03:13.775" v="53" actId="207"/>
          <ac:spMkLst>
            <pc:docMk/>
            <pc:sldMk cId="3661722343" sldId="309"/>
            <ac:spMk id="3" creationId="{8819491F-ED53-4D64-935F-825D27E9B398}"/>
          </ac:spMkLst>
        </pc:spChg>
      </pc:sldChg>
      <pc:sldChg chg="addSp modSp">
        <pc:chgData name="Carolyn Jacobs" userId="56fa0885-c92e-4d3f-9e6d-a3e34eb2e861" providerId="ADAL" clId="{C6EAE42B-5D82-418A-A7AC-093279E56E6C}" dt="2021-01-11T21:06:32.841" v="96" actId="732"/>
        <pc:sldMkLst>
          <pc:docMk/>
          <pc:sldMk cId="3925303705" sldId="312"/>
        </pc:sldMkLst>
        <pc:spChg chg="add mod">
          <ac:chgData name="Carolyn Jacobs" userId="56fa0885-c92e-4d3f-9e6d-a3e34eb2e861" providerId="ADAL" clId="{C6EAE42B-5D82-418A-A7AC-093279E56E6C}" dt="2021-01-11T21:06:22.432" v="95" actId="1076"/>
          <ac:spMkLst>
            <pc:docMk/>
            <pc:sldMk cId="3925303705" sldId="312"/>
            <ac:spMk id="2" creationId="{FBCA0C07-DA82-425B-A11F-1A8C1E66909C}"/>
          </ac:spMkLst>
        </pc:spChg>
        <pc:picChg chg="mod modCrop">
          <ac:chgData name="Carolyn Jacobs" userId="56fa0885-c92e-4d3f-9e6d-a3e34eb2e861" providerId="ADAL" clId="{C6EAE42B-5D82-418A-A7AC-093279E56E6C}" dt="2021-01-11T21:06:32.841" v="96" actId="732"/>
          <ac:picMkLst>
            <pc:docMk/>
            <pc:sldMk cId="3925303705" sldId="312"/>
            <ac:picMk id="5" creationId="{10E26183-709F-4425-9A54-CCA9EC40A347}"/>
          </ac:picMkLst>
        </pc:picChg>
      </pc:sldChg>
    </pc:docChg>
  </pc:docChgLst>
  <pc:docChgLst>
    <pc:chgData name="Kay Mobley" userId="S::kmobley_acsd1.org#ext#@wyaitc.onmicrosoft.com::2bc411c9-e0b0-42ef-ad9e-fadd51b693a5" providerId="AD" clId="Web-{A48089A2-6612-A2C6-F3A4-8964A431C21D}"/>
    <pc:docChg chg="modSld">
      <pc:chgData name="Kay Mobley" userId="S::kmobley_acsd1.org#ext#@wyaitc.onmicrosoft.com::2bc411c9-e0b0-42ef-ad9e-fadd51b693a5" providerId="AD" clId="Web-{A48089A2-6612-A2C6-F3A4-8964A431C21D}" dt="2021-02-14T19:41:18.379" v="30"/>
      <pc:docMkLst>
        <pc:docMk/>
      </pc:docMkLst>
      <pc:sldChg chg="modSp">
        <pc:chgData name="Kay Mobley" userId="S::kmobley_acsd1.org#ext#@wyaitc.onmicrosoft.com::2bc411c9-e0b0-42ef-ad9e-fadd51b693a5" providerId="AD" clId="Web-{A48089A2-6612-A2C6-F3A4-8964A431C21D}" dt="2021-02-14T19:33:42.187" v="3" actId="20577"/>
        <pc:sldMkLst>
          <pc:docMk/>
          <pc:sldMk cId="628440327" sldId="257"/>
        </pc:sldMkLst>
        <pc:spChg chg="mod">
          <ac:chgData name="Kay Mobley" userId="S::kmobley_acsd1.org#ext#@wyaitc.onmicrosoft.com::2bc411c9-e0b0-42ef-ad9e-fadd51b693a5" providerId="AD" clId="Web-{A48089A2-6612-A2C6-F3A4-8964A431C21D}" dt="2021-02-14T19:33:42.187" v="3" actId="20577"/>
          <ac:spMkLst>
            <pc:docMk/>
            <pc:sldMk cId="628440327" sldId="257"/>
            <ac:spMk id="3" creationId="{5E6192F1-E637-404C-A05A-036D58FA7B5B}"/>
          </ac:spMkLst>
        </pc:spChg>
      </pc:sldChg>
      <pc:sldChg chg="addCm">
        <pc:chgData name="Kay Mobley" userId="S::kmobley_acsd1.org#ext#@wyaitc.onmicrosoft.com::2bc411c9-e0b0-42ef-ad9e-fadd51b693a5" providerId="AD" clId="Web-{A48089A2-6612-A2C6-F3A4-8964A431C21D}" dt="2021-02-14T19:41:18.379" v="30"/>
        <pc:sldMkLst>
          <pc:docMk/>
          <pc:sldMk cId="1859600953" sldId="297"/>
        </pc:sldMkLst>
      </pc:sldChg>
      <pc:sldChg chg="modSp">
        <pc:chgData name="Kay Mobley" userId="S::kmobley_acsd1.org#ext#@wyaitc.onmicrosoft.com::2bc411c9-e0b0-42ef-ad9e-fadd51b693a5" providerId="AD" clId="Web-{A48089A2-6612-A2C6-F3A4-8964A431C21D}" dt="2021-02-14T19:35:46.843" v="17" actId="1076"/>
        <pc:sldMkLst>
          <pc:docMk/>
          <pc:sldMk cId="3690355995" sldId="305"/>
        </pc:sldMkLst>
        <pc:spChg chg="mod">
          <ac:chgData name="Kay Mobley" userId="S::kmobley_acsd1.org#ext#@wyaitc.onmicrosoft.com::2bc411c9-e0b0-42ef-ad9e-fadd51b693a5" providerId="AD" clId="Web-{A48089A2-6612-A2C6-F3A4-8964A431C21D}" dt="2021-02-14T19:35:37.483" v="16" actId="1076"/>
          <ac:spMkLst>
            <pc:docMk/>
            <pc:sldMk cId="3690355995" sldId="305"/>
            <ac:spMk id="9" creationId="{8217A206-49A3-479D-AD12-8F683E53C926}"/>
          </ac:spMkLst>
        </pc:spChg>
        <pc:cxnChg chg="mod">
          <ac:chgData name="Kay Mobley" userId="S::kmobley_acsd1.org#ext#@wyaitc.onmicrosoft.com::2bc411c9-e0b0-42ef-ad9e-fadd51b693a5" providerId="AD" clId="Web-{A48089A2-6612-A2C6-F3A4-8964A431C21D}" dt="2021-02-14T19:35:46.843" v="17" actId="1076"/>
          <ac:cxnSpMkLst>
            <pc:docMk/>
            <pc:sldMk cId="3690355995" sldId="305"/>
            <ac:cxnSpMk id="15" creationId="{95B11ADC-1223-413C-B8C0-8A7B3DB0FB94}"/>
          </ac:cxnSpMkLst>
        </pc:cxnChg>
      </pc:sldChg>
      <pc:sldChg chg="modSp">
        <pc:chgData name="Kay Mobley" userId="S::kmobley_acsd1.org#ext#@wyaitc.onmicrosoft.com::2bc411c9-e0b0-42ef-ad9e-fadd51b693a5" providerId="AD" clId="Web-{A48089A2-6612-A2C6-F3A4-8964A431C21D}" dt="2021-02-14T19:36:50.827" v="19" actId="20577"/>
        <pc:sldMkLst>
          <pc:docMk/>
          <pc:sldMk cId="3737787104" sldId="308"/>
        </pc:sldMkLst>
        <pc:spChg chg="mod">
          <ac:chgData name="Kay Mobley" userId="S::kmobley_acsd1.org#ext#@wyaitc.onmicrosoft.com::2bc411c9-e0b0-42ef-ad9e-fadd51b693a5" providerId="AD" clId="Web-{A48089A2-6612-A2C6-F3A4-8964A431C21D}" dt="2021-02-14T19:36:50.827" v="19" actId="20577"/>
          <ac:spMkLst>
            <pc:docMk/>
            <pc:sldMk cId="3737787104" sldId="308"/>
            <ac:spMk id="3" creationId="{E9A8A031-314C-41D6-9D49-2D4B4EC0C56D}"/>
          </ac:spMkLst>
        </pc:spChg>
      </pc:sldChg>
      <pc:sldChg chg="modSp">
        <pc:chgData name="Kay Mobley" userId="S::kmobley_acsd1.org#ext#@wyaitc.onmicrosoft.com::2bc411c9-e0b0-42ef-ad9e-fadd51b693a5" providerId="AD" clId="Web-{A48089A2-6612-A2C6-F3A4-8964A431C21D}" dt="2021-02-14T19:37:53.904" v="29" actId="20577"/>
        <pc:sldMkLst>
          <pc:docMk/>
          <pc:sldMk cId="1098158629" sldId="311"/>
        </pc:sldMkLst>
        <pc:spChg chg="mod">
          <ac:chgData name="Kay Mobley" userId="S::kmobley_acsd1.org#ext#@wyaitc.onmicrosoft.com::2bc411c9-e0b0-42ef-ad9e-fadd51b693a5" providerId="AD" clId="Web-{A48089A2-6612-A2C6-F3A4-8964A431C21D}" dt="2021-02-14T19:37:53.904" v="29" actId="20577"/>
          <ac:spMkLst>
            <pc:docMk/>
            <pc:sldMk cId="1098158629" sldId="311"/>
            <ac:spMk id="3" creationId="{D2DB38DB-D2BA-443D-9555-B3134EBCB631}"/>
          </ac:spMkLst>
        </pc:spChg>
      </pc:sldChg>
    </pc:docChg>
  </pc:docChgLst>
  <pc:docChgLst>
    <pc:chgData name="Stephanie Russell" userId="f71637d8-1f63-4a52-8dcf-c8b5f3a85ec9" providerId="ADAL" clId="{AFEDC212-398A-43BF-B493-50791FB9A126}"/>
    <pc:docChg chg="undo custSel mod delSld modSld">
      <pc:chgData name="Stephanie Russell" userId="f71637d8-1f63-4a52-8dcf-c8b5f3a85ec9" providerId="ADAL" clId="{AFEDC212-398A-43BF-B493-50791FB9A126}" dt="2021-02-09T16:55:13.017" v="26" actId="2696"/>
      <pc:docMkLst>
        <pc:docMk/>
      </pc:docMkLst>
      <pc:sldChg chg="delSp modSp mod">
        <pc:chgData name="Stephanie Russell" userId="f71637d8-1f63-4a52-8dcf-c8b5f3a85ec9" providerId="ADAL" clId="{AFEDC212-398A-43BF-B493-50791FB9A126}" dt="2021-02-09T16:51:43.058" v="8" actId="1076"/>
        <pc:sldMkLst>
          <pc:docMk/>
          <pc:sldMk cId="2023923398" sldId="261"/>
        </pc:sldMkLst>
        <pc:spChg chg="mod">
          <ac:chgData name="Stephanie Russell" userId="f71637d8-1f63-4a52-8dcf-c8b5f3a85ec9" providerId="ADAL" clId="{AFEDC212-398A-43BF-B493-50791FB9A126}" dt="2021-02-09T16:51:43.058" v="8" actId="1076"/>
          <ac:spMkLst>
            <pc:docMk/>
            <pc:sldMk cId="2023923398" sldId="261"/>
            <ac:spMk id="3" creationId="{CB5D4B99-F188-420B-BB1C-57455B37807E}"/>
          </ac:spMkLst>
        </pc:spChg>
        <pc:spChg chg="del">
          <ac:chgData name="Stephanie Russell" userId="f71637d8-1f63-4a52-8dcf-c8b5f3a85ec9" providerId="ADAL" clId="{AFEDC212-398A-43BF-B493-50791FB9A126}" dt="2021-02-09T16:51:22.153" v="1" actId="478"/>
          <ac:spMkLst>
            <pc:docMk/>
            <pc:sldMk cId="2023923398" sldId="261"/>
            <ac:spMk id="5" creationId="{06DC2775-7AF3-4A7B-A45D-D42FE0512E62}"/>
          </ac:spMkLst>
        </pc:spChg>
        <pc:picChg chg="del">
          <ac:chgData name="Stephanie Russell" userId="f71637d8-1f63-4a52-8dcf-c8b5f3a85ec9" providerId="ADAL" clId="{AFEDC212-398A-43BF-B493-50791FB9A126}" dt="2021-02-09T16:51:22.153" v="1" actId="478"/>
          <ac:picMkLst>
            <pc:docMk/>
            <pc:sldMk cId="2023923398" sldId="261"/>
            <ac:picMk id="4" creationId="{C1D76F16-F545-4D72-8285-3134EA85E193}"/>
          </ac:picMkLst>
        </pc:picChg>
      </pc:sldChg>
      <pc:sldChg chg="modNotesTx">
        <pc:chgData name="Stephanie Russell" userId="f71637d8-1f63-4a52-8dcf-c8b5f3a85ec9" providerId="ADAL" clId="{AFEDC212-398A-43BF-B493-50791FB9A126}" dt="2021-02-09T16:51:15.155" v="0" actId="20577"/>
        <pc:sldMkLst>
          <pc:docMk/>
          <pc:sldMk cId="3907273179" sldId="289"/>
        </pc:sldMkLst>
      </pc:sldChg>
      <pc:sldChg chg="del">
        <pc:chgData name="Stephanie Russell" userId="f71637d8-1f63-4a52-8dcf-c8b5f3a85ec9" providerId="ADAL" clId="{AFEDC212-398A-43BF-B493-50791FB9A126}" dt="2021-02-09T16:55:13.017" v="26" actId="2696"/>
        <pc:sldMkLst>
          <pc:docMk/>
          <pc:sldMk cId="2874502932" sldId="291"/>
        </pc:sldMkLst>
      </pc:sldChg>
      <pc:sldChg chg="modSp mod">
        <pc:chgData name="Stephanie Russell" userId="f71637d8-1f63-4a52-8dcf-c8b5f3a85ec9" providerId="ADAL" clId="{AFEDC212-398A-43BF-B493-50791FB9A126}" dt="2021-02-09T16:53:23.048" v="19" actId="1076"/>
        <pc:sldMkLst>
          <pc:docMk/>
          <pc:sldMk cId="3421765856" sldId="295"/>
        </pc:sldMkLst>
        <pc:spChg chg="mod">
          <ac:chgData name="Stephanie Russell" userId="f71637d8-1f63-4a52-8dcf-c8b5f3a85ec9" providerId="ADAL" clId="{AFEDC212-398A-43BF-B493-50791FB9A126}" dt="2021-02-09T16:53:23.048" v="19" actId="1076"/>
          <ac:spMkLst>
            <pc:docMk/>
            <pc:sldMk cId="3421765856" sldId="295"/>
            <ac:spMk id="12" creationId="{2BEC5CFC-4371-4AF5-9261-235DE27E70B2}"/>
          </ac:spMkLst>
        </pc:spChg>
        <pc:spChg chg="mod">
          <ac:chgData name="Stephanie Russell" userId="f71637d8-1f63-4a52-8dcf-c8b5f3a85ec9" providerId="ADAL" clId="{AFEDC212-398A-43BF-B493-50791FB9A126}" dt="2021-02-09T16:53:16.065" v="18" actId="1076"/>
          <ac:spMkLst>
            <pc:docMk/>
            <pc:sldMk cId="3421765856" sldId="295"/>
            <ac:spMk id="15" creationId="{E3BA8AA1-15DC-4A9E-AB3B-09036209AC0A}"/>
          </ac:spMkLst>
        </pc:spChg>
        <pc:spChg chg="mod">
          <ac:chgData name="Stephanie Russell" userId="f71637d8-1f63-4a52-8dcf-c8b5f3a85ec9" providerId="ADAL" clId="{AFEDC212-398A-43BF-B493-50791FB9A126}" dt="2021-02-09T16:53:11.963" v="17" actId="1076"/>
          <ac:spMkLst>
            <pc:docMk/>
            <pc:sldMk cId="3421765856" sldId="295"/>
            <ac:spMk id="20" creationId="{2B65EDF2-7428-4EB3-B30C-317E7ADC56E9}"/>
          </ac:spMkLst>
        </pc:spChg>
      </pc:sldChg>
      <pc:sldChg chg="addSp delSp modSp mod setBg">
        <pc:chgData name="Stephanie Russell" userId="f71637d8-1f63-4a52-8dcf-c8b5f3a85ec9" providerId="ADAL" clId="{AFEDC212-398A-43BF-B493-50791FB9A126}" dt="2021-02-09T16:53:46.802" v="20" actId="26606"/>
        <pc:sldMkLst>
          <pc:docMk/>
          <pc:sldMk cId="2793658107" sldId="298"/>
        </pc:sldMkLst>
        <pc:spChg chg="mod">
          <ac:chgData name="Stephanie Russell" userId="f71637d8-1f63-4a52-8dcf-c8b5f3a85ec9" providerId="ADAL" clId="{AFEDC212-398A-43BF-B493-50791FB9A126}" dt="2021-02-09T16:53:46.802" v="20" actId="26606"/>
          <ac:spMkLst>
            <pc:docMk/>
            <pc:sldMk cId="2793658107" sldId="298"/>
            <ac:spMk id="2" creationId="{EDEF7CF6-DC34-4F08-8592-94187352EEE6}"/>
          </ac:spMkLst>
        </pc:spChg>
        <pc:spChg chg="mod">
          <ac:chgData name="Stephanie Russell" userId="f71637d8-1f63-4a52-8dcf-c8b5f3a85ec9" providerId="ADAL" clId="{AFEDC212-398A-43BF-B493-50791FB9A126}" dt="2021-02-09T16:53:46.802" v="20" actId="26606"/>
          <ac:spMkLst>
            <pc:docMk/>
            <pc:sldMk cId="2793658107" sldId="298"/>
            <ac:spMk id="3" creationId="{2D0C46EA-6EFB-4577-8FC6-46B3E307DC2C}"/>
          </ac:spMkLst>
        </pc:spChg>
        <pc:spChg chg="del">
          <ac:chgData name="Stephanie Russell" userId="f71637d8-1f63-4a52-8dcf-c8b5f3a85ec9" providerId="ADAL" clId="{AFEDC212-398A-43BF-B493-50791FB9A126}" dt="2021-02-09T16:53:46.802" v="20" actId="26606"/>
          <ac:spMkLst>
            <pc:docMk/>
            <pc:sldMk cId="2793658107" sldId="298"/>
            <ac:spMk id="14" creationId="{E30408B7-02B2-4EC4-8EE8-B53E74642A86}"/>
          </ac:spMkLst>
        </pc:spChg>
        <pc:spChg chg="del">
          <ac:chgData name="Stephanie Russell" userId="f71637d8-1f63-4a52-8dcf-c8b5f3a85ec9" providerId="ADAL" clId="{AFEDC212-398A-43BF-B493-50791FB9A126}" dt="2021-02-09T16:53:46.802" v="20" actId="26606"/>
          <ac:spMkLst>
            <pc:docMk/>
            <pc:sldMk cId="2793658107" sldId="298"/>
            <ac:spMk id="16" creationId="{FC117A00-E1E3-4C50-9444-14FB2BC778DD}"/>
          </ac:spMkLst>
        </pc:spChg>
        <pc:spChg chg="add">
          <ac:chgData name="Stephanie Russell" userId="f71637d8-1f63-4a52-8dcf-c8b5f3a85ec9" providerId="ADAL" clId="{AFEDC212-398A-43BF-B493-50791FB9A126}" dt="2021-02-09T16:53:46.802" v="20" actId="26606"/>
          <ac:spMkLst>
            <pc:docMk/>
            <pc:sldMk cId="2793658107" sldId="298"/>
            <ac:spMk id="25" creationId="{25DD7917-DC43-4DB1-8719-34243DFC6FDE}"/>
          </ac:spMkLst>
        </pc:spChg>
        <pc:spChg chg="add">
          <ac:chgData name="Stephanie Russell" userId="f71637d8-1f63-4a52-8dcf-c8b5f3a85ec9" providerId="ADAL" clId="{AFEDC212-398A-43BF-B493-50791FB9A126}" dt="2021-02-09T16:53:46.802" v="20" actId="26606"/>
          <ac:spMkLst>
            <pc:docMk/>
            <pc:sldMk cId="2793658107" sldId="298"/>
            <ac:spMk id="27" creationId="{410C1444-5E64-4361-A98D-1098E1813E6A}"/>
          </ac:spMkLst>
        </pc:spChg>
        <pc:spChg chg="add">
          <ac:chgData name="Stephanie Russell" userId="f71637d8-1f63-4a52-8dcf-c8b5f3a85ec9" providerId="ADAL" clId="{AFEDC212-398A-43BF-B493-50791FB9A126}" dt="2021-02-09T16:53:46.802" v="20" actId="26606"/>
          <ac:spMkLst>
            <pc:docMk/>
            <pc:sldMk cId="2793658107" sldId="298"/>
            <ac:spMk id="29" creationId="{E075BB12-23BA-44A6-ABE6-664ACD6AC2A5}"/>
          </ac:spMkLst>
        </pc:spChg>
        <pc:spChg chg="add">
          <ac:chgData name="Stephanie Russell" userId="f71637d8-1f63-4a52-8dcf-c8b5f3a85ec9" providerId="ADAL" clId="{AFEDC212-398A-43BF-B493-50791FB9A126}" dt="2021-02-09T16:53:46.802" v="20" actId="26606"/>
          <ac:spMkLst>
            <pc:docMk/>
            <pc:sldMk cId="2793658107" sldId="298"/>
            <ac:spMk id="31" creationId="{2BC04747-F6F9-4ED6-BE92-B40598694081}"/>
          </ac:spMkLst>
        </pc:spChg>
        <pc:spChg chg="add">
          <ac:chgData name="Stephanie Russell" userId="f71637d8-1f63-4a52-8dcf-c8b5f3a85ec9" providerId="ADAL" clId="{AFEDC212-398A-43BF-B493-50791FB9A126}" dt="2021-02-09T16:53:46.802" v="20" actId="26606"/>
          <ac:spMkLst>
            <pc:docMk/>
            <pc:sldMk cId="2793658107" sldId="298"/>
            <ac:spMk id="33" creationId="{0594E94A-8938-4CC4-AC3C-E016837AE2C6}"/>
          </ac:spMkLst>
        </pc:spChg>
        <pc:grpChg chg="del">
          <ac:chgData name="Stephanie Russell" userId="f71637d8-1f63-4a52-8dcf-c8b5f3a85ec9" providerId="ADAL" clId="{AFEDC212-398A-43BF-B493-50791FB9A126}" dt="2021-02-09T16:53:46.802" v="20" actId="26606"/>
          <ac:grpSpMkLst>
            <pc:docMk/>
            <pc:sldMk cId="2793658107" sldId="298"/>
            <ac:grpSpMk id="18" creationId="{3CA30F3A-949D-4014-A5BD-809F81E84132}"/>
          </ac:grpSpMkLst>
        </pc:grpChg>
        <pc:picChg chg="mod">
          <ac:chgData name="Stephanie Russell" userId="f71637d8-1f63-4a52-8dcf-c8b5f3a85ec9" providerId="ADAL" clId="{AFEDC212-398A-43BF-B493-50791FB9A126}" dt="2021-02-09T16:53:46.802" v="20" actId="26606"/>
          <ac:picMkLst>
            <pc:docMk/>
            <pc:sldMk cId="2793658107" sldId="298"/>
            <ac:picMk id="5" creationId="{FDC18F85-8EC6-4B86-8C9C-0A84D71D7FAD}"/>
          </ac:picMkLst>
        </pc:picChg>
        <pc:picChg chg="mod ord">
          <ac:chgData name="Stephanie Russell" userId="f71637d8-1f63-4a52-8dcf-c8b5f3a85ec9" providerId="ADAL" clId="{AFEDC212-398A-43BF-B493-50791FB9A126}" dt="2021-02-09T16:53:46.802" v="20" actId="26606"/>
          <ac:picMkLst>
            <pc:docMk/>
            <pc:sldMk cId="2793658107" sldId="298"/>
            <ac:picMk id="7" creationId="{DE2143D6-5F5D-4FA9-A0C7-815CF30B5A8A}"/>
          </ac:picMkLst>
        </pc:picChg>
        <pc:picChg chg="mod">
          <ac:chgData name="Stephanie Russell" userId="f71637d8-1f63-4a52-8dcf-c8b5f3a85ec9" providerId="ADAL" clId="{AFEDC212-398A-43BF-B493-50791FB9A126}" dt="2021-02-09T16:53:46.802" v="20" actId="26606"/>
          <ac:picMkLst>
            <pc:docMk/>
            <pc:sldMk cId="2793658107" sldId="298"/>
            <ac:picMk id="9" creationId="{CD201897-FABD-45DA-A210-3660F7F4A0F6}"/>
          </ac:picMkLst>
        </pc:picChg>
      </pc:sldChg>
      <pc:sldChg chg="modSp mod">
        <pc:chgData name="Stephanie Russell" userId="f71637d8-1f63-4a52-8dcf-c8b5f3a85ec9" providerId="ADAL" clId="{AFEDC212-398A-43BF-B493-50791FB9A126}" dt="2021-02-09T16:55:06.344" v="25" actId="1076"/>
        <pc:sldMkLst>
          <pc:docMk/>
          <pc:sldMk cId="3925303705" sldId="312"/>
        </pc:sldMkLst>
        <pc:spChg chg="mod">
          <ac:chgData name="Stephanie Russell" userId="f71637d8-1f63-4a52-8dcf-c8b5f3a85ec9" providerId="ADAL" clId="{AFEDC212-398A-43BF-B493-50791FB9A126}" dt="2021-02-09T16:55:06.344" v="25" actId="1076"/>
          <ac:spMkLst>
            <pc:docMk/>
            <pc:sldMk cId="3925303705" sldId="312"/>
            <ac:spMk id="8" creationId="{D20020D4-D822-422E-904B-E49FDBEC2261}"/>
          </ac:spMkLst>
        </pc:spChg>
        <pc:spChg chg="mod">
          <ac:chgData name="Stephanie Russell" userId="f71637d8-1f63-4a52-8dcf-c8b5f3a85ec9" providerId="ADAL" clId="{AFEDC212-398A-43BF-B493-50791FB9A126}" dt="2021-02-09T16:54:49.470" v="21" actId="207"/>
          <ac:spMkLst>
            <pc:docMk/>
            <pc:sldMk cId="3925303705" sldId="312"/>
            <ac:spMk id="11" creationId="{85DEECA2-0CF2-450E-BA43-4D30CA721AB8}"/>
          </ac:spMkLst>
        </pc:spChg>
        <pc:spChg chg="mod">
          <ac:chgData name="Stephanie Russell" userId="f71637d8-1f63-4a52-8dcf-c8b5f3a85ec9" providerId="ADAL" clId="{AFEDC212-398A-43BF-B493-50791FB9A126}" dt="2021-02-09T16:55:02.589" v="24" actId="1076"/>
          <ac:spMkLst>
            <pc:docMk/>
            <pc:sldMk cId="3925303705" sldId="312"/>
            <ac:spMk id="13" creationId="{2384952B-B0E7-467B-82C2-BDED4197DBF5}"/>
          </ac:spMkLst>
        </pc:spChg>
      </pc:sldChg>
    </pc:docChg>
  </pc:docChgLst>
  <pc:docChgLst>
    <pc:chgData name="Stephanie Russell" userId="f71637d8-1f63-4a52-8dcf-c8b5f3a85ec9" providerId="ADAL" clId="{50CC8467-7230-47D2-A69D-986766319027}"/>
    <pc:docChg chg="custSel modSld">
      <pc:chgData name="Stephanie Russell" userId="f71637d8-1f63-4a52-8dcf-c8b5f3a85ec9" providerId="ADAL" clId="{50CC8467-7230-47D2-A69D-986766319027}" dt="2021-02-17T17:08:18.103" v="3" actId="1592"/>
      <pc:docMkLst>
        <pc:docMk/>
      </pc:docMkLst>
      <pc:sldChg chg="modSp mod delCm">
        <pc:chgData name="Stephanie Russell" userId="f71637d8-1f63-4a52-8dcf-c8b5f3a85ec9" providerId="ADAL" clId="{50CC8467-7230-47D2-A69D-986766319027}" dt="2021-02-17T17:08:18.103" v="3" actId="1592"/>
        <pc:sldMkLst>
          <pc:docMk/>
          <pc:sldMk cId="1859600953" sldId="297"/>
        </pc:sldMkLst>
        <pc:spChg chg="mod">
          <ac:chgData name="Stephanie Russell" userId="f71637d8-1f63-4a52-8dcf-c8b5f3a85ec9" providerId="ADAL" clId="{50CC8467-7230-47D2-A69D-986766319027}" dt="2021-02-17T17:08:11.611" v="2" actId="122"/>
          <ac:spMkLst>
            <pc:docMk/>
            <pc:sldMk cId="1859600953" sldId="297"/>
            <ac:spMk id="2" creationId="{DEAC4035-6273-4960-8ADE-1ADC9EC3B5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27AA-11EF-4F15-93BC-C6723E3E0D59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9396-F393-4B24-AF69-59B36568AA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38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name of the lesson is a link to the Wyoming Agriculture in the Classroom website where the lesson can be downloaded.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39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81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30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85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29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91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#6:  Refer to TEACHER NOTES for additional information on this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39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7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66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04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the students an opportunity to explain their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4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focus of today’s lesson. See TEACHER NOTE on the introductory page of the lesson for additional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6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the new vocabulary words for this lesson.  You may need to adjust this list according to the needs of your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8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 back on the previous lesson and review the key ideas.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87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9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01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#3: Use this slide to explain how the cause and effect graphic organizers are used. The next three slides provide opportunities to model completing the graphic organizers.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21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8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7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6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9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5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0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1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9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1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1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3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713B-5B5C-4120-8C47-043A680D3A04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EF5A-B183-4A11-B4EE-D3CF2E2904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yaitc.org/lesson/lesson-eight-chain-reac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hyperlink" Target="https://torange.biz/fx/gas-natural-effect-light-vivid-68351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6" Type="http://schemas.openxmlformats.org/officeDocument/2006/relationships/hyperlink" Target="https://wyaitc.org/wp-content/uploads/2019/10/4MEL8-Worksheets-and-Resourc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Northeast_Community_College_turbine_blade.JPG" TargetMode="External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22.jpeg"/><Relationship Id="rId15" Type="http://schemas.openxmlformats.org/officeDocument/2006/relationships/image" Target="../media/image26.jpeg"/><Relationship Id="rId10" Type="http://schemas.openxmlformats.org/officeDocument/2006/relationships/hyperlink" Target="https://www.middleeastmonitor.com/20161114-trump-versus-the-iranian-nuclear-deal/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4.jpeg"/><Relationship Id="rId14" Type="http://schemas.openxmlformats.org/officeDocument/2006/relationships/hyperlink" Target="https://creativecommons.org/licenses/by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www.middleeastmonitor.com/20161114-trump-versus-the-iranian-nuclear-deal/" TargetMode="External"/><Relationship Id="rId12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hyperlink" Target="https://torange.biz/fx/gas-natural-effect-light-vivid-68351" TargetMode="External"/><Relationship Id="rId4" Type="http://schemas.openxmlformats.org/officeDocument/2006/relationships/hyperlink" Target="https://commons.wikimedia.org/wiki/File:Northeast_Community_College_turbine_blade.JPG" TargetMode="External"/><Relationship Id="rId9" Type="http://schemas.openxmlformats.org/officeDocument/2006/relationships/image" Target="../media/image11.jpeg"/><Relationship Id="rId1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yaitc.org/wp-content/uploads/2019/10/4MEL8-Worksheets-and-Resources.pdf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7A39-B5B9-4529-8997-DCC5187B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906" y="3815710"/>
            <a:ext cx="5163503" cy="35500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Minerals &amp; Energy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  <a:b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Lesson 8: </a:t>
            </a:r>
            <a:b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Chain Reactions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4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smoke, outdoor, sky, steam&#10;&#10;Description automatically generated">
            <a:extLst>
              <a:ext uri="{FF2B5EF4-FFF2-40B4-BE49-F238E27FC236}">
                <a16:creationId xmlns:a16="http://schemas.microsoft.com/office/drawing/2014/main" id="{D2B1D867-FF87-4D5A-BC68-C49A5E634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36AE7A7-B05C-47FC-8373-614E596DB7D7}"/>
              </a:ext>
            </a:extLst>
          </p:cNvPr>
          <p:cNvSpPr/>
          <p:nvPr/>
        </p:nvSpPr>
        <p:spPr>
          <a:xfrm>
            <a:off x="7498080" y="98475"/>
            <a:ext cx="3981157" cy="377511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40AE2788-4E38-4DED-B3D2-32E4D8EF10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897" y="98475"/>
            <a:ext cx="3357519" cy="33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73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DD49-F882-426D-8C8C-E82D1C9E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80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New cause…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8A031-314C-41D6-9D49-2D4B4EC0C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5032"/>
          </a:xfrm>
        </p:spPr>
        <p:txBody>
          <a:bodyPr/>
          <a:lstStyle/>
          <a:p>
            <a:r>
              <a:rPr lang="en-US" dirty="0"/>
              <a:t>If Wyoming was no longer the leading coal producer, what new effects might that have?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A57FE-7655-4F54-BBC7-EB08409E4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67250"/>
          </a:xfrm>
          <a:custGeom>
            <a:avLst/>
            <a:gdLst>
              <a:gd name="connsiteX0" fmla="*/ 0 w 5181600"/>
              <a:gd name="connsiteY0" fmla="*/ 0 h 4667250"/>
              <a:gd name="connsiteX1" fmla="*/ 751332 w 5181600"/>
              <a:gd name="connsiteY1" fmla="*/ 0 h 4667250"/>
              <a:gd name="connsiteX2" fmla="*/ 1295400 w 5181600"/>
              <a:gd name="connsiteY2" fmla="*/ 0 h 4667250"/>
              <a:gd name="connsiteX3" fmla="*/ 2046732 w 5181600"/>
              <a:gd name="connsiteY3" fmla="*/ 0 h 4667250"/>
              <a:gd name="connsiteX4" fmla="*/ 2694432 w 5181600"/>
              <a:gd name="connsiteY4" fmla="*/ 0 h 4667250"/>
              <a:gd name="connsiteX5" fmla="*/ 3290316 w 5181600"/>
              <a:gd name="connsiteY5" fmla="*/ 0 h 4667250"/>
              <a:gd name="connsiteX6" fmla="*/ 3938016 w 5181600"/>
              <a:gd name="connsiteY6" fmla="*/ 0 h 4667250"/>
              <a:gd name="connsiteX7" fmla="*/ 4482084 w 5181600"/>
              <a:gd name="connsiteY7" fmla="*/ 0 h 4667250"/>
              <a:gd name="connsiteX8" fmla="*/ 5181600 w 5181600"/>
              <a:gd name="connsiteY8" fmla="*/ 0 h 4667250"/>
              <a:gd name="connsiteX9" fmla="*/ 5181600 w 5181600"/>
              <a:gd name="connsiteY9" fmla="*/ 526733 h 4667250"/>
              <a:gd name="connsiteX10" fmla="*/ 5181600 w 5181600"/>
              <a:gd name="connsiteY10" fmla="*/ 1100138 h 4667250"/>
              <a:gd name="connsiteX11" fmla="*/ 5181600 w 5181600"/>
              <a:gd name="connsiteY11" fmla="*/ 1813560 h 4667250"/>
              <a:gd name="connsiteX12" fmla="*/ 5181600 w 5181600"/>
              <a:gd name="connsiteY12" fmla="*/ 2526982 h 4667250"/>
              <a:gd name="connsiteX13" fmla="*/ 5181600 w 5181600"/>
              <a:gd name="connsiteY13" fmla="*/ 3193732 h 4667250"/>
              <a:gd name="connsiteX14" fmla="*/ 5181600 w 5181600"/>
              <a:gd name="connsiteY14" fmla="*/ 3767137 h 4667250"/>
              <a:gd name="connsiteX15" fmla="*/ 5181600 w 5181600"/>
              <a:gd name="connsiteY15" fmla="*/ 4667250 h 4667250"/>
              <a:gd name="connsiteX16" fmla="*/ 4689348 w 5181600"/>
              <a:gd name="connsiteY16" fmla="*/ 4667250 h 4667250"/>
              <a:gd name="connsiteX17" fmla="*/ 4041648 w 5181600"/>
              <a:gd name="connsiteY17" fmla="*/ 4667250 h 4667250"/>
              <a:gd name="connsiteX18" fmla="*/ 3393948 w 5181600"/>
              <a:gd name="connsiteY18" fmla="*/ 4667250 h 4667250"/>
              <a:gd name="connsiteX19" fmla="*/ 2746248 w 5181600"/>
              <a:gd name="connsiteY19" fmla="*/ 4667250 h 4667250"/>
              <a:gd name="connsiteX20" fmla="*/ 2202180 w 5181600"/>
              <a:gd name="connsiteY20" fmla="*/ 4667250 h 4667250"/>
              <a:gd name="connsiteX21" fmla="*/ 1709928 w 5181600"/>
              <a:gd name="connsiteY21" fmla="*/ 4667250 h 4667250"/>
              <a:gd name="connsiteX22" fmla="*/ 958596 w 5181600"/>
              <a:gd name="connsiteY22" fmla="*/ 4667250 h 4667250"/>
              <a:gd name="connsiteX23" fmla="*/ 0 w 5181600"/>
              <a:gd name="connsiteY23" fmla="*/ 4667250 h 4667250"/>
              <a:gd name="connsiteX24" fmla="*/ 0 w 5181600"/>
              <a:gd name="connsiteY24" fmla="*/ 3953828 h 4667250"/>
              <a:gd name="connsiteX25" fmla="*/ 0 w 5181600"/>
              <a:gd name="connsiteY25" fmla="*/ 3240405 h 4667250"/>
              <a:gd name="connsiteX26" fmla="*/ 0 w 5181600"/>
              <a:gd name="connsiteY26" fmla="*/ 2573655 h 4667250"/>
              <a:gd name="connsiteX27" fmla="*/ 0 w 5181600"/>
              <a:gd name="connsiteY27" fmla="*/ 1813560 h 4667250"/>
              <a:gd name="connsiteX28" fmla="*/ 0 w 5181600"/>
              <a:gd name="connsiteY28" fmla="*/ 1053465 h 4667250"/>
              <a:gd name="connsiteX29" fmla="*/ 0 w 5181600"/>
              <a:gd name="connsiteY29" fmla="*/ 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81600" h="4667250" fill="none" extrusionOk="0">
                <a:moveTo>
                  <a:pt x="0" y="0"/>
                </a:moveTo>
                <a:cubicBezTo>
                  <a:pt x="279897" y="-23887"/>
                  <a:pt x="379499" y="26888"/>
                  <a:pt x="751332" y="0"/>
                </a:cubicBezTo>
                <a:cubicBezTo>
                  <a:pt x="1123165" y="-26888"/>
                  <a:pt x="1091922" y="22145"/>
                  <a:pt x="1295400" y="0"/>
                </a:cubicBezTo>
                <a:cubicBezTo>
                  <a:pt x="1498878" y="-22145"/>
                  <a:pt x="1830207" y="30406"/>
                  <a:pt x="2046732" y="0"/>
                </a:cubicBezTo>
                <a:cubicBezTo>
                  <a:pt x="2263257" y="-30406"/>
                  <a:pt x="2389504" y="-27926"/>
                  <a:pt x="2694432" y="0"/>
                </a:cubicBezTo>
                <a:cubicBezTo>
                  <a:pt x="2999360" y="27926"/>
                  <a:pt x="2998803" y="-4668"/>
                  <a:pt x="3290316" y="0"/>
                </a:cubicBezTo>
                <a:cubicBezTo>
                  <a:pt x="3581829" y="4668"/>
                  <a:pt x="3699892" y="19872"/>
                  <a:pt x="3938016" y="0"/>
                </a:cubicBezTo>
                <a:cubicBezTo>
                  <a:pt x="4176140" y="-19872"/>
                  <a:pt x="4252154" y="18260"/>
                  <a:pt x="4482084" y="0"/>
                </a:cubicBezTo>
                <a:cubicBezTo>
                  <a:pt x="4712014" y="-18260"/>
                  <a:pt x="4933169" y="17570"/>
                  <a:pt x="5181600" y="0"/>
                </a:cubicBezTo>
                <a:cubicBezTo>
                  <a:pt x="5179409" y="240983"/>
                  <a:pt x="5164146" y="412800"/>
                  <a:pt x="5181600" y="526733"/>
                </a:cubicBezTo>
                <a:cubicBezTo>
                  <a:pt x="5199054" y="640666"/>
                  <a:pt x="5190420" y="891540"/>
                  <a:pt x="5181600" y="1100138"/>
                </a:cubicBezTo>
                <a:cubicBezTo>
                  <a:pt x="5172780" y="1308736"/>
                  <a:pt x="5203036" y="1542960"/>
                  <a:pt x="5181600" y="1813560"/>
                </a:cubicBezTo>
                <a:cubicBezTo>
                  <a:pt x="5160164" y="2084160"/>
                  <a:pt x="5173789" y="2315923"/>
                  <a:pt x="5181600" y="2526982"/>
                </a:cubicBezTo>
                <a:cubicBezTo>
                  <a:pt x="5189411" y="2738041"/>
                  <a:pt x="5168838" y="2926503"/>
                  <a:pt x="5181600" y="3193732"/>
                </a:cubicBezTo>
                <a:cubicBezTo>
                  <a:pt x="5194363" y="3460961"/>
                  <a:pt x="5190646" y="3566446"/>
                  <a:pt x="5181600" y="3767137"/>
                </a:cubicBezTo>
                <a:cubicBezTo>
                  <a:pt x="5172554" y="3967829"/>
                  <a:pt x="5198807" y="4334044"/>
                  <a:pt x="5181600" y="4667250"/>
                </a:cubicBezTo>
                <a:cubicBezTo>
                  <a:pt x="4963595" y="4667266"/>
                  <a:pt x="4911538" y="4679922"/>
                  <a:pt x="4689348" y="4667250"/>
                </a:cubicBezTo>
                <a:cubicBezTo>
                  <a:pt x="4467158" y="4654578"/>
                  <a:pt x="4333313" y="4644982"/>
                  <a:pt x="4041648" y="4667250"/>
                </a:cubicBezTo>
                <a:cubicBezTo>
                  <a:pt x="3749983" y="4689518"/>
                  <a:pt x="3678760" y="4680753"/>
                  <a:pt x="3393948" y="4667250"/>
                </a:cubicBezTo>
                <a:cubicBezTo>
                  <a:pt x="3109136" y="4653747"/>
                  <a:pt x="2998116" y="4655673"/>
                  <a:pt x="2746248" y="4667250"/>
                </a:cubicBezTo>
                <a:cubicBezTo>
                  <a:pt x="2494380" y="4678827"/>
                  <a:pt x="2326955" y="4680370"/>
                  <a:pt x="2202180" y="4667250"/>
                </a:cubicBezTo>
                <a:cubicBezTo>
                  <a:pt x="2077405" y="4654130"/>
                  <a:pt x="1929596" y="4661243"/>
                  <a:pt x="1709928" y="4667250"/>
                </a:cubicBezTo>
                <a:cubicBezTo>
                  <a:pt x="1490260" y="4673257"/>
                  <a:pt x="1300510" y="4683665"/>
                  <a:pt x="958596" y="4667250"/>
                </a:cubicBezTo>
                <a:cubicBezTo>
                  <a:pt x="616682" y="4650835"/>
                  <a:pt x="255184" y="4622076"/>
                  <a:pt x="0" y="4667250"/>
                </a:cubicBezTo>
                <a:cubicBezTo>
                  <a:pt x="5777" y="4364223"/>
                  <a:pt x="-24589" y="4252599"/>
                  <a:pt x="0" y="3953828"/>
                </a:cubicBezTo>
                <a:cubicBezTo>
                  <a:pt x="24589" y="3655057"/>
                  <a:pt x="-20155" y="3477479"/>
                  <a:pt x="0" y="3240405"/>
                </a:cubicBezTo>
                <a:cubicBezTo>
                  <a:pt x="20155" y="3003331"/>
                  <a:pt x="346" y="2751633"/>
                  <a:pt x="0" y="2573655"/>
                </a:cubicBezTo>
                <a:cubicBezTo>
                  <a:pt x="-346" y="2395677"/>
                  <a:pt x="18763" y="2170447"/>
                  <a:pt x="0" y="1813560"/>
                </a:cubicBezTo>
                <a:cubicBezTo>
                  <a:pt x="-18763" y="1456673"/>
                  <a:pt x="-12597" y="1368807"/>
                  <a:pt x="0" y="1053465"/>
                </a:cubicBezTo>
                <a:cubicBezTo>
                  <a:pt x="12597" y="738123"/>
                  <a:pt x="47956" y="223261"/>
                  <a:pt x="0" y="0"/>
                </a:cubicBezTo>
                <a:close/>
              </a:path>
              <a:path w="5181600" h="4667250" stroke="0" extrusionOk="0">
                <a:moveTo>
                  <a:pt x="0" y="0"/>
                </a:moveTo>
                <a:cubicBezTo>
                  <a:pt x="143381" y="14874"/>
                  <a:pt x="368655" y="-22368"/>
                  <a:pt x="492252" y="0"/>
                </a:cubicBezTo>
                <a:cubicBezTo>
                  <a:pt x="615849" y="22368"/>
                  <a:pt x="852884" y="5032"/>
                  <a:pt x="1036320" y="0"/>
                </a:cubicBezTo>
                <a:cubicBezTo>
                  <a:pt x="1219756" y="-5032"/>
                  <a:pt x="1565367" y="23056"/>
                  <a:pt x="1735836" y="0"/>
                </a:cubicBezTo>
                <a:cubicBezTo>
                  <a:pt x="1906305" y="-23056"/>
                  <a:pt x="2038029" y="-7951"/>
                  <a:pt x="2331720" y="0"/>
                </a:cubicBezTo>
                <a:cubicBezTo>
                  <a:pt x="2625411" y="7951"/>
                  <a:pt x="2678192" y="-21714"/>
                  <a:pt x="2875788" y="0"/>
                </a:cubicBezTo>
                <a:cubicBezTo>
                  <a:pt x="3073384" y="21714"/>
                  <a:pt x="3223671" y="14073"/>
                  <a:pt x="3368040" y="0"/>
                </a:cubicBezTo>
                <a:cubicBezTo>
                  <a:pt x="3512409" y="-14073"/>
                  <a:pt x="3689193" y="-7622"/>
                  <a:pt x="3860292" y="0"/>
                </a:cubicBezTo>
                <a:cubicBezTo>
                  <a:pt x="4031391" y="7622"/>
                  <a:pt x="4119879" y="-14568"/>
                  <a:pt x="4352544" y="0"/>
                </a:cubicBezTo>
                <a:cubicBezTo>
                  <a:pt x="4585209" y="14568"/>
                  <a:pt x="4977187" y="-30182"/>
                  <a:pt x="5181600" y="0"/>
                </a:cubicBezTo>
                <a:cubicBezTo>
                  <a:pt x="5168799" y="319881"/>
                  <a:pt x="5160429" y="529099"/>
                  <a:pt x="5181600" y="666750"/>
                </a:cubicBezTo>
                <a:cubicBezTo>
                  <a:pt x="5202772" y="804401"/>
                  <a:pt x="5212287" y="1217990"/>
                  <a:pt x="5181600" y="1380173"/>
                </a:cubicBezTo>
                <a:cubicBezTo>
                  <a:pt x="5150913" y="1542356"/>
                  <a:pt x="5195276" y="1798616"/>
                  <a:pt x="5181600" y="1906905"/>
                </a:cubicBezTo>
                <a:cubicBezTo>
                  <a:pt x="5167924" y="2015194"/>
                  <a:pt x="5163549" y="2464446"/>
                  <a:pt x="5181600" y="2620328"/>
                </a:cubicBezTo>
                <a:cubicBezTo>
                  <a:pt x="5199651" y="2776210"/>
                  <a:pt x="5209222" y="3070825"/>
                  <a:pt x="5181600" y="3240405"/>
                </a:cubicBezTo>
                <a:cubicBezTo>
                  <a:pt x="5153978" y="3409985"/>
                  <a:pt x="5171635" y="3714913"/>
                  <a:pt x="5181600" y="3907155"/>
                </a:cubicBezTo>
                <a:cubicBezTo>
                  <a:pt x="5191566" y="4099397"/>
                  <a:pt x="5147514" y="4404905"/>
                  <a:pt x="5181600" y="4667250"/>
                </a:cubicBezTo>
                <a:cubicBezTo>
                  <a:pt x="4911818" y="4701674"/>
                  <a:pt x="4818755" y="4696138"/>
                  <a:pt x="4482084" y="4667250"/>
                </a:cubicBezTo>
                <a:cubicBezTo>
                  <a:pt x="4145413" y="4638362"/>
                  <a:pt x="4181695" y="4666926"/>
                  <a:pt x="3989832" y="4667250"/>
                </a:cubicBezTo>
                <a:cubicBezTo>
                  <a:pt x="3797969" y="4667574"/>
                  <a:pt x="3447496" y="4658161"/>
                  <a:pt x="3238500" y="4667250"/>
                </a:cubicBezTo>
                <a:cubicBezTo>
                  <a:pt x="3029504" y="4676339"/>
                  <a:pt x="2762029" y="4661311"/>
                  <a:pt x="2642616" y="4667250"/>
                </a:cubicBezTo>
                <a:cubicBezTo>
                  <a:pt x="2523203" y="4673189"/>
                  <a:pt x="2152259" y="4697564"/>
                  <a:pt x="1891284" y="4667250"/>
                </a:cubicBezTo>
                <a:cubicBezTo>
                  <a:pt x="1630309" y="4636936"/>
                  <a:pt x="1571232" y="4682602"/>
                  <a:pt x="1399032" y="4667250"/>
                </a:cubicBezTo>
                <a:cubicBezTo>
                  <a:pt x="1226832" y="4651898"/>
                  <a:pt x="1058298" y="4654217"/>
                  <a:pt x="854964" y="4667250"/>
                </a:cubicBezTo>
                <a:cubicBezTo>
                  <a:pt x="651630" y="4680283"/>
                  <a:pt x="301757" y="4677853"/>
                  <a:pt x="0" y="4667250"/>
                </a:cubicBezTo>
                <a:cubicBezTo>
                  <a:pt x="15728" y="4430629"/>
                  <a:pt x="20984" y="4192024"/>
                  <a:pt x="0" y="4000500"/>
                </a:cubicBezTo>
                <a:cubicBezTo>
                  <a:pt x="-20984" y="3808976"/>
                  <a:pt x="-30625" y="3532325"/>
                  <a:pt x="0" y="3287078"/>
                </a:cubicBezTo>
                <a:cubicBezTo>
                  <a:pt x="30625" y="3041831"/>
                  <a:pt x="-3218" y="2848632"/>
                  <a:pt x="0" y="2573655"/>
                </a:cubicBezTo>
                <a:cubicBezTo>
                  <a:pt x="3218" y="2298678"/>
                  <a:pt x="-8854" y="2214637"/>
                  <a:pt x="0" y="1906905"/>
                </a:cubicBezTo>
                <a:cubicBezTo>
                  <a:pt x="8854" y="1599173"/>
                  <a:pt x="21228" y="1510867"/>
                  <a:pt x="0" y="1380173"/>
                </a:cubicBezTo>
                <a:cubicBezTo>
                  <a:pt x="-21228" y="1249479"/>
                  <a:pt x="2958" y="1051055"/>
                  <a:pt x="0" y="760095"/>
                </a:cubicBezTo>
                <a:cubicBezTo>
                  <a:pt x="-2958" y="469135"/>
                  <a:pt x="-25007" y="280331"/>
                  <a:pt x="0" y="0"/>
                </a:cubicBezTo>
                <a:close/>
              </a:path>
            </a:pathLst>
          </a:custGeom>
          <a:ln w="28575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52295265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Student responses:</a:t>
            </a:r>
          </a:p>
        </p:txBody>
      </p:sp>
      <p:pic>
        <p:nvPicPr>
          <p:cNvPr id="10" name="Picture 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7B215623-82DD-4E5C-88E8-B065D5013A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23" y="3429000"/>
            <a:ext cx="4738153" cy="28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8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A6C1AC-4D7E-4D1C-A18D-C45B095FB5F7}"/>
              </a:ext>
            </a:extLst>
          </p:cNvPr>
          <p:cNvSpPr txBox="1"/>
          <p:nvPr/>
        </p:nvSpPr>
        <p:spPr>
          <a:xfrm>
            <a:off x="7358009" y="2745221"/>
            <a:ext cx="4304872" cy="2928461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/>
              <a:t>Wyoming remains one of the leading coal producers in the country.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7A206-49A3-479D-AD12-8F683E53C926}"/>
              </a:ext>
            </a:extLst>
          </p:cNvPr>
          <p:cNvSpPr txBox="1"/>
          <p:nvPr/>
        </p:nvSpPr>
        <p:spPr>
          <a:xfrm>
            <a:off x="441789" y="3017112"/>
            <a:ext cx="3878494" cy="1634490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03383-4FD1-4B45-8423-3EA85B246375}"/>
              </a:ext>
            </a:extLst>
          </p:cNvPr>
          <p:cNvSpPr txBox="1"/>
          <p:nvPr/>
        </p:nvSpPr>
        <p:spPr>
          <a:xfrm>
            <a:off x="441789" y="1054278"/>
            <a:ext cx="3878494" cy="1634490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6BC41-3356-4898-956C-E5B97DD60171}"/>
              </a:ext>
            </a:extLst>
          </p:cNvPr>
          <p:cNvSpPr txBox="1"/>
          <p:nvPr/>
        </p:nvSpPr>
        <p:spPr>
          <a:xfrm>
            <a:off x="441789" y="4986477"/>
            <a:ext cx="3878494" cy="1634490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415EBF-F575-4933-94C9-68A279D9A740}"/>
              </a:ext>
            </a:extLst>
          </p:cNvPr>
          <p:cNvCxnSpPr>
            <a:cxnSpLocks/>
          </p:cNvCxnSpPr>
          <p:nvPr/>
        </p:nvCxnSpPr>
        <p:spPr>
          <a:xfrm>
            <a:off x="4455558" y="1871523"/>
            <a:ext cx="2699537" cy="15574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B11ADC-1223-413C-B8C0-8A7B3DB0FB94}"/>
              </a:ext>
            </a:extLst>
          </p:cNvPr>
          <p:cNvCxnSpPr>
            <a:cxnSpLocks/>
          </p:cNvCxnSpPr>
          <p:nvPr/>
        </p:nvCxnSpPr>
        <p:spPr>
          <a:xfrm>
            <a:off x="4455558" y="3681124"/>
            <a:ext cx="2699537" cy="736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9B93EC-47D9-4B80-B880-B25500B980B7}"/>
              </a:ext>
            </a:extLst>
          </p:cNvPr>
          <p:cNvCxnSpPr>
            <a:cxnSpLocks/>
          </p:cNvCxnSpPr>
          <p:nvPr/>
        </p:nvCxnSpPr>
        <p:spPr>
          <a:xfrm flipV="1">
            <a:off x="4489378" y="4119937"/>
            <a:ext cx="2665717" cy="1530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B00C672-C4C3-44EB-8489-AE1C5CFCBA2E}"/>
              </a:ext>
            </a:extLst>
          </p:cNvPr>
          <p:cNvSpPr txBox="1"/>
          <p:nvPr/>
        </p:nvSpPr>
        <p:spPr>
          <a:xfrm>
            <a:off x="7358009" y="2044472"/>
            <a:ext cx="430487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EFFECT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DC72AF-B178-4186-B551-8FAD6F10E0AF}"/>
              </a:ext>
            </a:extLst>
          </p:cNvPr>
          <p:cNvSpPr txBox="1"/>
          <p:nvPr/>
        </p:nvSpPr>
        <p:spPr>
          <a:xfrm>
            <a:off x="441790" y="278933"/>
            <a:ext cx="387849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CAUSE</a:t>
            </a:r>
          </a:p>
        </p:txBody>
      </p:sp>
    </p:spTree>
    <p:extLst>
      <p:ext uri="{BB962C8B-B14F-4D97-AF65-F5344CB8AC3E}">
        <p14:creationId xmlns:p14="http://schemas.microsoft.com/office/powerpoint/2010/main" val="398606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A6C1AC-4D7E-4D1C-A18D-C45B095FB5F7}"/>
              </a:ext>
            </a:extLst>
          </p:cNvPr>
          <p:cNvSpPr txBox="1"/>
          <p:nvPr/>
        </p:nvSpPr>
        <p:spPr>
          <a:xfrm>
            <a:off x="7358009" y="2745221"/>
            <a:ext cx="4304872" cy="2928461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800" dirty="0"/>
              <a:t>Wyoming remains one of the leading coal producers in the country.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7A206-49A3-479D-AD12-8F683E53C926}"/>
              </a:ext>
            </a:extLst>
          </p:cNvPr>
          <p:cNvSpPr txBox="1"/>
          <p:nvPr/>
        </p:nvSpPr>
        <p:spPr>
          <a:xfrm>
            <a:off x="456166" y="2756826"/>
            <a:ext cx="3912312" cy="2145268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People want Wyoming coal because it has low amounts of sulfur, so it is more environmentally friendly.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03383-4FD1-4B45-8423-3EA85B246375}"/>
              </a:ext>
            </a:extLst>
          </p:cNvPr>
          <p:cNvSpPr txBox="1"/>
          <p:nvPr/>
        </p:nvSpPr>
        <p:spPr>
          <a:xfrm>
            <a:off x="441789" y="1067558"/>
            <a:ext cx="3878494" cy="1634490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Wyoming has large coal reserves.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6BC41-3356-4898-956C-E5B97DD60171}"/>
              </a:ext>
            </a:extLst>
          </p:cNvPr>
          <p:cNvSpPr txBox="1"/>
          <p:nvPr/>
        </p:nvSpPr>
        <p:spPr>
          <a:xfrm>
            <a:off x="458698" y="4904046"/>
            <a:ext cx="3878494" cy="1634490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Wyoming coal is surface mined so it’s easier to access.</a:t>
            </a:r>
            <a:endParaRPr lang="en-US" dirty="0"/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415EBF-F575-4933-94C9-68A279D9A740}"/>
              </a:ext>
            </a:extLst>
          </p:cNvPr>
          <p:cNvCxnSpPr>
            <a:cxnSpLocks/>
          </p:cNvCxnSpPr>
          <p:nvPr/>
        </p:nvCxnSpPr>
        <p:spPr>
          <a:xfrm>
            <a:off x="4506286" y="2044472"/>
            <a:ext cx="2648809" cy="1384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B11ADC-1223-413C-B8C0-8A7B3DB0FB94}"/>
              </a:ext>
            </a:extLst>
          </p:cNvPr>
          <p:cNvCxnSpPr>
            <a:cxnSpLocks/>
          </p:cNvCxnSpPr>
          <p:nvPr/>
        </p:nvCxnSpPr>
        <p:spPr>
          <a:xfrm>
            <a:off x="4455558" y="3796143"/>
            <a:ext cx="2699537" cy="736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9B93EC-47D9-4B80-B880-B25500B980B7}"/>
              </a:ext>
            </a:extLst>
          </p:cNvPr>
          <p:cNvCxnSpPr>
            <a:cxnSpLocks/>
          </p:cNvCxnSpPr>
          <p:nvPr/>
        </p:nvCxnSpPr>
        <p:spPr>
          <a:xfrm flipV="1">
            <a:off x="4489378" y="4119937"/>
            <a:ext cx="2665717" cy="1530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B00C672-C4C3-44EB-8489-AE1C5CFCBA2E}"/>
              </a:ext>
            </a:extLst>
          </p:cNvPr>
          <p:cNvSpPr txBox="1"/>
          <p:nvPr/>
        </p:nvSpPr>
        <p:spPr>
          <a:xfrm>
            <a:off x="7290370" y="2044472"/>
            <a:ext cx="43048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EFFECT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D5B69-65C9-4CCA-BCAB-1F3BBF7124C8}"/>
              </a:ext>
            </a:extLst>
          </p:cNvPr>
          <p:cNvSpPr txBox="1"/>
          <p:nvPr/>
        </p:nvSpPr>
        <p:spPr>
          <a:xfrm>
            <a:off x="441790" y="278933"/>
            <a:ext cx="387849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CAUSE</a:t>
            </a:r>
          </a:p>
        </p:txBody>
      </p:sp>
    </p:spTree>
    <p:extLst>
      <p:ext uri="{BB962C8B-B14F-4D97-AF65-F5344CB8AC3E}">
        <p14:creationId xmlns:p14="http://schemas.microsoft.com/office/powerpoint/2010/main" val="369035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A6C1AC-4D7E-4D1C-A18D-C45B095FB5F7}"/>
              </a:ext>
            </a:extLst>
          </p:cNvPr>
          <p:cNvSpPr txBox="1"/>
          <p:nvPr/>
        </p:nvSpPr>
        <p:spPr>
          <a:xfrm>
            <a:off x="80357" y="1726059"/>
            <a:ext cx="2609098" cy="3549015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Wyoming remains one of the leading coal producers in the country.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7A206-49A3-479D-AD12-8F683E53C926}"/>
              </a:ext>
            </a:extLst>
          </p:cNvPr>
          <p:cNvSpPr txBox="1"/>
          <p:nvPr/>
        </p:nvSpPr>
        <p:spPr>
          <a:xfrm>
            <a:off x="6386438" y="1736332"/>
            <a:ext cx="2609098" cy="3647599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03383-4FD1-4B45-8423-3EA85B246375}"/>
              </a:ext>
            </a:extLst>
          </p:cNvPr>
          <p:cNvSpPr txBox="1"/>
          <p:nvPr/>
        </p:nvSpPr>
        <p:spPr>
          <a:xfrm>
            <a:off x="3309507" y="1736332"/>
            <a:ext cx="2609098" cy="3647599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6BC41-3356-4898-956C-E5B97DD60171}"/>
              </a:ext>
            </a:extLst>
          </p:cNvPr>
          <p:cNvSpPr txBox="1"/>
          <p:nvPr/>
        </p:nvSpPr>
        <p:spPr>
          <a:xfrm>
            <a:off x="9470245" y="1736332"/>
            <a:ext cx="2579675" cy="3647599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415EBF-F575-4933-94C9-68A279D9A740}"/>
              </a:ext>
            </a:extLst>
          </p:cNvPr>
          <p:cNvCxnSpPr>
            <a:cxnSpLocks/>
          </p:cNvCxnSpPr>
          <p:nvPr/>
        </p:nvCxnSpPr>
        <p:spPr>
          <a:xfrm>
            <a:off x="2689455" y="3457448"/>
            <a:ext cx="4678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0493DA-703B-44BC-884B-6A3D24CBBDBF}"/>
              </a:ext>
            </a:extLst>
          </p:cNvPr>
          <p:cNvCxnSpPr>
            <a:cxnSpLocks/>
          </p:cNvCxnSpPr>
          <p:nvPr/>
        </p:nvCxnSpPr>
        <p:spPr>
          <a:xfrm>
            <a:off x="5918605" y="3535611"/>
            <a:ext cx="4678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54A471-568D-4B28-8F79-3A2058B76072}"/>
              </a:ext>
            </a:extLst>
          </p:cNvPr>
          <p:cNvCxnSpPr>
            <a:cxnSpLocks/>
          </p:cNvCxnSpPr>
          <p:nvPr/>
        </p:nvCxnSpPr>
        <p:spPr>
          <a:xfrm>
            <a:off x="8995536" y="3516767"/>
            <a:ext cx="4678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2550F2-AEDB-4E7E-8BD9-33E8C33DBB7A}"/>
              </a:ext>
            </a:extLst>
          </p:cNvPr>
          <p:cNvSpPr txBox="1"/>
          <p:nvPr/>
        </p:nvSpPr>
        <p:spPr>
          <a:xfrm>
            <a:off x="100679" y="760395"/>
            <a:ext cx="260909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D8CF03-A54E-4D0D-8487-A52FEFABEED6}"/>
              </a:ext>
            </a:extLst>
          </p:cNvPr>
          <p:cNvSpPr txBox="1"/>
          <p:nvPr/>
        </p:nvSpPr>
        <p:spPr>
          <a:xfrm>
            <a:off x="3263654" y="760395"/>
            <a:ext cx="878282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123321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A6C1AC-4D7E-4D1C-A18D-C45B095FB5F7}"/>
              </a:ext>
            </a:extLst>
          </p:cNvPr>
          <p:cNvSpPr txBox="1"/>
          <p:nvPr/>
        </p:nvSpPr>
        <p:spPr>
          <a:xfrm>
            <a:off x="80357" y="1726059"/>
            <a:ext cx="2609098" cy="3549015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Wyoming remains one of the leading coal producers in the country.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7A206-49A3-479D-AD12-8F683E53C926}"/>
              </a:ext>
            </a:extLst>
          </p:cNvPr>
          <p:cNvSpPr txBox="1"/>
          <p:nvPr/>
        </p:nvSpPr>
        <p:spPr>
          <a:xfrm>
            <a:off x="6386438" y="1736332"/>
            <a:ext cx="2609098" cy="3746183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Every Wyoming county has benefited from industry funds.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03383-4FD1-4B45-8423-3EA85B246375}"/>
              </a:ext>
            </a:extLst>
          </p:cNvPr>
          <p:cNvSpPr txBox="1"/>
          <p:nvPr/>
        </p:nvSpPr>
        <p:spPr>
          <a:xfrm>
            <a:off x="3309507" y="1736332"/>
            <a:ext cx="2609098" cy="3647599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Coal provides income for the state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6BC41-3356-4898-956C-E5B97DD60171}"/>
              </a:ext>
            </a:extLst>
          </p:cNvPr>
          <p:cNvSpPr txBox="1"/>
          <p:nvPr/>
        </p:nvSpPr>
        <p:spPr>
          <a:xfrm>
            <a:off x="9470245" y="1736332"/>
            <a:ext cx="2579675" cy="3844766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Highways, community colleges, and public schools have been improved because of the funds.</a:t>
            </a:r>
            <a:endParaRPr lang="en-US" dirty="0"/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415EBF-F575-4933-94C9-68A279D9A740}"/>
              </a:ext>
            </a:extLst>
          </p:cNvPr>
          <p:cNvCxnSpPr>
            <a:cxnSpLocks/>
          </p:cNvCxnSpPr>
          <p:nvPr/>
        </p:nvCxnSpPr>
        <p:spPr>
          <a:xfrm>
            <a:off x="2689455" y="3457448"/>
            <a:ext cx="4678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0493DA-703B-44BC-884B-6A3D24CBBDBF}"/>
              </a:ext>
            </a:extLst>
          </p:cNvPr>
          <p:cNvCxnSpPr>
            <a:cxnSpLocks/>
          </p:cNvCxnSpPr>
          <p:nvPr/>
        </p:nvCxnSpPr>
        <p:spPr>
          <a:xfrm>
            <a:off x="5918605" y="3535611"/>
            <a:ext cx="4678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54A471-568D-4B28-8F79-3A2058B76072}"/>
              </a:ext>
            </a:extLst>
          </p:cNvPr>
          <p:cNvCxnSpPr>
            <a:cxnSpLocks/>
          </p:cNvCxnSpPr>
          <p:nvPr/>
        </p:nvCxnSpPr>
        <p:spPr>
          <a:xfrm>
            <a:off x="8995536" y="3516767"/>
            <a:ext cx="4678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2550F2-AEDB-4E7E-8BD9-33E8C33DBB7A}"/>
              </a:ext>
            </a:extLst>
          </p:cNvPr>
          <p:cNvSpPr txBox="1"/>
          <p:nvPr/>
        </p:nvSpPr>
        <p:spPr>
          <a:xfrm>
            <a:off x="100679" y="760395"/>
            <a:ext cx="260909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CAUSE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D8CF03-A54E-4D0D-8487-A52FEFABEED6}"/>
              </a:ext>
            </a:extLst>
          </p:cNvPr>
          <p:cNvSpPr txBox="1"/>
          <p:nvPr/>
        </p:nvSpPr>
        <p:spPr>
          <a:xfrm>
            <a:off x="3263654" y="760395"/>
            <a:ext cx="878282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238545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DD49-F882-426D-8C8C-E82D1C9E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380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New Cause and Effect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8A031-314C-41D6-9D49-2D4B4EC0C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5032"/>
          </a:xfrm>
          <a:custGeom>
            <a:avLst/>
            <a:gdLst>
              <a:gd name="connsiteX0" fmla="*/ 0 w 5181600"/>
              <a:gd name="connsiteY0" fmla="*/ 0 h 4115032"/>
              <a:gd name="connsiteX1" fmla="*/ 647700 w 5181600"/>
              <a:gd name="connsiteY1" fmla="*/ 0 h 4115032"/>
              <a:gd name="connsiteX2" fmla="*/ 1347216 w 5181600"/>
              <a:gd name="connsiteY2" fmla="*/ 0 h 4115032"/>
              <a:gd name="connsiteX3" fmla="*/ 2046732 w 5181600"/>
              <a:gd name="connsiteY3" fmla="*/ 0 h 4115032"/>
              <a:gd name="connsiteX4" fmla="*/ 2798064 w 5181600"/>
              <a:gd name="connsiteY4" fmla="*/ 0 h 4115032"/>
              <a:gd name="connsiteX5" fmla="*/ 3393948 w 5181600"/>
              <a:gd name="connsiteY5" fmla="*/ 0 h 4115032"/>
              <a:gd name="connsiteX6" fmla="*/ 4041648 w 5181600"/>
              <a:gd name="connsiteY6" fmla="*/ 0 h 4115032"/>
              <a:gd name="connsiteX7" fmla="*/ 4585716 w 5181600"/>
              <a:gd name="connsiteY7" fmla="*/ 0 h 4115032"/>
              <a:gd name="connsiteX8" fmla="*/ 5181600 w 5181600"/>
              <a:gd name="connsiteY8" fmla="*/ 0 h 4115032"/>
              <a:gd name="connsiteX9" fmla="*/ 5181600 w 5181600"/>
              <a:gd name="connsiteY9" fmla="*/ 603538 h 4115032"/>
              <a:gd name="connsiteX10" fmla="*/ 5181600 w 5181600"/>
              <a:gd name="connsiteY10" fmla="*/ 1371677 h 4115032"/>
              <a:gd name="connsiteX11" fmla="*/ 5181600 w 5181600"/>
              <a:gd name="connsiteY11" fmla="*/ 1934065 h 4115032"/>
              <a:gd name="connsiteX12" fmla="*/ 5181600 w 5181600"/>
              <a:gd name="connsiteY12" fmla="*/ 2619904 h 4115032"/>
              <a:gd name="connsiteX13" fmla="*/ 5181600 w 5181600"/>
              <a:gd name="connsiteY13" fmla="*/ 3264592 h 4115032"/>
              <a:gd name="connsiteX14" fmla="*/ 5181600 w 5181600"/>
              <a:gd name="connsiteY14" fmla="*/ 4115032 h 4115032"/>
              <a:gd name="connsiteX15" fmla="*/ 4585716 w 5181600"/>
              <a:gd name="connsiteY15" fmla="*/ 4115032 h 4115032"/>
              <a:gd name="connsiteX16" fmla="*/ 3938016 w 5181600"/>
              <a:gd name="connsiteY16" fmla="*/ 4115032 h 4115032"/>
              <a:gd name="connsiteX17" fmla="*/ 3238500 w 5181600"/>
              <a:gd name="connsiteY17" fmla="*/ 4115032 h 4115032"/>
              <a:gd name="connsiteX18" fmla="*/ 2642616 w 5181600"/>
              <a:gd name="connsiteY18" fmla="*/ 4115032 h 4115032"/>
              <a:gd name="connsiteX19" fmla="*/ 2150364 w 5181600"/>
              <a:gd name="connsiteY19" fmla="*/ 4115032 h 4115032"/>
              <a:gd name="connsiteX20" fmla="*/ 1554480 w 5181600"/>
              <a:gd name="connsiteY20" fmla="*/ 4115032 h 4115032"/>
              <a:gd name="connsiteX21" fmla="*/ 1062228 w 5181600"/>
              <a:gd name="connsiteY21" fmla="*/ 4115032 h 4115032"/>
              <a:gd name="connsiteX22" fmla="*/ 0 w 5181600"/>
              <a:gd name="connsiteY22" fmla="*/ 4115032 h 4115032"/>
              <a:gd name="connsiteX23" fmla="*/ 0 w 5181600"/>
              <a:gd name="connsiteY23" fmla="*/ 3346893 h 4115032"/>
              <a:gd name="connsiteX24" fmla="*/ 0 w 5181600"/>
              <a:gd name="connsiteY24" fmla="*/ 2578753 h 4115032"/>
              <a:gd name="connsiteX25" fmla="*/ 0 w 5181600"/>
              <a:gd name="connsiteY25" fmla="*/ 1975215 h 4115032"/>
              <a:gd name="connsiteX26" fmla="*/ 0 w 5181600"/>
              <a:gd name="connsiteY26" fmla="*/ 1248226 h 4115032"/>
              <a:gd name="connsiteX27" fmla="*/ 0 w 5181600"/>
              <a:gd name="connsiteY27" fmla="*/ 0 h 411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81600" h="4115032" fill="none" extrusionOk="0">
                <a:moveTo>
                  <a:pt x="0" y="0"/>
                </a:moveTo>
                <a:cubicBezTo>
                  <a:pt x="271419" y="-20911"/>
                  <a:pt x="353159" y="-9988"/>
                  <a:pt x="647700" y="0"/>
                </a:cubicBezTo>
                <a:cubicBezTo>
                  <a:pt x="942241" y="9988"/>
                  <a:pt x="1030315" y="-28774"/>
                  <a:pt x="1347216" y="0"/>
                </a:cubicBezTo>
                <a:cubicBezTo>
                  <a:pt x="1664117" y="28774"/>
                  <a:pt x="1820125" y="22702"/>
                  <a:pt x="2046732" y="0"/>
                </a:cubicBezTo>
                <a:cubicBezTo>
                  <a:pt x="2273339" y="-22702"/>
                  <a:pt x="2494359" y="28709"/>
                  <a:pt x="2798064" y="0"/>
                </a:cubicBezTo>
                <a:cubicBezTo>
                  <a:pt x="3101769" y="-28709"/>
                  <a:pt x="3252545" y="18471"/>
                  <a:pt x="3393948" y="0"/>
                </a:cubicBezTo>
                <a:cubicBezTo>
                  <a:pt x="3535351" y="-18471"/>
                  <a:pt x="3837120" y="26385"/>
                  <a:pt x="4041648" y="0"/>
                </a:cubicBezTo>
                <a:cubicBezTo>
                  <a:pt x="4246176" y="-26385"/>
                  <a:pt x="4468787" y="-9785"/>
                  <a:pt x="4585716" y="0"/>
                </a:cubicBezTo>
                <a:cubicBezTo>
                  <a:pt x="4702645" y="9785"/>
                  <a:pt x="5001183" y="-6394"/>
                  <a:pt x="5181600" y="0"/>
                </a:cubicBezTo>
                <a:cubicBezTo>
                  <a:pt x="5154202" y="166231"/>
                  <a:pt x="5190420" y="321551"/>
                  <a:pt x="5181600" y="603538"/>
                </a:cubicBezTo>
                <a:cubicBezTo>
                  <a:pt x="5172780" y="885525"/>
                  <a:pt x="5203706" y="1052954"/>
                  <a:pt x="5181600" y="1371677"/>
                </a:cubicBezTo>
                <a:cubicBezTo>
                  <a:pt x="5159494" y="1690400"/>
                  <a:pt x="5171194" y="1670183"/>
                  <a:pt x="5181600" y="1934065"/>
                </a:cubicBezTo>
                <a:cubicBezTo>
                  <a:pt x="5192006" y="2197947"/>
                  <a:pt x="5166537" y="2373569"/>
                  <a:pt x="5181600" y="2619904"/>
                </a:cubicBezTo>
                <a:cubicBezTo>
                  <a:pt x="5196663" y="2866239"/>
                  <a:pt x="5157833" y="3102492"/>
                  <a:pt x="5181600" y="3264592"/>
                </a:cubicBezTo>
                <a:cubicBezTo>
                  <a:pt x="5205367" y="3426692"/>
                  <a:pt x="5198180" y="3869707"/>
                  <a:pt x="5181600" y="4115032"/>
                </a:cubicBezTo>
                <a:cubicBezTo>
                  <a:pt x="5023106" y="4142279"/>
                  <a:pt x="4777233" y="4102153"/>
                  <a:pt x="4585716" y="4115032"/>
                </a:cubicBezTo>
                <a:cubicBezTo>
                  <a:pt x="4394199" y="4127911"/>
                  <a:pt x="4122349" y="4136488"/>
                  <a:pt x="3938016" y="4115032"/>
                </a:cubicBezTo>
                <a:cubicBezTo>
                  <a:pt x="3753683" y="4093576"/>
                  <a:pt x="3516078" y="4141464"/>
                  <a:pt x="3238500" y="4115032"/>
                </a:cubicBezTo>
                <a:cubicBezTo>
                  <a:pt x="2960922" y="4088600"/>
                  <a:pt x="2914372" y="4114372"/>
                  <a:pt x="2642616" y="4115032"/>
                </a:cubicBezTo>
                <a:cubicBezTo>
                  <a:pt x="2370860" y="4115692"/>
                  <a:pt x="2350455" y="4123916"/>
                  <a:pt x="2150364" y="4115032"/>
                </a:cubicBezTo>
                <a:cubicBezTo>
                  <a:pt x="1950273" y="4106148"/>
                  <a:pt x="1708512" y="4103743"/>
                  <a:pt x="1554480" y="4115032"/>
                </a:cubicBezTo>
                <a:cubicBezTo>
                  <a:pt x="1400448" y="4126321"/>
                  <a:pt x="1210042" y="4137182"/>
                  <a:pt x="1062228" y="4115032"/>
                </a:cubicBezTo>
                <a:cubicBezTo>
                  <a:pt x="914414" y="4092882"/>
                  <a:pt x="335195" y="4090679"/>
                  <a:pt x="0" y="4115032"/>
                </a:cubicBezTo>
                <a:cubicBezTo>
                  <a:pt x="-22327" y="3745775"/>
                  <a:pt x="-8229" y="3600073"/>
                  <a:pt x="0" y="3346893"/>
                </a:cubicBezTo>
                <a:cubicBezTo>
                  <a:pt x="8229" y="3093713"/>
                  <a:pt x="-14503" y="2885923"/>
                  <a:pt x="0" y="2578753"/>
                </a:cubicBezTo>
                <a:cubicBezTo>
                  <a:pt x="14503" y="2271583"/>
                  <a:pt x="8730" y="2202495"/>
                  <a:pt x="0" y="1975215"/>
                </a:cubicBezTo>
                <a:cubicBezTo>
                  <a:pt x="-8730" y="1747935"/>
                  <a:pt x="15676" y="1550613"/>
                  <a:pt x="0" y="1248226"/>
                </a:cubicBezTo>
                <a:cubicBezTo>
                  <a:pt x="-15676" y="945839"/>
                  <a:pt x="41622" y="605546"/>
                  <a:pt x="0" y="0"/>
                </a:cubicBezTo>
                <a:close/>
              </a:path>
              <a:path w="5181600" h="4115032" stroke="0" extrusionOk="0">
                <a:moveTo>
                  <a:pt x="0" y="0"/>
                </a:moveTo>
                <a:cubicBezTo>
                  <a:pt x="158760" y="17890"/>
                  <a:pt x="337731" y="21041"/>
                  <a:pt x="595884" y="0"/>
                </a:cubicBezTo>
                <a:cubicBezTo>
                  <a:pt x="854037" y="-21041"/>
                  <a:pt x="1104960" y="6746"/>
                  <a:pt x="1243584" y="0"/>
                </a:cubicBezTo>
                <a:cubicBezTo>
                  <a:pt x="1382208" y="-6746"/>
                  <a:pt x="1585597" y="8071"/>
                  <a:pt x="1735836" y="0"/>
                </a:cubicBezTo>
                <a:cubicBezTo>
                  <a:pt x="1886075" y="-8071"/>
                  <a:pt x="2188856" y="34340"/>
                  <a:pt x="2435352" y="0"/>
                </a:cubicBezTo>
                <a:cubicBezTo>
                  <a:pt x="2681848" y="-34340"/>
                  <a:pt x="2774897" y="-15201"/>
                  <a:pt x="2927604" y="0"/>
                </a:cubicBezTo>
                <a:cubicBezTo>
                  <a:pt x="3080311" y="15201"/>
                  <a:pt x="3296602" y="17240"/>
                  <a:pt x="3419856" y="0"/>
                </a:cubicBezTo>
                <a:cubicBezTo>
                  <a:pt x="3543110" y="-17240"/>
                  <a:pt x="3776881" y="-23638"/>
                  <a:pt x="4015740" y="0"/>
                </a:cubicBezTo>
                <a:cubicBezTo>
                  <a:pt x="4254599" y="23638"/>
                  <a:pt x="4353720" y="-22434"/>
                  <a:pt x="4611624" y="0"/>
                </a:cubicBezTo>
                <a:cubicBezTo>
                  <a:pt x="4869528" y="22434"/>
                  <a:pt x="4917311" y="-873"/>
                  <a:pt x="5181600" y="0"/>
                </a:cubicBezTo>
                <a:cubicBezTo>
                  <a:pt x="5178665" y="202536"/>
                  <a:pt x="5200273" y="298936"/>
                  <a:pt x="5181600" y="562388"/>
                </a:cubicBezTo>
                <a:cubicBezTo>
                  <a:pt x="5162927" y="825840"/>
                  <a:pt x="5162465" y="1134662"/>
                  <a:pt x="5181600" y="1289377"/>
                </a:cubicBezTo>
                <a:cubicBezTo>
                  <a:pt x="5200735" y="1444092"/>
                  <a:pt x="5208492" y="1633006"/>
                  <a:pt x="5181600" y="1934065"/>
                </a:cubicBezTo>
                <a:cubicBezTo>
                  <a:pt x="5154708" y="2235124"/>
                  <a:pt x="5145771" y="2391246"/>
                  <a:pt x="5181600" y="2661054"/>
                </a:cubicBezTo>
                <a:cubicBezTo>
                  <a:pt x="5217429" y="2930862"/>
                  <a:pt x="5166325" y="3029160"/>
                  <a:pt x="5181600" y="3264592"/>
                </a:cubicBezTo>
                <a:cubicBezTo>
                  <a:pt x="5196875" y="3500024"/>
                  <a:pt x="5180146" y="3745674"/>
                  <a:pt x="5181600" y="4115032"/>
                </a:cubicBezTo>
                <a:cubicBezTo>
                  <a:pt x="5010493" y="4103740"/>
                  <a:pt x="4902564" y="4089630"/>
                  <a:pt x="4637532" y="4115032"/>
                </a:cubicBezTo>
                <a:cubicBezTo>
                  <a:pt x="4372500" y="4140434"/>
                  <a:pt x="4089863" y="4110941"/>
                  <a:pt x="3886200" y="4115032"/>
                </a:cubicBezTo>
                <a:cubicBezTo>
                  <a:pt x="3682537" y="4119123"/>
                  <a:pt x="3503953" y="4131036"/>
                  <a:pt x="3393948" y="4115032"/>
                </a:cubicBezTo>
                <a:cubicBezTo>
                  <a:pt x="3283943" y="4099028"/>
                  <a:pt x="3051908" y="4093346"/>
                  <a:pt x="2901696" y="4115032"/>
                </a:cubicBezTo>
                <a:cubicBezTo>
                  <a:pt x="2751484" y="4136718"/>
                  <a:pt x="2608868" y="4100959"/>
                  <a:pt x="2409444" y="4115032"/>
                </a:cubicBezTo>
                <a:cubicBezTo>
                  <a:pt x="2210020" y="4129105"/>
                  <a:pt x="1891422" y="4147253"/>
                  <a:pt x="1761744" y="4115032"/>
                </a:cubicBezTo>
                <a:cubicBezTo>
                  <a:pt x="1632066" y="4082811"/>
                  <a:pt x="1377334" y="4137870"/>
                  <a:pt x="1217676" y="4115032"/>
                </a:cubicBezTo>
                <a:cubicBezTo>
                  <a:pt x="1058018" y="4092194"/>
                  <a:pt x="857743" y="4085727"/>
                  <a:pt x="621792" y="4115032"/>
                </a:cubicBezTo>
                <a:cubicBezTo>
                  <a:pt x="385841" y="4144337"/>
                  <a:pt x="189064" y="4087192"/>
                  <a:pt x="0" y="4115032"/>
                </a:cubicBezTo>
                <a:cubicBezTo>
                  <a:pt x="-30138" y="3926995"/>
                  <a:pt x="-10693" y="3722950"/>
                  <a:pt x="0" y="3511494"/>
                </a:cubicBezTo>
                <a:cubicBezTo>
                  <a:pt x="10693" y="3300038"/>
                  <a:pt x="19597" y="3111908"/>
                  <a:pt x="0" y="2825655"/>
                </a:cubicBezTo>
                <a:cubicBezTo>
                  <a:pt x="-19597" y="2539402"/>
                  <a:pt x="14688" y="2511816"/>
                  <a:pt x="0" y="2263268"/>
                </a:cubicBezTo>
                <a:cubicBezTo>
                  <a:pt x="-14688" y="2014720"/>
                  <a:pt x="-18562" y="1901263"/>
                  <a:pt x="0" y="1577429"/>
                </a:cubicBezTo>
                <a:cubicBezTo>
                  <a:pt x="18562" y="1253595"/>
                  <a:pt x="-10823" y="1212073"/>
                  <a:pt x="0" y="932741"/>
                </a:cubicBezTo>
                <a:cubicBezTo>
                  <a:pt x="10823" y="653409"/>
                  <a:pt x="41516" y="200721"/>
                  <a:pt x="0" y="0"/>
                </a:cubicBezTo>
                <a:close/>
              </a:path>
            </a:pathLst>
          </a:custGeom>
          <a:ln w="28575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904881358"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Coal contributes 69% of CO</a:t>
            </a:r>
            <a:r>
              <a:rPr lang="en-US" sz="2000" dirty="0"/>
              <a:t>2</a:t>
            </a:r>
            <a:r>
              <a:rPr lang="en-US" dirty="0"/>
              <a:t>, more than any other source.</a:t>
            </a:r>
          </a:p>
          <a:p>
            <a:endParaRPr lang="en-US" sz="2000" dirty="0"/>
          </a:p>
          <a:p>
            <a:r>
              <a:rPr lang="en-US" dirty="0"/>
              <a:t>After coal is mined, they put back the dirt and rocks and plant trees and grass. This is called reclamation.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A57FE-7655-4F54-BBC7-EB08409E4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5032"/>
          </a:xfrm>
          <a:custGeom>
            <a:avLst/>
            <a:gdLst>
              <a:gd name="connsiteX0" fmla="*/ 0 w 5181600"/>
              <a:gd name="connsiteY0" fmla="*/ 0 h 4115032"/>
              <a:gd name="connsiteX1" fmla="*/ 595884 w 5181600"/>
              <a:gd name="connsiteY1" fmla="*/ 0 h 4115032"/>
              <a:gd name="connsiteX2" fmla="*/ 1088136 w 5181600"/>
              <a:gd name="connsiteY2" fmla="*/ 0 h 4115032"/>
              <a:gd name="connsiteX3" fmla="*/ 1580388 w 5181600"/>
              <a:gd name="connsiteY3" fmla="*/ 0 h 4115032"/>
              <a:gd name="connsiteX4" fmla="*/ 2124456 w 5181600"/>
              <a:gd name="connsiteY4" fmla="*/ 0 h 4115032"/>
              <a:gd name="connsiteX5" fmla="*/ 2875788 w 5181600"/>
              <a:gd name="connsiteY5" fmla="*/ 0 h 4115032"/>
              <a:gd name="connsiteX6" fmla="*/ 3523488 w 5181600"/>
              <a:gd name="connsiteY6" fmla="*/ 0 h 4115032"/>
              <a:gd name="connsiteX7" fmla="*/ 4119372 w 5181600"/>
              <a:gd name="connsiteY7" fmla="*/ 0 h 4115032"/>
              <a:gd name="connsiteX8" fmla="*/ 5181600 w 5181600"/>
              <a:gd name="connsiteY8" fmla="*/ 0 h 4115032"/>
              <a:gd name="connsiteX9" fmla="*/ 5181600 w 5181600"/>
              <a:gd name="connsiteY9" fmla="*/ 603538 h 4115032"/>
              <a:gd name="connsiteX10" fmla="*/ 5181600 w 5181600"/>
              <a:gd name="connsiteY10" fmla="*/ 1330527 h 4115032"/>
              <a:gd name="connsiteX11" fmla="*/ 5181600 w 5181600"/>
              <a:gd name="connsiteY11" fmla="*/ 2016366 h 4115032"/>
              <a:gd name="connsiteX12" fmla="*/ 5181600 w 5181600"/>
              <a:gd name="connsiteY12" fmla="*/ 2619904 h 4115032"/>
              <a:gd name="connsiteX13" fmla="*/ 5181600 w 5181600"/>
              <a:gd name="connsiteY13" fmla="*/ 3346893 h 4115032"/>
              <a:gd name="connsiteX14" fmla="*/ 5181600 w 5181600"/>
              <a:gd name="connsiteY14" fmla="*/ 4115032 h 4115032"/>
              <a:gd name="connsiteX15" fmla="*/ 4533900 w 5181600"/>
              <a:gd name="connsiteY15" fmla="*/ 4115032 h 4115032"/>
              <a:gd name="connsiteX16" fmla="*/ 3886200 w 5181600"/>
              <a:gd name="connsiteY16" fmla="*/ 4115032 h 4115032"/>
              <a:gd name="connsiteX17" fmla="*/ 3342132 w 5181600"/>
              <a:gd name="connsiteY17" fmla="*/ 4115032 h 4115032"/>
              <a:gd name="connsiteX18" fmla="*/ 2798064 w 5181600"/>
              <a:gd name="connsiteY18" fmla="*/ 4115032 h 4115032"/>
              <a:gd name="connsiteX19" fmla="*/ 2150364 w 5181600"/>
              <a:gd name="connsiteY19" fmla="*/ 4115032 h 4115032"/>
              <a:gd name="connsiteX20" fmla="*/ 1502664 w 5181600"/>
              <a:gd name="connsiteY20" fmla="*/ 4115032 h 4115032"/>
              <a:gd name="connsiteX21" fmla="*/ 854964 w 5181600"/>
              <a:gd name="connsiteY21" fmla="*/ 4115032 h 4115032"/>
              <a:gd name="connsiteX22" fmla="*/ 0 w 5181600"/>
              <a:gd name="connsiteY22" fmla="*/ 4115032 h 4115032"/>
              <a:gd name="connsiteX23" fmla="*/ 0 w 5181600"/>
              <a:gd name="connsiteY23" fmla="*/ 3552644 h 4115032"/>
              <a:gd name="connsiteX24" fmla="*/ 0 w 5181600"/>
              <a:gd name="connsiteY24" fmla="*/ 2825655 h 4115032"/>
              <a:gd name="connsiteX25" fmla="*/ 0 w 5181600"/>
              <a:gd name="connsiteY25" fmla="*/ 2057516 h 4115032"/>
              <a:gd name="connsiteX26" fmla="*/ 0 w 5181600"/>
              <a:gd name="connsiteY26" fmla="*/ 1289377 h 4115032"/>
              <a:gd name="connsiteX27" fmla="*/ 0 w 5181600"/>
              <a:gd name="connsiteY27" fmla="*/ 0 h 411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81600" h="4115032" fill="none" extrusionOk="0">
                <a:moveTo>
                  <a:pt x="0" y="0"/>
                </a:moveTo>
                <a:cubicBezTo>
                  <a:pt x="272152" y="17232"/>
                  <a:pt x="385452" y="-26129"/>
                  <a:pt x="595884" y="0"/>
                </a:cubicBezTo>
                <a:cubicBezTo>
                  <a:pt x="806316" y="26129"/>
                  <a:pt x="843701" y="-22079"/>
                  <a:pt x="1088136" y="0"/>
                </a:cubicBezTo>
                <a:cubicBezTo>
                  <a:pt x="1332571" y="22079"/>
                  <a:pt x="1434474" y="-1610"/>
                  <a:pt x="1580388" y="0"/>
                </a:cubicBezTo>
                <a:cubicBezTo>
                  <a:pt x="1726302" y="1610"/>
                  <a:pt x="1920978" y="22145"/>
                  <a:pt x="2124456" y="0"/>
                </a:cubicBezTo>
                <a:cubicBezTo>
                  <a:pt x="2327934" y="-22145"/>
                  <a:pt x="2659263" y="30406"/>
                  <a:pt x="2875788" y="0"/>
                </a:cubicBezTo>
                <a:cubicBezTo>
                  <a:pt x="3092313" y="-30406"/>
                  <a:pt x="3218560" y="-27926"/>
                  <a:pt x="3523488" y="0"/>
                </a:cubicBezTo>
                <a:cubicBezTo>
                  <a:pt x="3828416" y="27926"/>
                  <a:pt x="3827859" y="-4668"/>
                  <a:pt x="4119372" y="0"/>
                </a:cubicBezTo>
                <a:cubicBezTo>
                  <a:pt x="4410885" y="4668"/>
                  <a:pt x="4959451" y="6918"/>
                  <a:pt x="5181600" y="0"/>
                </a:cubicBezTo>
                <a:cubicBezTo>
                  <a:pt x="5151949" y="150317"/>
                  <a:pt x="5186219" y="431756"/>
                  <a:pt x="5181600" y="603538"/>
                </a:cubicBezTo>
                <a:cubicBezTo>
                  <a:pt x="5176981" y="775320"/>
                  <a:pt x="5160831" y="1102482"/>
                  <a:pt x="5181600" y="1330527"/>
                </a:cubicBezTo>
                <a:cubicBezTo>
                  <a:pt x="5202369" y="1558572"/>
                  <a:pt x="5159597" y="1809973"/>
                  <a:pt x="5181600" y="2016366"/>
                </a:cubicBezTo>
                <a:cubicBezTo>
                  <a:pt x="5203603" y="2222759"/>
                  <a:pt x="5181563" y="2323318"/>
                  <a:pt x="5181600" y="2619904"/>
                </a:cubicBezTo>
                <a:cubicBezTo>
                  <a:pt x="5181637" y="2916490"/>
                  <a:pt x="5176404" y="3043962"/>
                  <a:pt x="5181600" y="3346893"/>
                </a:cubicBezTo>
                <a:cubicBezTo>
                  <a:pt x="5186796" y="3649824"/>
                  <a:pt x="5147376" y="3884774"/>
                  <a:pt x="5181600" y="4115032"/>
                </a:cubicBezTo>
                <a:cubicBezTo>
                  <a:pt x="4974655" y="4101317"/>
                  <a:pt x="4734216" y="4103996"/>
                  <a:pt x="4533900" y="4115032"/>
                </a:cubicBezTo>
                <a:cubicBezTo>
                  <a:pt x="4333584" y="4126068"/>
                  <a:pt x="4183128" y="4104421"/>
                  <a:pt x="3886200" y="4115032"/>
                </a:cubicBezTo>
                <a:cubicBezTo>
                  <a:pt x="3589272" y="4125643"/>
                  <a:pt x="3560089" y="4116185"/>
                  <a:pt x="3342132" y="4115032"/>
                </a:cubicBezTo>
                <a:cubicBezTo>
                  <a:pt x="3124175" y="4113879"/>
                  <a:pt x="2911470" y="4096615"/>
                  <a:pt x="2798064" y="4115032"/>
                </a:cubicBezTo>
                <a:cubicBezTo>
                  <a:pt x="2684658" y="4133449"/>
                  <a:pt x="2442029" y="4092764"/>
                  <a:pt x="2150364" y="4115032"/>
                </a:cubicBezTo>
                <a:cubicBezTo>
                  <a:pt x="1858699" y="4137300"/>
                  <a:pt x="1787476" y="4128535"/>
                  <a:pt x="1502664" y="4115032"/>
                </a:cubicBezTo>
                <a:cubicBezTo>
                  <a:pt x="1217852" y="4101529"/>
                  <a:pt x="1106832" y="4103455"/>
                  <a:pt x="854964" y="4115032"/>
                </a:cubicBezTo>
                <a:cubicBezTo>
                  <a:pt x="603096" y="4126609"/>
                  <a:pt x="200850" y="4151469"/>
                  <a:pt x="0" y="4115032"/>
                </a:cubicBezTo>
                <a:cubicBezTo>
                  <a:pt x="-2081" y="3965668"/>
                  <a:pt x="16384" y="3669776"/>
                  <a:pt x="0" y="3552644"/>
                </a:cubicBezTo>
                <a:cubicBezTo>
                  <a:pt x="-16384" y="3435512"/>
                  <a:pt x="17915" y="3050549"/>
                  <a:pt x="0" y="2825655"/>
                </a:cubicBezTo>
                <a:cubicBezTo>
                  <a:pt x="-17915" y="2600761"/>
                  <a:pt x="25273" y="2424644"/>
                  <a:pt x="0" y="2057516"/>
                </a:cubicBezTo>
                <a:cubicBezTo>
                  <a:pt x="-25273" y="1690388"/>
                  <a:pt x="6339" y="1465287"/>
                  <a:pt x="0" y="1289377"/>
                </a:cubicBezTo>
                <a:cubicBezTo>
                  <a:pt x="-6339" y="1113467"/>
                  <a:pt x="-61910" y="583777"/>
                  <a:pt x="0" y="0"/>
                </a:cubicBezTo>
                <a:close/>
              </a:path>
              <a:path w="5181600" h="4115032" stroke="0" extrusionOk="0">
                <a:moveTo>
                  <a:pt x="0" y="0"/>
                </a:moveTo>
                <a:cubicBezTo>
                  <a:pt x="143381" y="14874"/>
                  <a:pt x="368655" y="-22368"/>
                  <a:pt x="492252" y="0"/>
                </a:cubicBezTo>
                <a:cubicBezTo>
                  <a:pt x="615849" y="22368"/>
                  <a:pt x="852884" y="5032"/>
                  <a:pt x="1036320" y="0"/>
                </a:cubicBezTo>
                <a:cubicBezTo>
                  <a:pt x="1219756" y="-5032"/>
                  <a:pt x="1565367" y="23056"/>
                  <a:pt x="1735836" y="0"/>
                </a:cubicBezTo>
                <a:cubicBezTo>
                  <a:pt x="1906305" y="-23056"/>
                  <a:pt x="2038029" y="-7951"/>
                  <a:pt x="2331720" y="0"/>
                </a:cubicBezTo>
                <a:cubicBezTo>
                  <a:pt x="2625411" y="7951"/>
                  <a:pt x="2678192" y="-21714"/>
                  <a:pt x="2875788" y="0"/>
                </a:cubicBezTo>
                <a:cubicBezTo>
                  <a:pt x="3073384" y="21714"/>
                  <a:pt x="3223671" y="14073"/>
                  <a:pt x="3368040" y="0"/>
                </a:cubicBezTo>
                <a:cubicBezTo>
                  <a:pt x="3512409" y="-14073"/>
                  <a:pt x="3689193" y="-7622"/>
                  <a:pt x="3860292" y="0"/>
                </a:cubicBezTo>
                <a:cubicBezTo>
                  <a:pt x="4031391" y="7622"/>
                  <a:pt x="4119879" y="-14568"/>
                  <a:pt x="4352544" y="0"/>
                </a:cubicBezTo>
                <a:cubicBezTo>
                  <a:pt x="4585209" y="14568"/>
                  <a:pt x="4977187" y="-30182"/>
                  <a:pt x="5181600" y="0"/>
                </a:cubicBezTo>
                <a:cubicBezTo>
                  <a:pt x="5199004" y="168145"/>
                  <a:pt x="5196325" y="539229"/>
                  <a:pt x="5181600" y="685839"/>
                </a:cubicBezTo>
                <a:cubicBezTo>
                  <a:pt x="5166875" y="832449"/>
                  <a:pt x="5167412" y="1058547"/>
                  <a:pt x="5181600" y="1412828"/>
                </a:cubicBezTo>
                <a:cubicBezTo>
                  <a:pt x="5195788" y="1767109"/>
                  <a:pt x="5175399" y="1808348"/>
                  <a:pt x="5181600" y="1975215"/>
                </a:cubicBezTo>
                <a:cubicBezTo>
                  <a:pt x="5187801" y="2142082"/>
                  <a:pt x="5216980" y="2410621"/>
                  <a:pt x="5181600" y="2702204"/>
                </a:cubicBezTo>
                <a:cubicBezTo>
                  <a:pt x="5146220" y="2993787"/>
                  <a:pt x="5179051" y="3044294"/>
                  <a:pt x="5181600" y="3346893"/>
                </a:cubicBezTo>
                <a:cubicBezTo>
                  <a:pt x="5184149" y="3649492"/>
                  <a:pt x="5197549" y="3884102"/>
                  <a:pt x="5181600" y="4115032"/>
                </a:cubicBezTo>
                <a:cubicBezTo>
                  <a:pt x="4823453" y="4123484"/>
                  <a:pt x="4781076" y="4097892"/>
                  <a:pt x="4430268" y="4115032"/>
                </a:cubicBezTo>
                <a:cubicBezTo>
                  <a:pt x="4079460" y="4132172"/>
                  <a:pt x="4055706" y="4092104"/>
                  <a:pt x="3782568" y="4115032"/>
                </a:cubicBezTo>
                <a:cubicBezTo>
                  <a:pt x="3509430" y="4137960"/>
                  <a:pt x="3482179" y="4114708"/>
                  <a:pt x="3290316" y="4115032"/>
                </a:cubicBezTo>
                <a:cubicBezTo>
                  <a:pt x="3098453" y="4115356"/>
                  <a:pt x="2747980" y="4105943"/>
                  <a:pt x="2538984" y="4115032"/>
                </a:cubicBezTo>
                <a:cubicBezTo>
                  <a:pt x="2329988" y="4124121"/>
                  <a:pt x="2062513" y="4109093"/>
                  <a:pt x="1943100" y="4115032"/>
                </a:cubicBezTo>
                <a:cubicBezTo>
                  <a:pt x="1823687" y="4120971"/>
                  <a:pt x="1452743" y="4145346"/>
                  <a:pt x="1191768" y="4115032"/>
                </a:cubicBezTo>
                <a:cubicBezTo>
                  <a:pt x="930793" y="4084718"/>
                  <a:pt x="871716" y="4130384"/>
                  <a:pt x="699516" y="4115032"/>
                </a:cubicBezTo>
                <a:cubicBezTo>
                  <a:pt x="527316" y="4099680"/>
                  <a:pt x="298908" y="4148633"/>
                  <a:pt x="0" y="4115032"/>
                </a:cubicBezTo>
                <a:cubicBezTo>
                  <a:pt x="-8430" y="3868557"/>
                  <a:pt x="-24924" y="3596618"/>
                  <a:pt x="0" y="3388043"/>
                </a:cubicBezTo>
                <a:cubicBezTo>
                  <a:pt x="24924" y="3179468"/>
                  <a:pt x="-28006" y="3098627"/>
                  <a:pt x="0" y="2825655"/>
                </a:cubicBezTo>
                <a:cubicBezTo>
                  <a:pt x="28006" y="2552683"/>
                  <a:pt x="-11390" y="2264566"/>
                  <a:pt x="0" y="2098666"/>
                </a:cubicBezTo>
                <a:cubicBezTo>
                  <a:pt x="11390" y="1932766"/>
                  <a:pt x="14149" y="1543038"/>
                  <a:pt x="0" y="1371677"/>
                </a:cubicBezTo>
                <a:cubicBezTo>
                  <a:pt x="-14149" y="1200316"/>
                  <a:pt x="-31125" y="1012341"/>
                  <a:pt x="0" y="685839"/>
                </a:cubicBezTo>
                <a:cubicBezTo>
                  <a:pt x="31125" y="359337"/>
                  <a:pt x="9425" y="212713"/>
                  <a:pt x="0" y="0"/>
                </a:cubicBezTo>
                <a:close/>
              </a:path>
            </a:pathLst>
          </a:custGeom>
          <a:ln w="28575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52295265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Coal can be accessed through underground mining or surface mining.</a:t>
            </a:r>
          </a:p>
          <a:p>
            <a:endParaRPr lang="en-US" dirty="0"/>
          </a:p>
          <a:p>
            <a:r>
              <a:rPr lang="en-US" dirty="0"/>
              <a:t>Wyoming coal is low-sulfur.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87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1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A408F6-58ED-4350-AC25-C7813388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Share your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9491F-ED53-4D64-935F-825D27E9B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047" y="1776336"/>
            <a:ext cx="4661391" cy="38448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What would happen if one part of their (cause and effect) relationship changed?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How would that change affect the other parts of the system (cause and effect system)?</a:t>
            </a:r>
          </a:p>
          <a:p>
            <a:r>
              <a:rPr lang="en-US" sz="2400" dirty="0">
                <a:solidFill>
                  <a:schemeClr val="tx1">
                    <a:alpha val="60000"/>
                  </a:schemeClr>
                </a:solidFill>
              </a:rPr>
              <a:t>How does predicting changes to the system help you better understand the complexities of energy production?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0C9514AF-8387-463E-A205-986F753B17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61722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7B3EC-3A1E-423A-B60C-3A60454E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829"/>
            <a:ext cx="3672016" cy="163121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Using a new resource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B38DB-D2BA-443D-9555-B3134EBCB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66400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Select any of the other five resources to use.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Choose a fact from that resource and complete a cause and effect relationship chart that shows how the resource’s use impacts the environment.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After completing the first graphic organizer, use the other cause and effect graphic organizers to show different types of relationships.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E79842-1C8A-4AC4-B30C-7E4179CA2CC7}"/>
              </a:ext>
            </a:extLst>
          </p:cNvPr>
          <p:cNvSpPr/>
          <p:nvPr/>
        </p:nvSpPr>
        <p:spPr>
          <a:xfrm>
            <a:off x="4510216" y="280829"/>
            <a:ext cx="2619633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Natural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Hydropower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Uranium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857D4927-FA79-4F79-9CFB-66B621E86A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69158">
            <a:off x="7908260" y="613133"/>
            <a:ext cx="3708858" cy="2051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06003E4-3D2A-44EB-BE9D-24FF3F0A0B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686" y="2913188"/>
            <a:ext cx="3805881" cy="3805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815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0E26183-709F-4425-9A54-CCA9EC40A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288638" y="447326"/>
            <a:ext cx="5308781" cy="4922572"/>
          </a:xfrm>
          <a:ln>
            <a:solidFill>
              <a:schemeClr val="tx1"/>
            </a:solidFill>
          </a:ln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30756E0-6868-4927-B001-51599C983E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235" y="260654"/>
            <a:ext cx="2035908" cy="191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F4A3BB66-2ADC-4391-9880-ED16AF549A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989235" y="4584695"/>
            <a:ext cx="2035908" cy="1778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0020D4-D822-422E-904B-E49FDBEC2261}"/>
              </a:ext>
            </a:extLst>
          </p:cNvPr>
          <p:cNvSpPr txBox="1"/>
          <p:nvPr/>
        </p:nvSpPr>
        <p:spPr>
          <a:xfrm>
            <a:off x="5040103" y="6657945"/>
            <a:ext cx="25844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s://commons.wikimedia.org/wiki/File:Northeast_Community_College_turbine_blad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9" name="Picture 8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3A15FFB3-2C3B-4FE0-87EC-AC206A76DF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668593" y="2414592"/>
            <a:ext cx="2145858" cy="190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picture containing sky, grass, outdoor, bottle&#10;&#10;Description automatically generated">
            <a:extLst>
              <a:ext uri="{FF2B5EF4-FFF2-40B4-BE49-F238E27FC236}">
                <a16:creationId xmlns:a16="http://schemas.microsoft.com/office/drawing/2014/main" id="{098339E1-34FB-4CE7-AFAC-5106FA8D77D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989235" y="2416862"/>
            <a:ext cx="2012068" cy="1930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DEECA2-0CF2-450E-BA43-4D30CA721AB8}"/>
              </a:ext>
            </a:extLst>
          </p:cNvPr>
          <p:cNvSpPr txBox="1"/>
          <p:nvPr/>
        </p:nvSpPr>
        <p:spPr>
          <a:xfrm>
            <a:off x="0" y="6657945"/>
            <a:ext cx="27238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10" tooltip="https://www.middleeastmonitor.com/20161114-trump-versus-the-iranian-nuclear-de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11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12" name="Picture 11" descr="A picture containing stove, kitchen appliance, appliance&#10;&#10;Description automatically generated">
            <a:extLst>
              <a:ext uri="{FF2B5EF4-FFF2-40B4-BE49-F238E27FC236}">
                <a16:creationId xmlns:a16="http://schemas.microsoft.com/office/drawing/2014/main" id="{36ACC979-19BE-4F7C-8847-E70A457675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t="-1122" r="-865"/>
          <a:stretch/>
        </p:blipFill>
        <p:spPr>
          <a:xfrm>
            <a:off x="3668593" y="254222"/>
            <a:ext cx="2145858" cy="192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84952B-B0E7-467B-82C2-BDED4197DBF5}"/>
              </a:ext>
            </a:extLst>
          </p:cNvPr>
          <p:cNvSpPr txBox="1"/>
          <p:nvPr/>
        </p:nvSpPr>
        <p:spPr>
          <a:xfrm>
            <a:off x="2562616" y="6657945"/>
            <a:ext cx="24774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13" tooltip="https://torange.biz/fx/gas-natural-effect-light-vivid-683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1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14" name="Picture 13" descr="A picture containing tree, snow, outdoor, nature&#10;&#10;Description automatically generated">
            <a:extLst>
              <a:ext uri="{FF2B5EF4-FFF2-40B4-BE49-F238E27FC236}">
                <a16:creationId xmlns:a16="http://schemas.microsoft.com/office/drawing/2014/main" id="{050F828A-F302-4FBE-B99A-6910BDD62B0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100"/>
          <a:stretch/>
        </p:blipFill>
        <p:spPr>
          <a:xfrm>
            <a:off x="3674821" y="4489263"/>
            <a:ext cx="2139630" cy="187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CA0C07-DA82-425B-A11F-1A8C1E66909C}"/>
              </a:ext>
            </a:extLst>
          </p:cNvPr>
          <p:cNvSpPr txBox="1"/>
          <p:nvPr/>
        </p:nvSpPr>
        <p:spPr>
          <a:xfrm>
            <a:off x="7274103" y="5910419"/>
            <a:ext cx="3534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Resource Worksheet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0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1A770-0481-4555-B170-2F9C49BA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3911" y="740107"/>
            <a:ext cx="3524372" cy="16852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learn from today’s challenge?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93F493-1EAD-403D-A037-51C8F7D44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31A5EAE-371D-4539-A506-F95C62E027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497" y="363714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6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BC017-0313-464C-9CD5-246FA2E5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55" y="1285327"/>
            <a:ext cx="5270643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Today’s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192F1-E637-404C-A05A-036D58FA7B5B}"/>
              </a:ext>
            </a:extLst>
          </p:cNvPr>
          <p:cNvSpPr txBox="1"/>
          <p:nvPr/>
        </p:nvSpPr>
        <p:spPr>
          <a:xfrm>
            <a:off x="1989593" y="2627503"/>
            <a:ext cx="527064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Students will: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Examine cause and effect relationships related to each type of energy resource.</a:t>
            </a:r>
            <a:endParaRPr lang="en-US" sz="28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12B2162-EA71-4E53-805D-E181BD9E4B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375" y="256772"/>
            <a:ext cx="3323376" cy="338059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3CF7DB4-4027-471C-9F86-3E5C6FA5A7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78934" y="2960314"/>
            <a:ext cx="3638258" cy="3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4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1C850-2918-4EF0-83C0-85953D651695}"/>
              </a:ext>
            </a:extLst>
          </p:cNvPr>
          <p:cNvSpPr txBox="1"/>
          <p:nvPr/>
        </p:nvSpPr>
        <p:spPr>
          <a:xfrm>
            <a:off x="0" y="2514736"/>
            <a:ext cx="3108685" cy="1200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4B99-F188-420B-BB1C-57455B37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865" y="3710918"/>
            <a:ext cx="6435040" cy="2659083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Con – the unfavorable factors or reasons; disadvantages</a:t>
            </a:r>
          </a:p>
          <a:p>
            <a:r>
              <a:rPr lang="en-US" sz="2800" dirty="0"/>
              <a:t>Pro – the favorable factors or reasons; advantages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2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C1C850-2918-4EF0-83C0-85953D651695}"/>
              </a:ext>
            </a:extLst>
          </p:cNvPr>
          <p:cNvSpPr txBox="1"/>
          <p:nvPr/>
        </p:nvSpPr>
        <p:spPr>
          <a:xfrm>
            <a:off x="395523" y="826495"/>
            <a:ext cx="4202917" cy="561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latin typeface="+mj-lt"/>
                <a:ea typeface="+mj-ea"/>
                <a:cs typeface="+mj-cs"/>
              </a:rPr>
              <a:t>Highlights from our last lesson: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chemeClr val="accent2"/>
              </a:solidFill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accent2"/>
                </a:solidFill>
              </a:rPr>
              <a:t>What did you learn from yesterday’s challenge?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4B99-F188-420B-BB1C-57455B37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7739" y="-21376"/>
            <a:ext cx="5811749" cy="39388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pros and cons of renewable energy resources 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The pros and cons of nonrenewable energy resources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Using resources wisely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6D853-19F0-4C76-AAC6-10BB348B0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10227">
            <a:off x="5655930" y="4182085"/>
            <a:ext cx="3215458" cy="2014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84D918-83AE-4EE2-A40E-9F537EDA80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5669">
            <a:off x="8893170" y="4497093"/>
            <a:ext cx="2987868" cy="1991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049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FAA0-57B3-4980-AD09-15CA6304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921823"/>
            <a:ext cx="4937937" cy="1147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the six energy resources?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4D071FC6-E998-4881-B671-AAC9315EDA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246572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114E44-9874-4F87-9E10-F7594CF48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" y="2288330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9207" y="303879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0267F5-D4E6-477A-A590-81F2ABD1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109" y="2382976"/>
            <a:ext cx="1920240" cy="19202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sky, grass, outdoor, bottle&#10;&#10;Description automatically generated">
            <a:extLst>
              <a:ext uri="{FF2B5EF4-FFF2-40B4-BE49-F238E27FC236}">
                <a16:creationId xmlns:a16="http://schemas.microsoft.com/office/drawing/2014/main" id="{BD5E0997-B152-494E-B8CF-D986CD683B4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3749701" y="2547568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7" name="Picture 6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9BAE332D-D2A7-4C7B-B995-61206FF805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3799" y="468471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picture containing stove, kitchen appliance, appliance&#10;&#10;Description automatically generated">
            <a:extLst>
              <a:ext uri="{FF2B5EF4-FFF2-40B4-BE49-F238E27FC236}">
                <a16:creationId xmlns:a16="http://schemas.microsoft.com/office/drawing/2014/main" id="{14B7AFBA-57FE-469E-86CE-6A494B265F5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8918761" y="-433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picture containing tree, snow, outdoor, nature&#10;&#10;Description automatically generated">
            <a:extLst>
              <a:ext uri="{FF2B5EF4-FFF2-40B4-BE49-F238E27FC236}">
                <a16:creationId xmlns:a16="http://schemas.microsoft.com/office/drawing/2014/main" id="{F57F20D8-CBA2-4530-9710-D13FAE9A01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EC5CFC-4371-4AF5-9261-235DE27E70B2}"/>
              </a:ext>
            </a:extLst>
          </p:cNvPr>
          <p:cNvSpPr txBox="1"/>
          <p:nvPr/>
        </p:nvSpPr>
        <p:spPr>
          <a:xfrm>
            <a:off x="9415708" y="-12447"/>
            <a:ext cx="27238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7" tooltip="https://www.middleeastmonitor.com/20161114-trump-versus-the-iranian-nuclear-deal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12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BA8AA1-15DC-4A9E-AB3B-09036209AC0A}"/>
              </a:ext>
            </a:extLst>
          </p:cNvPr>
          <p:cNvSpPr txBox="1"/>
          <p:nvPr/>
        </p:nvSpPr>
        <p:spPr>
          <a:xfrm>
            <a:off x="2402126" y="-4332"/>
            <a:ext cx="256512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commons.wikimedia.org/wiki/File:Northeast_Community_College_turbine_blade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1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65EDF2-7428-4EB3-B30C-317E7ADC56E9}"/>
              </a:ext>
            </a:extLst>
          </p:cNvPr>
          <p:cNvSpPr txBox="1"/>
          <p:nvPr/>
        </p:nvSpPr>
        <p:spPr>
          <a:xfrm>
            <a:off x="-13920" y="-12446"/>
            <a:ext cx="24160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10" tooltip="https://torange.biz/fx/gas-natural-effect-light-vivid-6835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1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65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4035-6273-4960-8ADE-1ADC9EC3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7942"/>
            <a:ext cx="10515600" cy="98079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200" dirty="0"/>
              <a:t>Cause and Effect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99ED3-DA51-4B87-9757-A3A01DED2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69207"/>
            <a:ext cx="5157787" cy="662335"/>
          </a:xfrm>
          <a:custGeom>
            <a:avLst/>
            <a:gdLst>
              <a:gd name="connsiteX0" fmla="*/ 0 w 5157787"/>
              <a:gd name="connsiteY0" fmla="*/ 0 h 662335"/>
              <a:gd name="connsiteX1" fmla="*/ 541568 w 5157787"/>
              <a:gd name="connsiteY1" fmla="*/ 0 h 662335"/>
              <a:gd name="connsiteX2" fmla="*/ 1031557 w 5157787"/>
              <a:gd name="connsiteY2" fmla="*/ 0 h 662335"/>
              <a:gd name="connsiteX3" fmla="*/ 1779437 w 5157787"/>
              <a:gd name="connsiteY3" fmla="*/ 0 h 662335"/>
              <a:gd name="connsiteX4" fmla="*/ 2372582 w 5157787"/>
              <a:gd name="connsiteY4" fmla="*/ 0 h 662335"/>
              <a:gd name="connsiteX5" fmla="*/ 3017305 w 5157787"/>
              <a:gd name="connsiteY5" fmla="*/ 0 h 662335"/>
              <a:gd name="connsiteX6" fmla="*/ 3610451 w 5157787"/>
              <a:gd name="connsiteY6" fmla="*/ 0 h 662335"/>
              <a:gd name="connsiteX7" fmla="*/ 4100441 w 5157787"/>
              <a:gd name="connsiteY7" fmla="*/ 0 h 662335"/>
              <a:gd name="connsiteX8" fmla="*/ 5157787 w 5157787"/>
              <a:gd name="connsiteY8" fmla="*/ 0 h 662335"/>
              <a:gd name="connsiteX9" fmla="*/ 5157787 w 5157787"/>
              <a:gd name="connsiteY9" fmla="*/ 662335 h 662335"/>
              <a:gd name="connsiteX10" fmla="*/ 4513064 w 5157787"/>
              <a:gd name="connsiteY10" fmla="*/ 662335 h 662335"/>
              <a:gd name="connsiteX11" fmla="*/ 3868340 w 5157787"/>
              <a:gd name="connsiteY11" fmla="*/ 662335 h 662335"/>
              <a:gd name="connsiteX12" fmla="*/ 3172039 w 5157787"/>
              <a:gd name="connsiteY12" fmla="*/ 662335 h 662335"/>
              <a:gd name="connsiteX13" fmla="*/ 2682049 w 5157787"/>
              <a:gd name="connsiteY13" fmla="*/ 662335 h 662335"/>
              <a:gd name="connsiteX14" fmla="*/ 2192059 w 5157787"/>
              <a:gd name="connsiteY14" fmla="*/ 662335 h 662335"/>
              <a:gd name="connsiteX15" fmla="*/ 1702070 w 5157787"/>
              <a:gd name="connsiteY15" fmla="*/ 662335 h 662335"/>
              <a:gd name="connsiteX16" fmla="*/ 1057346 w 5157787"/>
              <a:gd name="connsiteY16" fmla="*/ 662335 h 662335"/>
              <a:gd name="connsiteX17" fmla="*/ 0 w 5157787"/>
              <a:gd name="connsiteY17" fmla="*/ 662335 h 662335"/>
              <a:gd name="connsiteX18" fmla="*/ 0 w 5157787"/>
              <a:gd name="connsiteY18" fmla="*/ 0 h 66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57787" h="662335" fill="none" extrusionOk="0">
                <a:moveTo>
                  <a:pt x="0" y="0"/>
                </a:moveTo>
                <a:cubicBezTo>
                  <a:pt x="256959" y="-10223"/>
                  <a:pt x="403859" y="-8061"/>
                  <a:pt x="541568" y="0"/>
                </a:cubicBezTo>
                <a:cubicBezTo>
                  <a:pt x="679277" y="8061"/>
                  <a:pt x="933161" y="-12427"/>
                  <a:pt x="1031557" y="0"/>
                </a:cubicBezTo>
                <a:cubicBezTo>
                  <a:pt x="1129953" y="12427"/>
                  <a:pt x="1417993" y="-11179"/>
                  <a:pt x="1779437" y="0"/>
                </a:cubicBezTo>
                <a:cubicBezTo>
                  <a:pt x="2140881" y="11179"/>
                  <a:pt x="2246055" y="25211"/>
                  <a:pt x="2372582" y="0"/>
                </a:cubicBezTo>
                <a:cubicBezTo>
                  <a:pt x="2499109" y="-25211"/>
                  <a:pt x="2797945" y="1756"/>
                  <a:pt x="3017305" y="0"/>
                </a:cubicBezTo>
                <a:cubicBezTo>
                  <a:pt x="3236665" y="-1756"/>
                  <a:pt x="3468626" y="22215"/>
                  <a:pt x="3610451" y="0"/>
                </a:cubicBezTo>
                <a:cubicBezTo>
                  <a:pt x="3752276" y="-22215"/>
                  <a:pt x="3918367" y="-2708"/>
                  <a:pt x="4100441" y="0"/>
                </a:cubicBezTo>
                <a:cubicBezTo>
                  <a:pt x="4282515" y="2708"/>
                  <a:pt x="4729799" y="-25979"/>
                  <a:pt x="5157787" y="0"/>
                </a:cubicBezTo>
                <a:cubicBezTo>
                  <a:pt x="5162650" y="273060"/>
                  <a:pt x="5179685" y="473432"/>
                  <a:pt x="5157787" y="662335"/>
                </a:cubicBezTo>
                <a:cubicBezTo>
                  <a:pt x="4892058" y="637871"/>
                  <a:pt x="4829989" y="658576"/>
                  <a:pt x="4513064" y="662335"/>
                </a:cubicBezTo>
                <a:cubicBezTo>
                  <a:pt x="4196139" y="666094"/>
                  <a:pt x="4176092" y="685450"/>
                  <a:pt x="3868340" y="662335"/>
                </a:cubicBezTo>
                <a:cubicBezTo>
                  <a:pt x="3560588" y="639220"/>
                  <a:pt x="3440640" y="630392"/>
                  <a:pt x="3172039" y="662335"/>
                </a:cubicBezTo>
                <a:cubicBezTo>
                  <a:pt x="2903438" y="694278"/>
                  <a:pt x="2903386" y="659073"/>
                  <a:pt x="2682049" y="662335"/>
                </a:cubicBezTo>
                <a:cubicBezTo>
                  <a:pt x="2460712" y="665598"/>
                  <a:pt x="2296631" y="672134"/>
                  <a:pt x="2192059" y="662335"/>
                </a:cubicBezTo>
                <a:cubicBezTo>
                  <a:pt x="2087487" y="652537"/>
                  <a:pt x="1867931" y="665686"/>
                  <a:pt x="1702070" y="662335"/>
                </a:cubicBezTo>
                <a:cubicBezTo>
                  <a:pt x="1536209" y="658984"/>
                  <a:pt x="1233691" y="642044"/>
                  <a:pt x="1057346" y="662335"/>
                </a:cubicBezTo>
                <a:cubicBezTo>
                  <a:pt x="881001" y="682626"/>
                  <a:pt x="527974" y="635384"/>
                  <a:pt x="0" y="662335"/>
                </a:cubicBezTo>
                <a:cubicBezTo>
                  <a:pt x="-12745" y="368609"/>
                  <a:pt x="18422" y="159432"/>
                  <a:pt x="0" y="0"/>
                </a:cubicBezTo>
                <a:close/>
              </a:path>
              <a:path w="5157787" h="662335" stroke="0" extrusionOk="0">
                <a:moveTo>
                  <a:pt x="0" y="0"/>
                </a:moveTo>
                <a:cubicBezTo>
                  <a:pt x="311908" y="10960"/>
                  <a:pt x="356513" y="21503"/>
                  <a:pt x="696301" y="0"/>
                </a:cubicBezTo>
                <a:cubicBezTo>
                  <a:pt x="1036089" y="-21503"/>
                  <a:pt x="1096254" y="-13161"/>
                  <a:pt x="1289447" y="0"/>
                </a:cubicBezTo>
                <a:cubicBezTo>
                  <a:pt x="1482640" y="13161"/>
                  <a:pt x="1669998" y="23967"/>
                  <a:pt x="1779437" y="0"/>
                </a:cubicBezTo>
                <a:cubicBezTo>
                  <a:pt x="1888876" y="-23967"/>
                  <a:pt x="2302667" y="1222"/>
                  <a:pt x="2527316" y="0"/>
                </a:cubicBezTo>
                <a:cubicBezTo>
                  <a:pt x="2751965" y="-1222"/>
                  <a:pt x="2900646" y="8461"/>
                  <a:pt x="3017305" y="0"/>
                </a:cubicBezTo>
                <a:cubicBezTo>
                  <a:pt x="3133964" y="-8461"/>
                  <a:pt x="3526364" y="-36635"/>
                  <a:pt x="3765185" y="0"/>
                </a:cubicBezTo>
                <a:cubicBezTo>
                  <a:pt x="4004006" y="36635"/>
                  <a:pt x="4145875" y="-11183"/>
                  <a:pt x="4255174" y="0"/>
                </a:cubicBezTo>
                <a:cubicBezTo>
                  <a:pt x="4364473" y="11183"/>
                  <a:pt x="4907511" y="32589"/>
                  <a:pt x="5157787" y="0"/>
                </a:cubicBezTo>
                <a:cubicBezTo>
                  <a:pt x="5129167" y="271260"/>
                  <a:pt x="5142190" y="529089"/>
                  <a:pt x="5157787" y="662335"/>
                </a:cubicBezTo>
                <a:cubicBezTo>
                  <a:pt x="5027782" y="653143"/>
                  <a:pt x="4847258" y="635414"/>
                  <a:pt x="4564641" y="662335"/>
                </a:cubicBezTo>
                <a:cubicBezTo>
                  <a:pt x="4282024" y="689256"/>
                  <a:pt x="4189016" y="640945"/>
                  <a:pt x="3971496" y="662335"/>
                </a:cubicBezTo>
                <a:cubicBezTo>
                  <a:pt x="3753976" y="683725"/>
                  <a:pt x="3588949" y="632828"/>
                  <a:pt x="3326773" y="662335"/>
                </a:cubicBezTo>
                <a:cubicBezTo>
                  <a:pt x="3064597" y="691842"/>
                  <a:pt x="2737678" y="633501"/>
                  <a:pt x="2578894" y="662335"/>
                </a:cubicBezTo>
                <a:cubicBezTo>
                  <a:pt x="2420110" y="691169"/>
                  <a:pt x="2137612" y="677906"/>
                  <a:pt x="1934170" y="662335"/>
                </a:cubicBezTo>
                <a:cubicBezTo>
                  <a:pt x="1730728" y="646764"/>
                  <a:pt x="1464329" y="655878"/>
                  <a:pt x="1186291" y="662335"/>
                </a:cubicBezTo>
                <a:cubicBezTo>
                  <a:pt x="908253" y="668792"/>
                  <a:pt x="886844" y="681681"/>
                  <a:pt x="644723" y="662335"/>
                </a:cubicBezTo>
                <a:cubicBezTo>
                  <a:pt x="402602" y="642989"/>
                  <a:pt x="192976" y="647668"/>
                  <a:pt x="0" y="662335"/>
                </a:cubicBezTo>
                <a:cubicBezTo>
                  <a:pt x="2195" y="526035"/>
                  <a:pt x="25514" y="184824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961472723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is CAUSE?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1457D-2E19-4835-B445-44E42E5E5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042017"/>
            <a:ext cx="5157787" cy="4258121"/>
          </a:xfrm>
          <a:custGeom>
            <a:avLst/>
            <a:gdLst>
              <a:gd name="connsiteX0" fmla="*/ 0 w 5157787"/>
              <a:gd name="connsiteY0" fmla="*/ 0 h 4258121"/>
              <a:gd name="connsiteX1" fmla="*/ 541568 w 5157787"/>
              <a:gd name="connsiteY1" fmla="*/ 0 h 4258121"/>
              <a:gd name="connsiteX2" fmla="*/ 1237869 w 5157787"/>
              <a:gd name="connsiteY2" fmla="*/ 0 h 4258121"/>
              <a:gd name="connsiteX3" fmla="*/ 1985748 w 5157787"/>
              <a:gd name="connsiteY3" fmla="*/ 0 h 4258121"/>
              <a:gd name="connsiteX4" fmla="*/ 2630471 w 5157787"/>
              <a:gd name="connsiteY4" fmla="*/ 0 h 4258121"/>
              <a:gd name="connsiteX5" fmla="*/ 3275195 w 5157787"/>
              <a:gd name="connsiteY5" fmla="*/ 0 h 4258121"/>
              <a:gd name="connsiteX6" fmla="*/ 3816762 w 5157787"/>
              <a:gd name="connsiteY6" fmla="*/ 0 h 4258121"/>
              <a:gd name="connsiteX7" fmla="*/ 4461486 w 5157787"/>
              <a:gd name="connsiteY7" fmla="*/ 0 h 4258121"/>
              <a:gd name="connsiteX8" fmla="*/ 5157787 w 5157787"/>
              <a:gd name="connsiteY8" fmla="*/ 0 h 4258121"/>
              <a:gd name="connsiteX9" fmla="*/ 5157787 w 5157787"/>
              <a:gd name="connsiteY9" fmla="*/ 523141 h 4258121"/>
              <a:gd name="connsiteX10" fmla="*/ 5157787 w 5157787"/>
              <a:gd name="connsiteY10" fmla="*/ 1088862 h 4258121"/>
              <a:gd name="connsiteX11" fmla="*/ 5157787 w 5157787"/>
              <a:gd name="connsiteY11" fmla="*/ 1612003 h 4258121"/>
              <a:gd name="connsiteX12" fmla="*/ 5157787 w 5157787"/>
              <a:gd name="connsiteY12" fmla="*/ 2262887 h 4258121"/>
              <a:gd name="connsiteX13" fmla="*/ 5157787 w 5157787"/>
              <a:gd name="connsiteY13" fmla="*/ 2956353 h 4258121"/>
              <a:gd name="connsiteX14" fmla="*/ 5157787 w 5157787"/>
              <a:gd name="connsiteY14" fmla="*/ 3479493 h 4258121"/>
              <a:gd name="connsiteX15" fmla="*/ 5157787 w 5157787"/>
              <a:gd name="connsiteY15" fmla="*/ 4258121 h 4258121"/>
              <a:gd name="connsiteX16" fmla="*/ 4409908 w 5157787"/>
              <a:gd name="connsiteY16" fmla="*/ 4258121 h 4258121"/>
              <a:gd name="connsiteX17" fmla="*/ 3868340 w 5157787"/>
              <a:gd name="connsiteY17" fmla="*/ 4258121 h 4258121"/>
              <a:gd name="connsiteX18" fmla="*/ 3223617 w 5157787"/>
              <a:gd name="connsiteY18" fmla="*/ 4258121 h 4258121"/>
              <a:gd name="connsiteX19" fmla="*/ 2527316 w 5157787"/>
              <a:gd name="connsiteY19" fmla="*/ 4258121 h 4258121"/>
              <a:gd name="connsiteX20" fmla="*/ 1934170 w 5157787"/>
              <a:gd name="connsiteY20" fmla="*/ 4258121 h 4258121"/>
              <a:gd name="connsiteX21" fmla="*/ 1341025 w 5157787"/>
              <a:gd name="connsiteY21" fmla="*/ 4258121 h 4258121"/>
              <a:gd name="connsiteX22" fmla="*/ 696301 w 5157787"/>
              <a:gd name="connsiteY22" fmla="*/ 4258121 h 4258121"/>
              <a:gd name="connsiteX23" fmla="*/ 0 w 5157787"/>
              <a:gd name="connsiteY23" fmla="*/ 4258121 h 4258121"/>
              <a:gd name="connsiteX24" fmla="*/ 0 w 5157787"/>
              <a:gd name="connsiteY24" fmla="*/ 3777562 h 4258121"/>
              <a:gd name="connsiteX25" fmla="*/ 0 w 5157787"/>
              <a:gd name="connsiteY25" fmla="*/ 3297002 h 4258121"/>
              <a:gd name="connsiteX26" fmla="*/ 0 w 5157787"/>
              <a:gd name="connsiteY26" fmla="*/ 2731280 h 4258121"/>
              <a:gd name="connsiteX27" fmla="*/ 0 w 5157787"/>
              <a:gd name="connsiteY27" fmla="*/ 2165559 h 4258121"/>
              <a:gd name="connsiteX28" fmla="*/ 0 w 5157787"/>
              <a:gd name="connsiteY28" fmla="*/ 1642418 h 4258121"/>
              <a:gd name="connsiteX29" fmla="*/ 0 w 5157787"/>
              <a:gd name="connsiteY29" fmla="*/ 1161859 h 4258121"/>
              <a:gd name="connsiteX30" fmla="*/ 0 w 5157787"/>
              <a:gd name="connsiteY30" fmla="*/ 596137 h 4258121"/>
              <a:gd name="connsiteX31" fmla="*/ 0 w 5157787"/>
              <a:gd name="connsiteY31" fmla="*/ 0 h 425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57787" h="4258121" fill="none" extrusionOk="0">
                <a:moveTo>
                  <a:pt x="0" y="0"/>
                </a:moveTo>
                <a:cubicBezTo>
                  <a:pt x="227494" y="8447"/>
                  <a:pt x="367578" y="5537"/>
                  <a:pt x="541568" y="0"/>
                </a:cubicBezTo>
                <a:cubicBezTo>
                  <a:pt x="715558" y="-5537"/>
                  <a:pt x="975848" y="-30421"/>
                  <a:pt x="1237869" y="0"/>
                </a:cubicBezTo>
                <a:cubicBezTo>
                  <a:pt x="1499890" y="30421"/>
                  <a:pt x="1759735" y="34255"/>
                  <a:pt x="1985748" y="0"/>
                </a:cubicBezTo>
                <a:cubicBezTo>
                  <a:pt x="2211761" y="-34255"/>
                  <a:pt x="2354125" y="-29274"/>
                  <a:pt x="2630471" y="0"/>
                </a:cubicBezTo>
                <a:cubicBezTo>
                  <a:pt x="2906817" y="29274"/>
                  <a:pt x="2960334" y="4285"/>
                  <a:pt x="3275195" y="0"/>
                </a:cubicBezTo>
                <a:cubicBezTo>
                  <a:pt x="3590056" y="-4285"/>
                  <a:pt x="3599653" y="17146"/>
                  <a:pt x="3816762" y="0"/>
                </a:cubicBezTo>
                <a:cubicBezTo>
                  <a:pt x="4033871" y="-17146"/>
                  <a:pt x="4178964" y="7907"/>
                  <a:pt x="4461486" y="0"/>
                </a:cubicBezTo>
                <a:cubicBezTo>
                  <a:pt x="4744008" y="-7907"/>
                  <a:pt x="4992971" y="31750"/>
                  <a:pt x="5157787" y="0"/>
                </a:cubicBezTo>
                <a:cubicBezTo>
                  <a:pt x="5160374" y="168287"/>
                  <a:pt x="5159931" y="403922"/>
                  <a:pt x="5157787" y="523141"/>
                </a:cubicBezTo>
                <a:cubicBezTo>
                  <a:pt x="5155643" y="642360"/>
                  <a:pt x="5183777" y="925620"/>
                  <a:pt x="5157787" y="1088862"/>
                </a:cubicBezTo>
                <a:cubicBezTo>
                  <a:pt x="5131797" y="1252104"/>
                  <a:pt x="5136545" y="1420020"/>
                  <a:pt x="5157787" y="1612003"/>
                </a:cubicBezTo>
                <a:cubicBezTo>
                  <a:pt x="5179029" y="1803986"/>
                  <a:pt x="5147133" y="1945164"/>
                  <a:pt x="5157787" y="2262887"/>
                </a:cubicBezTo>
                <a:cubicBezTo>
                  <a:pt x="5168441" y="2580610"/>
                  <a:pt x="5132574" y="2744602"/>
                  <a:pt x="5157787" y="2956353"/>
                </a:cubicBezTo>
                <a:cubicBezTo>
                  <a:pt x="5183000" y="3168104"/>
                  <a:pt x="5174341" y="3344608"/>
                  <a:pt x="5157787" y="3479493"/>
                </a:cubicBezTo>
                <a:cubicBezTo>
                  <a:pt x="5141233" y="3614378"/>
                  <a:pt x="5194931" y="3909569"/>
                  <a:pt x="5157787" y="4258121"/>
                </a:cubicBezTo>
                <a:cubicBezTo>
                  <a:pt x="4938019" y="4256914"/>
                  <a:pt x="4660494" y="4254064"/>
                  <a:pt x="4409908" y="4258121"/>
                </a:cubicBezTo>
                <a:cubicBezTo>
                  <a:pt x="4159322" y="4262178"/>
                  <a:pt x="4004295" y="4246539"/>
                  <a:pt x="3868340" y="4258121"/>
                </a:cubicBezTo>
                <a:cubicBezTo>
                  <a:pt x="3732385" y="4269703"/>
                  <a:pt x="3445490" y="4238604"/>
                  <a:pt x="3223617" y="4258121"/>
                </a:cubicBezTo>
                <a:cubicBezTo>
                  <a:pt x="3001744" y="4277638"/>
                  <a:pt x="2766199" y="4271250"/>
                  <a:pt x="2527316" y="4258121"/>
                </a:cubicBezTo>
                <a:cubicBezTo>
                  <a:pt x="2288433" y="4244992"/>
                  <a:pt x="2159168" y="4237486"/>
                  <a:pt x="1934170" y="4258121"/>
                </a:cubicBezTo>
                <a:cubicBezTo>
                  <a:pt x="1709172" y="4278756"/>
                  <a:pt x="1488840" y="4230076"/>
                  <a:pt x="1341025" y="4258121"/>
                </a:cubicBezTo>
                <a:cubicBezTo>
                  <a:pt x="1193210" y="4286166"/>
                  <a:pt x="851832" y="4273420"/>
                  <a:pt x="696301" y="4258121"/>
                </a:cubicBezTo>
                <a:cubicBezTo>
                  <a:pt x="540770" y="4242822"/>
                  <a:pt x="154146" y="4235724"/>
                  <a:pt x="0" y="4258121"/>
                </a:cubicBezTo>
                <a:cubicBezTo>
                  <a:pt x="11675" y="4111338"/>
                  <a:pt x="12361" y="4014041"/>
                  <a:pt x="0" y="3777562"/>
                </a:cubicBezTo>
                <a:cubicBezTo>
                  <a:pt x="-12361" y="3541083"/>
                  <a:pt x="-17846" y="3472835"/>
                  <a:pt x="0" y="3297002"/>
                </a:cubicBezTo>
                <a:cubicBezTo>
                  <a:pt x="17846" y="3121169"/>
                  <a:pt x="-6657" y="2973259"/>
                  <a:pt x="0" y="2731280"/>
                </a:cubicBezTo>
                <a:cubicBezTo>
                  <a:pt x="6657" y="2489301"/>
                  <a:pt x="7774" y="2344573"/>
                  <a:pt x="0" y="2165559"/>
                </a:cubicBezTo>
                <a:cubicBezTo>
                  <a:pt x="-7774" y="1986545"/>
                  <a:pt x="22175" y="1859065"/>
                  <a:pt x="0" y="1642418"/>
                </a:cubicBezTo>
                <a:cubicBezTo>
                  <a:pt x="-22175" y="1425771"/>
                  <a:pt x="-22126" y="1274392"/>
                  <a:pt x="0" y="1161859"/>
                </a:cubicBezTo>
                <a:cubicBezTo>
                  <a:pt x="22126" y="1049326"/>
                  <a:pt x="21333" y="798496"/>
                  <a:pt x="0" y="596137"/>
                </a:cubicBezTo>
                <a:cubicBezTo>
                  <a:pt x="-21333" y="393778"/>
                  <a:pt x="2384" y="246592"/>
                  <a:pt x="0" y="0"/>
                </a:cubicBezTo>
                <a:close/>
              </a:path>
              <a:path w="5157787" h="4258121" stroke="0" extrusionOk="0">
                <a:moveTo>
                  <a:pt x="0" y="0"/>
                </a:moveTo>
                <a:cubicBezTo>
                  <a:pt x="207118" y="9407"/>
                  <a:pt x="363227" y="-2775"/>
                  <a:pt x="489990" y="0"/>
                </a:cubicBezTo>
                <a:cubicBezTo>
                  <a:pt x="616753" y="2775"/>
                  <a:pt x="910717" y="-411"/>
                  <a:pt x="1031557" y="0"/>
                </a:cubicBezTo>
                <a:cubicBezTo>
                  <a:pt x="1152397" y="411"/>
                  <a:pt x="1345479" y="-18523"/>
                  <a:pt x="1521547" y="0"/>
                </a:cubicBezTo>
                <a:cubicBezTo>
                  <a:pt x="1697615" y="18523"/>
                  <a:pt x="1959778" y="124"/>
                  <a:pt x="2166271" y="0"/>
                </a:cubicBezTo>
                <a:cubicBezTo>
                  <a:pt x="2372764" y="-124"/>
                  <a:pt x="2576646" y="-33369"/>
                  <a:pt x="2862572" y="0"/>
                </a:cubicBezTo>
                <a:cubicBezTo>
                  <a:pt x="3148498" y="33369"/>
                  <a:pt x="3252611" y="-15736"/>
                  <a:pt x="3455717" y="0"/>
                </a:cubicBezTo>
                <a:cubicBezTo>
                  <a:pt x="3658823" y="15736"/>
                  <a:pt x="3927050" y="13965"/>
                  <a:pt x="4203596" y="0"/>
                </a:cubicBezTo>
                <a:cubicBezTo>
                  <a:pt x="4480142" y="-13965"/>
                  <a:pt x="4919310" y="33142"/>
                  <a:pt x="5157787" y="0"/>
                </a:cubicBezTo>
                <a:cubicBezTo>
                  <a:pt x="5150502" y="170242"/>
                  <a:pt x="5159444" y="378066"/>
                  <a:pt x="5157787" y="480559"/>
                </a:cubicBezTo>
                <a:cubicBezTo>
                  <a:pt x="5156130" y="583052"/>
                  <a:pt x="5178510" y="949968"/>
                  <a:pt x="5157787" y="1131444"/>
                </a:cubicBezTo>
                <a:cubicBezTo>
                  <a:pt x="5137064" y="1312921"/>
                  <a:pt x="5153810" y="1473200"/>
                  <a:pt x="5157787" y="1612003"/>
                </a:cubicBezTo>
                <a:cubicBezTo>
                  <a:pt x="5161764" y="1750806"/>
                  <a:pt x="5172413" y="1956978"/>
                  <a:pt x="5157787" y="2092562"/>
                </a:cubicBezTo>
                <a:cubicBezTo>
                  <a:pt x="5143161" y="2228146"/>
                  <a:pt x="5153242" y="2385291"/>
                  <a:pt x="5157787" y="2573122"/>
                </a:cubicBezTo>
                <a:cubicBezTo>
                  <a:pt x="5162332" y="2760953"/>
                  <a:pt x="5137347" y="2878525"/>
                  <a:pt x="5157787" y="3096262"/>
                </a:cubicBezTo>
                <a:cubicBezTo>
                  <a:pt x="5178227" y="3313999"/>
                  <a:pt x="5121304" y="3708770"/>
                  <a:pt x="5157787" y="4258121"/>
                </a:cubicBezTo>
                <a:cubicBezTo>
                  <a:pt x="4933191" y="4246978"/>
                  <a:pt x="4846083" y="4271211"/>
                  <a:pt x="4564641" y="4258121"/>
                </a:cubicBezTo>
                <a:cubicBezTo>
                  <a:pt x="4283199" y="4245031"/>
                  <a:pt x="4140766" y="4250455"/>
                  <a:pt x="3868340" y="4258121"/>
                </a:cubicBezTo>
                <a:cubicBezTo>
                  <a:pt x="3595914" y="4265787"/>
                  <a:pt x="3455686" y="4271956"/>
                  <a:pt x="3275195" y="4258121"/>
                </a:cubicBezTo>
                <a:cubicBezTo>
                  <a:pt x="3094705" y="4244286"/>
                  <a:pt x="2848150" y="4260867"/>
                  <a:pt x="2733627" y="4258121"/>
                </a:cubicBezTo>
                <a:cubicBezTo>
                  <a:pt x="2619104" y="4255375"/>
                  <a:pt x="2251702" y="4253862"/>
                  <a:pt x="2088904" y="4258121"/>
                </a:cubicBezTo>
                <a:cubicBezTo>
                  <a:pt x="1926106" y="4262380"/>
                  <a:pt x="1774094" y="4241456"/>
                  <a:pt x="1547336" y="4258121"/>
                </a:cubicBezTo>
                <a:cubicBezTo>
                  <a:pt x="1320578" y="4274786"/>
                  <a:pt x="1165075" y="4258004"/>
                  <a:pt x="1057346" y="4258121"/>
                </a:cubicBezTo>
                <a:cubicBezTo>
                  <a:pt x="949617" y="4258239"/>
                  <a:pt x="372152" y="4271014"/>
                  <a:pt x="0" y="4258121"/>
                </a:cubicBezTo>
                <a:cubicBezTo>
                  <a:pt x="-19884" y="4152164"/>
                  <a:pt x="-13679" y="3951007"/>
                  <a:pt x="0" y="3734980"/>
                </a:cubicBezTo>
                <a:cubicBezTo>
                  <a:pt x="13679" y="3518953"/>
                  <a:pt x="4977" y="3371068"/>
                  <a:pt x="0" y="3254421"/>
                </a:cubicBezTo>
                <a:cubicBezTo>
                  <a:pt x="-4977" y="3137774"/>
                  <a:pt x="8506" y="2746958"/>
                  <a:pt x="0" y="2603537"/>
                </a:cubicBezTo>
                <a:cubicBezTo>
                  <a:pt x="-8506" y="2460116"/>
                  <a:pt x="5506" y="2224952"/>
                  <a:pt x="0" y="1910071"/>
                </a:cubicBezTo>
                <a:cubicBezTo>
                  <a:pt x="-5506" y="1595190"/>
                  <a:pt x="10632" y="1551328"/>
                  <a:pt x="0" y="1216606"/>
                </a:cubicBezTo>
                <a:cubicBezTo>
                  <a:pt x="-10632" y="881885"/>
                  <a:pt x="-23072" y="861150"/>
                  <a:pt x="0" y="650884"/>
                </a:cubicBezTo>
                <a:cubicBezTo>
                  <a:pt x="23072" y="440618"/>
                  <a:pt x="14567" y="158139"/>
                  <a:pt x="0" y="0"/>
                </a:cubicBezTo>
                <a:close/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079527079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Student responses: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7BDE14-C5EF-44B6-ABB6-A7FD5F6B7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69207"/>
            <a:ext cx="5183188" cy="662335"/>
          </a:xfrm>
          <a:custGeom>
            <a:avLst/>
            <a:gdLst>
              <a:gd name="connsiteX0" fmla="*/ 0 w 5183188"/>
              <a:gd name="connsiteY0" fmla="*/ 0 h 662335"/>
              <a:gd name="connsiteX1" fmla="*/ 699730 w 5183188"/>
              <a:gd name="connsiteY1" fmla="*/ 0 h 662335"/>
              <a:gd name="connsiteX2" fmla="*/ 1192133 w 5183188"/>
              <a:gd name="connsiteY2" fmla="*/ 0 h 662335"/>
              <a:gd name="connsiteX3" fmla="*/ 1684536 w 5183188"/>
              <a:gd name="connsiteY3" fmla="*/ 0 h 662335"/>
              <a:gd name="connsiteX4" fmla="*/ 2436098 w 5183188"/>
              <a:gd name="connsiteY4" fmla="*/ 0 h 662335"/>
              <a:gd name="connsiteX5" fmla="*/ 3083997 w 5183188"/>
              <a:gd name="connsiteY5" fmla="*/ 0 h 662335"/>
              <a:gd name="connsiteX6" fmla="*/ 3576400 w 5183188"/>
              <a:gd name="connsiteY6" fmla="*/ 0 h 662335"/>
              <a:gd name="connsiteX7" fmla="*/ 4120634 w 5183188"/>
              <a:gd name="connsiteY7" fmla="*/ 0 h 662335"/>
              <a:gd name="connsiteX8" fmla="*/ 5183188 w 5183188"/>
              <a:gd name="connsiteY8" fmla="*/ 0 h 662335"/>
              <a:gd name="connsiteX9" fmla="*/ 5183188 w 5183188"/>
              <a:gd name="connsiteY9" fmla="*/ 662335 h 662335"/>
              <a:gd name="connsiteX10" fmla="*/ 4483458 w 5183188"/>
              <a:gd name="connsiteY10" fmla="*/ 662335 h 662335"/>
              <a:gd name="connsiteX11" fmla="*/ 3783727 w 5183188"/>
              <a:gd name="connsiteY11" fmla="*/ 662335 h 662335"/>
              <a:gd name="connsiteX12" fmla="*/ 3291324 w 5183188"/>
              <a:gd name="connsiteY12" fmla="*/ 662335 h 662335"/>
              <a:gd name="connsiteX13" fmla="*/ 2695258 w 5183188"/>
              <a:gd name="connsiteY13" fmla="*/ 662335 h 662335"/>
              <a:gd name="connsiteX14" fmla="*/ 2151023 w 5183188"/>
              <a:gd name="connsiteY14" fmla="*/ 662335 h 662335"/>
              <a:gd name="connsiteX15" fmla="*/ 1606788 w 5183188"/>
              <a:gd name="connsiteY15" fmla="*/ 662335 h 662335"/>
              <a:gd name="connsiteX16" fmla="*/ 1010722 w 5183188"/>
              <a:gd name="connsiteY16" fmla="*/ 662335 h 662335"/>
              <a:gd name="connsiteX17" fmla="*/ 0 w 5183188"/>
              <a:gd name="connsiteY17" fmla="*/ 662335 h 662335"/>
              <a:gd name="connsiteX18" fmla="*/ 0 w 5183188"/>
              <a:gd name="connsiteY18" fmla="*/ 0 h 66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83188" h="662335" fill="none" extrusionOk="0">
                <a:moveTo>
                  <a:pt x="0" y="0"/>
                </a:moveTo>
                <a:cubicBezTo>
                  <a:pt x="192226" y="-12543"/>
                  <a:pt x="514308" y="1171"/>
                  <a:pt x="699730" y="0"/>
                </a:cubicBezTo>
                <a:cubicBezTo>
                  <a:pt x="885152" y="-1171"/>
                  <a:pt x="1067162" y="18247"/>
                  <a:pt x="1192133" y="0"/>
                </a:cubicBezTo>
                <a:cubicBezTo>
                  <a:pt x="1317104" y="-18247"/>
                  <a:pt x="1499902" y="-6618"/>
                  <a:pt x="1684536" y="0"/>
                </a:cubicBezTo>
                <a:cubicBezTo>
                  <a:pt x="1869170" y="6618"/>
                  <a:pt x="2152482" y="25816"/>
                  <a:pt x="2436098" y="0"/>
                </a:cubicBezTo>
                <a:cubicBezTo>
                  <a:pt x="2719714" y="-25816"/>
                  <a:pt x="2859363" y="1446"/>
                  <a:pt x="3083997" y="0"/>
                </a:cubicBezTo>
                <a:cubicBezTo>
                  <a:pt x="3308631" y="-1446"/>
                  <a:pt x="3451543" y="11049"/>
                  <a:pt x="3576400" y="0"/>
                </a:cubicBezTo>
                <a:cubicBezTo>
                  <a:pt x="3701257" y="-11049"/>
                  <a:pt x="3994664" y="-14629"/>
                  <a:pt x="4120634" y="0"/>
                </a:cubicBezTo>
                <a:cubicBezTo>
                  <a:pt x="4246604" y="14629"/>
                  <a:pt x="4918638" y="32357"/>
                  <a:pt x="5183188" y="0"/>
                </a:cubicBezTo>
                <a:cubicBezTo>
                  <a:pt x="5203928" y="297886"/>
                  <a:pt x="5159036" y="347847"/>
                  <a:pt x="5183188" y="662335"/>
                </a:cubicBezTo>
                <a:cubicBezTo>
                  <a:pt x="4975997" y="693601"/>
                  <a:pt x="4635869" y="684149"/>
                  <a:pt x="4483458" y="662335"/>
                </a:cubicBezTo>
                <a:cubicBezTo>
                  <a:pt x="4331047" y="640522"/>
                  <a:pt x="3975983" y="659128"/>
                  <a:pt x="3783727" y="662335"/>
                </a:cubicBezTo>
                <a:cubicBezTo>
                  <a:pt x="3591471" y="665542"/>
                  <a:pt x="3477418" y="643413"/>
                  <a:pt x="3291324" y="662335"/>
                </a:cubicBezTo>
                <a:cubicBezTo>
                  <a:pt x="3105230" y="681257"/>
                  <a:pt x="2976755" y="642301"/>
                  <a:pt x="2695258" y="662335"/>
                </a:cubicBezTo>
                <a:cubicBezTo>
                  <a:pt x="2413761" y="682369"/>
                  <a:pt x="2280916" y="667341"/>
                  <a:pt x="2151023" y="662335"/>
                </a:cubicBezTo>
                <a:cubicBezTo>
                  <a:pt x="2021130" y="657329"/>
                  <a:pt x="1823883" y="647683"/>
                  <a:pt x="1606788" y="662335"/>
                </a:cubicBezTo>
                <a:cubicBezTo>
                  <a:pt x="1389693" y="676987"/>
                  <a:pt x="1235679" y="679213"/>
                  <a:pt x="1010722" y="662335"/>
                </a:cubicBezTo>
                <a:cubicBezTo>
                  <a:pt x="785765" y="645457"/>
                  <a:pt x="418109" y="686688"/>
                  <a:pt x="0" y="662335"/>
                </a:cubicBezTo>
                <a:cubicBezTo>
                  <a:pt x="9782" y="490257"/>
                  <a:pt x="9649" y="155520"/>
                  <a:pt x="0" y="0"/>
                </a:cubicBezTo>
                <a:close/>
              </a:path>
              <a:path w="5183188" h="662335" stroke="0" extrusionOk="0">
                <a:moveTo>
                  <a:pt x="0" y="0"/>
                </a:moveTo>
                <a:cubicBezTo>
                  <a:pt x="269822" y="-5830"/>
                  <a:pt x="465550" y="25871"/>
                  <a:pt x="647899" y="0"/>
                </a:cubicBezTo>
                <a:cubicBezTo>
                  <a:pt x="830248" y="-25871"/>
                  <a:pt x="1075943" y="-7060"/>
                  <a:pt x="1399461" y="0"/>
                </a:cubicBezTo>
                <a:cubicBezTo>
                  <a:pt x="1722979" y="7060"/>
                  <a:pt x="1769219" y="-13832"/>
                  <a:pt x="1891864" y="0"/>
                </a:cubicBezTo>
                <a:cubicBezTo>
                  <a:pt x="2014509" y="13832"/>
                  <a:pt x="2183859" y="13961"/>
                  <a:pt x="2384266" y="0"/>
                </a:cubicBezTo>
                <a:cubicBezTo>
                  <a:pt x="2584673" y="-13961"/>
                  <a:pt x="2856271" y="33829"/>
                  <a:pt x="3135829" y="0"/>
                </a:cubicBezTo>
                <a:cubicBezTo>
                  <a:pt x="3415387" y="-33829"/>
                  <a:pt x="3398276" y="-689"/>
                  <a:pt x="3628232" y="0"/>
                </a:cubicBezTo>
                <a:cubicBezTo>
                  <a:pt x="3858188" y="689"/>
                  <a:pt x="3991857" y="-15130"/>
                  <a:pt x="4172466" y="0"/>
                </a:cubicBezTo>
                <a:cubicBezTo>
                  <a:pt x="4353075" y="15130"/>
                  <a:pt x="4818219" y="-16857"/>
                  <a:pt x="5183188" y="0"/>
                </a:cubicBezTo>
                <a:cubicBezTo>
                  <a:pt x="5204614" y="191346"/>
                  <a:pt x="5210536" y="487797"/>
                  <a:pt x="5183188" y="662335"/>
                </a:cubicBezTo>
                <a:cubicBezTo>
                  <a:pt x="4842764" y="675103"/>
                  <a:pt x="4642592" y="648273"/>
                  <a:pt x="4483458" y="662335"/>
                </a:cubicBezTo>
                <a:cubicBezTo>
                  <a:pt x="4324324" y="676398"/>
                  <a:pt x="4077873" y="638559"/>
                  <a:pt x="3887391" y="662335"/>
                </a:cubicBezTo>
                <a:cubicBezTo>
                  <a:pt x="3696909" y="686111"/>
                  <a:pt x="3380245" y="689355"/>
                  <a:pt x="3187661" y="662335"/>
                </a:cubicBezTo>
                <a:cubicBezTo>
                  <a:pt x="2995077" y="635316"/>
                  <a:pt x="2897461" y="674736"/>
                  <a:pt x="2643426" y="662335"/>
                </a:cubicBezTo>
                <a:cubicBezTo>
                  <a:pt x="2389391" y="649934"/>
                  <a:pt x="2218285" y="676014"/>
                  <a:pt x="2099191" y="662335"/>
                </a:cubicBezTo>
                <a:cubicBezTo>
                  <a:pt x="1980098" y="648656"/>
                  <a:pt x="1823952" y="687177"/>
                  <a:pt x="1554956" y="662335"/>
                </a:cubicBezTo>
                <a:cubicBezTo>
                  <a:pt x="1285961" y="637493"/>
                  <a:pt x="1232274" y="682778"/>
                  <a:pt x="958890" y="662335"/>
                </a:cubicBezTo>
                <a:cubicBezTo>
                  <a:pt x="685506" y="641892"/>
                  <a:pt x="459960" y="639314"/>
                  <a:pt x="0" y="662335"/>
                </a:cubicBezTo>
                <a:cubicBezTo>
                  <a:pt x="-11679" y="506109"/>
                  <a:pt x="16827" y="300785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83536036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en-US" sz="3200" dirty="0"/>
              <a:t>What is EFFECT?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6878C-95A4-4D9B-9E9C-97164A9536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042017"/>
            <a:ext cx="5183188" cy="4258121"/>
          </a:xfrm>
          <a:custGeom>
            <a:avLst/>
            <a:gdLst>
              <a:gd name="connsiteX0" fmla="*/ 0 w 5183188"/>
              <a:gd name="connsiteY0" fmla="*/ 0 h 4258121"/>
              <a:gd name="connsiteX1" fmla="*/ 699730 w 5183188"/>
              <a:gd name="connsiteY1" fmla="*/ 0 h 4258121"/>
              <a:gd name="connsiteX2" fmla="*/ 1295797 w 5183188"/>
              <a:gd name="connsiteY2" fmla="*/ 0 h 4258121"/>
              <a:gd name="connsiteX3" fmla="*/ 1840032 w 5183188"/>
              <a:gd name="connsiteY3" fmla="*/ 0 h 4258121"/>
              <a:gd name="connsiteX4" fmla="*/ 2591594 w 5183188"/>
              <a:gd name="connsiteY4" fmla="*/ 0 h 4258121"/>
              <a:gd name="connsiteX5" fmla="*/ 3239493 w 5183188"/>
              <a:gd name="connsiteY5" fmla="*/ 0 h 4258121"/>
              <a:gd name="connsiteX6" fmla="*/ 3783727 w 5183188"/>
              <a:gd name="connsiteY6" fmla="*/ 0 h 4258121"/>
              <a:gd name="connsiteX7" fmla="*/ 4379794 w 5183188"/>
              <a:gd name="connsiteY7" fmla="*/ 0 h 4258121"/>
              <a:gd name="connsiteX8" fmla="*/ 5183188 w 5183188"/>
              <a:gd name="connsiteY8" fmla="*/ 0 h 4258121"/>
              <a:gd name="connsiteX9" fmla="*/ 5183188 w 5183188"/>
              <a:gd name="connsiteY9" fmla="*/ 608303 h 4258121"/>
              <a:gd name="connsiteX10" fmla="*/ 5183188 w 5183188"/>
              <a:gd name="connsiteY10" fmla="*/ 1174025 h 4258121"/>
              <a:gd name="connsiteX11" fmla="*/ 5183188 w 5183188"/>
              <a:gd name="connsiteY11" fmla="*/ 1739747 h 4258121"/>
              <a:gd name="connsiteX12" fmla="*/ 5183188 w 5183188"/>
              <a:gd name="connsiteY12" fmla="*/ 2348050 h 4258121"/>
              <a:gd name="connsiteX13" fmla="*/ 5183188 w 5183188"/>
              <a:gd name="connsiteY13" fmla="*/ 2956353 h 4258121"/>
              <a:gd name="connsiteX14" fmla="*/ 5183188 w 5183188"/>
              <a:gd name="connsiteY14" fmla="*/ 3564656 h 4258121"/>
              <a:gd name="connsiteX15" fmla="*/ 5183188 w 5183188"/>
              <a:gd name="connsiteY15" fmla="*/ 4258121 h 4258121"/>
              <a:gd name="connsiteX16" fmla="*/ 4483458 w 5183188"/>
              <a:gd name="connsiteY16" fmla="*/ 4258121 h 4258121"/>
              <a:gd name="connsiteX17" fmla="*/ 3783727 w 5183188"/>
              <a:gd name="connsiteY17" fmla="*/ 4258121 h 4258121"/>
              <a:gd name="connsiteX18" fmla="*/ 3187661 w 5183188"/>
              <a:gd name="connsiteY18" fmla="*/ 4258121 h 4258121"/>
              <a:gd name="connsiteX19" fmla="*/ 2539762 w 5183188"/>
              <a:gd name="connsiteY19" fmla="*/ 4258121 h 4258121"/>
              <a:gd name="connsiteX20" fmla="*/ 2047359 w 5183188"/>
              <a:gd name="connsiteY20" fmla="*/ 4258121 h 4258121"/>
              <a:gd name="connsiteX21" fmla="*/ 1554956 w 5183188"/>
              <a:gd name="connsiteY21" fmla="*/ 4258121 h 4258121"/>
              <a:gd name="connsiteX22" fmla="*/ 1010722 w 5183188"/>
              <a:gd name="connsiteY22" fmla="*/ 4258121 h 4258121"/>
              <a:gd name="connsiteX23" fmla="*/ 0 w 5183188"/>
              <a:gd name="connsiteY23" fmla="*/ 4258121 h 4258121"/>
              <a:gd name="connsiteX24" fmla="*/ 0 w 5183188"/>
              <a:gd name="connsiteY24" fmla="*/ 3777562 h 4258121"/>
              <a:gd name="connsiteX25" fmla="*/ 0 w 5183188"/>
              <a:gd name="connsiteY25" fmla="*/ 3169259 h 4258121"/>
              <a:gd name="connsiteX26" fmla="*/ 0 w 5183188"/>
              <a:gd name="connsiteY26" fmla="*/ 2603537 h 4258121"/>
              <a:gd name="connsiteX27" fmla="*/ 0 w 5183188"/>
              <a:gd name="connsiteY27" fmla="*/ 2122977 h 4258121"/>
              <a:gd name="connsiteX28" fmla="*/ 0 w 5183188"/>
              <a:gd name="connsiteY28" fmla="*/ 1599837 h 4258121"/>
              <a:gd name="connsiteX29" fmla="*/ 0 w 5183188"/>
              <a:gd name="connsiteY29" fmla="*/ 948953 h 4258121"/>
              <a:gd name="connsiteX30" fmla="*/ 0 w 5183188"/>
              <a:gd name="connsiteY30" fmla="*/ 0 h 425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83188" h="4258121" fill="none" extrusionOk="0">
                <a:moveTo>
                  <a:pt x="0" y="0"/>
                </a:moveTo>
                <a:cubicBezTo>
                  <a:pt x="166010" y="32761"/>
                  <a:pt x="395064" y="13196"/>
                  <a:pt x="699730" y="0"/>
                </a:cubicBezTo>
                <a:cubicBezTo>
                  <a:pt x="1004396" y="-13196"/>
                  <a:pt x="1108373" y="20394"/>
                  <a:pt x="1295797" y="0"/>
                </a:cubicBezTo>
                <a:cubicBezTo>
                  <a:pt x="1483221" y="-20394"/>
                  <a:pt x="1583986" y="21703"/>
                  <a:pt x="1840032" y="0"/>
                </a:cubicBezTo>
                <a:cubicBezTo>
                  <a:pt x="2096079" y="-21703"/>
                  <a:pt x="2396928" y="-21961"/>
                  <a:pt x="2591594" y="0"/>
                </a:cubicBezTo>
                <a:cubicBezTo>
                  <a:pt x="2786260" y="21961"/>
                  <a:pt x="3103346" y="1195"/>
                  <a:pt x="3239493" y="0"/>
                </a:cubicBezTo>
                <a:cubicBezTo>
                  <a:pt x="3375640" y="-1195"/>
                  <a:pt x="3511646" y="-12430"/>
                  <a:pt x="3783727" y="0"/>
                </a:cubicBezTo>
                <a:cubicBezTo>
                  <a:pt x="4055808" y="12430"/>
                  <a:pt x="4200933" y="-692"/>
                  <a:pt x="4379794" y="0"/>
                </a:cubicBezTo>
                <a:cubicBezTo>
                  <a:pt x="4558655" y="692"/>
                  <a:pt x="4854303" y="-5404"/>
                  <a:pt x="5183188" y="0"/>
                </a:cubicBezTo>
                <a:cubicBezTo>
                  <a:pt x="5198409" y="297328"/>
                  <a:pt x="5182263" y="314747"/>
                  <a:pt x="5183188" y="608303"/>
                </a:cubicBezTo>
                <a:cubicBezTo>
                  <a:pt x="5184113" y="901859"/>
                  <a:pt x="5168751" y="971466"/>
                  <a:pt x="5183188" y="1174025"/>
                </a:cubicBezTo>
                <a:cubicBezTo>
                  <a:pt x="5197625" y="1376584"/>
                  <a:pt x="5176721" y="1518407"/>
                  <a:pt x="5183188" y="1739747"/>
                </a:cubicBezTo>
                <a:cubicBezTo>
                  <a:pt x="5189655" y="1961087"/>
                  <a:pt x="5168713" y="2088976"/>
                  <a:pt x="5183188" y="2348050"/>
                </a:cubicBezTo>
                <a:cubicBezTo>
                  <a:pt x="5197663" y="2607124"/>
                  <a:pt x="5187410" y="2774465"/>
                  <a:pt x="5183188" y="2956353"/>
                </a:cubicBezTo>
                <a:cubicBezTo>
                  <a:pt x="5178966" y="3138241"/>
                  <a:pt x="5204135" y="3349113"/>
                  <a:pt x="5183188" y="3564656"/>
                </a:cubicBezTo>
                <a:cubicBezTo>
                  <a:pt x="5162241" y="3780199"/>
                  <a:pt x="5195856" y="4005923"/>
                  <a:pt x="5183188" y="4258121"/>
                </a:cubicBezTo>
                <a:cubicBezTo>
                  <a:pt x="4979317" y="4260245"/>
                  <a:pt x="4685645" y="4275983"/>
                  <a:pt x="4483458" y="4258121"/>
                </a:cubicBezTo>
                <a:cubicBezTo>
                  <a:pt x="4281271" y="4240260"/>
                  <a:pt x="3975923" y="4267409"/>
                  <a:pt x="3783727" y="4258121"/>
                </a:cubicBezTo>
                <a:cubicBezTo>
                  <a:pt x="3591531" y="4248833"/>
                  <a:pt x="3429834" y="4266911"/>
                  <a:pt x="3187661" y="4258121"/>
                </a:cubicBezTo>
                <a:cubicBezTo>
                  <a:pt x="2945488" y="4249331"/>
                  <a:pt x="2743818" y="4235454"/>
                  <a:pt x="2539762" y="4258121"/>
                </a:cubicBezTo>
                <a:cubicBezTo>
                  <a:pt x="2335706" y="4280788"/>
                  <a:pt x="2216435" y="4267735"/>
                  <a:pt x="2047359" y="4258121"/>
                </a:cubicBezTo>
                <a:cubicBezTo>
                  <a:pt x="1878283" y="4248507"/>
                  <a:pt x="1686499" y="4282606"/>
                  <a:pt x="1554956" y="4258121"/>
                </a:cubicBezTo>
                <a:cubicBezTo>
                  <a:pt x="1423413" y="4233636"/>
                  <a:pt x="1141590" y="4264383"/>
                  <a:pt x="1010722" y="4258121"/>
                </a:cubicBezTo>
                <a:cubicBezTo>
                  <a:pt x="879854" y="4251859"/>
                  <a:pt x="493156" y="4269777"/>
                  <a:pt x="0" y="4258121"/>
                </a:cubicBezTo>
                <a:cubicBezTo>
                  <a:pt x="22274" y="4154391"/>
                  <a:pt x="12906" y="3965831"/>
                  <a:pt x="0" y="3777562"/>
                </a:cubicBezTo>
                <a:cubicBezTo>
                  <a:pt x="-12906" y="3589293"/>
                  <a:pt x="15995" y="3406828"/>
                  <a:pt x="0" y="3169259"/>
                </a:cubicBezTo>
                <a:cubicBezTo>
                  <a:pt x="-15995" y="2931690"/>
                  <a:pt x="26543" y="2741602"/>
                  <a:pt x="0" y="2603537"/>
                </a:cubicBezTo>
                <a:cubicBezTo>
                  <a:pt x="-26543" y="2465472"/>
                  <a:pt x="22592" y="2337279"/>
                  <a:pt x="0" y="2122977"/>
                </a:cubicBezTo>
                <a:cubicBezTo>
                  <a:pt x="-22592" y="1908675"/>
                  <a:pt x="137" y="1792333"/>
                  <a:pt x="0" y="1599837"/>
                </a:cubicBezTo>
                <a:cubicBezTo>
                  <a:pt x="-137" y="1407341"/>
                  <a:pt x="31141" y="1107959"/>
                  <a:pt x="0" y="948953"/>
                </a:cubicBezTo>
                <a:cubicBezTo>
                  <a:pt x="-31141" y="789947"/>
                  <a:pt x="536" y="419914"/>
                  <a:pt x="0" y="0"/>
                </a:cubicBezTo>
                <a:close/>
              </a:path>
              <a:path w="5183188" h="4258121" stroke="0" extrusionOk="0">
                <a:moveTo>
                  <a:pt x="0" y="0"/>
                </a:moveTo>
                <a:cubicBezTo>
                  <a:pt x="151153" y="22674"/>
                  <a:pt x="314055" y="21211"/>
                  <a:pt x="544235" y="0"/>
                </a:cubicBezTo>
                <a:cubicBezTo>
                  <a:pt x="774415" y="-21211"/>
                  <a:pt x="962650" y="-1961"/>
                  <a:pt x="1140301" y="0"/>
                </a:cubicBezTo>
                <a:cubicBezTo>
                  <a:pt x="1317952" y="1961"/>
                  <a:pt x="1740347" y="18980"/>
                  <a:pt x="1891864" y="0"/>
                </a:cubicBezTo>
                <a:cubicBezTo>
                  <a:pt x="2043381" y="-18980"/>
                  <a:pt x="2249094" y="-22291"/>
                  <a:pt x="2436098" y="0"/>
                </a:cubicBezTo>
                <a:cubicBezTo>
                  <a:pt x="2623102" y="22291"/>
                  <a:pt x="2802775" y="-20378"/>
                  <a:pt x="2980333" y="0"/>
                </a:cubicBezTo>
                <a:cubicBezTo>
                  <a:pt x="3157891" y="20378"/>
                  <a:pt x="3296928" y="-4152"/>
                  <a:pt x="3472736" y="0"/>
                </a:cubicBezTo>
                <a:cubicBezTo>
                  <a:pt x="3648544" y="4152"/>
                  <a:pt x="3806760" y="13655"/>
                  <a:pt x="3965139" y="0"/>
                </a:cubicBezTo>
                <a:cubicBezTo>
                  <a:pt x="4123518" y="-13655"/>
                  <a:pt x="4413534" y="-29223"/>
                  <a:pt x="4613037" y="0"/>
                </a:cubicBezTo>
                <a:cubicBezTo>
                  <a:pt x="4812540" y="29223"/>
                  <a:pt x="5011742" y="23707"/>
                  <a:pt x="5183188" y="0"/>
                </a:cubicBezTo>
                <a:cubicBezTo>
                  <a:pt x="5193035" y="229949"/>
                  <a:pt x="5176144" y="429488"/>
                  <a:pt x="5183188" y="608303"/>
                </a:cubicBezTo>
                <a:cubicBezTo>
                  <a:pt x="5190232" y="787118"/>
                  <a:pt x="5153754" y="1092614"/>
                  <a:pt x="5183188" y="1259187"/>
                </a:cubicBezTo>
                <a:cubicBezTo>
                  <a:pt x="5212622" y="1425760"/>
                  <a:pt x="5157003" y="1650194"/>
                  <a:pt x="5183188" y="1910071"/>
                </a:cubicBezTo>
                <a:cubicBezTo>
                  <a:pt x="5209373" y="2169948"/>
                  <a:pt x="5160071" y="2295405"/>
                  <a:pt x="5183188" y="2560956"/>
                </a:cubicBezTo>
                <a:cubicBezTo>
                  <a:pt x="5206305" y="2826507"/>
                  <a:pt x="5168940" y="2940749"/>
                  <a:pt x="5183188" y="3254421"/>
                </a:cubicBezTo>
                <a:cubicBezTo>
                  <a:pt x="5197436" y="3568094"/>
                  <a:pt x="5206078" y="3912418"/>
                  <a:pt x="5183188" y="4258121"/>
                </a:cubicBezTo>
                <a:cubicBezTo>
                  <a:pt x="4991293" y="4253912"/>
                  <a:pt x="4893508" y="4258068"/>
                  <a:pt x="4638953" y="4258121"/>
                </a:cubicBezTo>
                <a:cubicBezTo>
                  <a:pt x="4384399" y="4258174"/>
                  <a:pt x="4148871" y="4292840"/>
                  <a:pt x="3939223" y="4258121"/>
                </a:cubicBezTo>
                <a:cubicBezTo>
                  <a:pt x="3729575" y="4223403"/>
                  <a:pt x="3366797" y="4281960"/>
                  <a:pt x="3187661" y="4258121"/>
                </a:cubicBezTo>
                <a:cubicBezTo>
                  <a:pt x="3008525" y="4234282"/>
                  <a:pt x="2690361" y="4244011"/>
                  <a:pt x="2487930" y="4258121"/>
                </a:cubicBezTo>
                <a:cubicBezTo>
                  <a:pt x="2285499" y="4272231"/>
                  <a:pt x="2062441" y="4241732"/>
                  <a:pt x="1736368" y="4258121"/>
                </a:cubicBezTo>
                <a:cubicBezTo>
                  <a:pt x="1410295" y="4274510"/>
                  <a:pt x="1182474" y="4229926"/>
                  <a:pt x="984806" y="4258121"/>
                </a:cubicBezTo>
                <a:cubicBezTo>
                  <a:pt x="787138" y="4286316"/>
                  <a:pt x="253253" y="4301866"/>
                  <a:pt x="0" y="4258121"/>
                </a:cubicBezTo>
                <a:cubicBezTo>
                  <a:pt x="25389" y="4061509"/>
                  <a:pt x="29746" y="3728565"/>
                  <a:pt x="0" y="3564656"/>
                </a:cubicBezTo>
                <a:cubicBezTo>
                  <a:pt x="-29746" y="3400747"/>
                  <a:pt x="16218" y="3198949"/>
                  <a:pt x="0" y="2998934"/>
                </a:cubicBezTo>
                <a:cubicBezTo>
                  <a:pt x="-16218" y="2798919"/>
                  <a:pt x="22905" y="2657206"/>
                  <a:pt x="0" y="2348050"/>
                </a:cubicBezTo>
                <a:cubicBezTo>
                  <a:pt x="-22905" y="2038894"/>
                  <a:pt x="-2764" y="1834948"/>
                  <a:pt x="0" y="1697165"/>
                </a:cubicBezTo>
                <a:cubicBezTo>
                  <a:pt x="2764" y="1559382"/>
                  <a:pt x="-23048" y="1369268"/>
                  <a:pt x="0" y="1088862"/>
                </a:cubicBezTo>
                <a:cubicBezTo>
                  <a:pt x="23048" y="808456"/>
                  <a:pt x="13347" y="801684"/>
                  <a:pt x="0" y="608303"/>
                </a:cubicBezTo>
                <a:cubicBezTo>
                  <a:pt x="-13347" y="414922"/>
                  <a:pt x="-1294" y="158186"/>
                  <a:pt x="0" y="0"/>
                </a:cubicBezTo>
                <a:close/>
              </a:path>
            </a:pathLst>
          </a:custGeom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645571831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Student responses:</a:t>
            </a:r>
          </a:p>
        </p:txBody>
      </p:sp>
    </p:spTree>
    <p:extLst>
      <p:ext uri="{BB962C8B-B14F-4D97-AF65-F5344CB8AC3E}">
        <p14:creationId xmlns:p14="http://schemas.microsoft.com/office/powerpoint/2010/main" val="185960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5DD7917-DC43-4DB1-8719-34243DFC6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, shape, rectangle&#10;&#10;Description automatically generated">
            <a:extLst>
              <a:ext uri="{FF2B5EF4-FFF2-40B4-BE49-F238E27FC236}">
                <a16:creationId xmlns:a16="http://schemas.microsoft.com/office/drawing/2014/main" id="{DE2143D6-5F5D-4FA9-A0C7-815CF30B5A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60" y="1025564"/>
            <a:ext cx="3415725" cy="2621569"/>
          </a:xfrm>
          <a:prstGeom prst="rect">
            <a:avLst/>
          </a:prstGeom>
        </p:spPr>
      </p:pic>
      <p:pic>
        <p:nvPicPr>
          <p:cNvPr id="5" name="Content Placeholder 4" descr="Diagram, shape&#10;&#10;Description automatically generated">
            <a:extLst>
              <a:ext uri="{FF2B5EF4-FFF2-40B4-BE49-F238E27FC236}">
                <a16:creationId xmlns:a16="http://schemas.microsoft.com/office/drawing/2014/main" id="{FDC18F85-8EC6-4B86-8C9C-0A84D71D7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117" y="1040891"/>
            <a:ext cx="3415725" cy="2570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201897-FABD-45DA-A210-3660F7F4A0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14" y="1042368"/>
            <a:ext cx="3427764" cy="2587962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10C1444-5E64-4361-A98D-1098E1813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184987"/>
            <a:ext cx="709612" cy="1671635"/>
          </a:xfrm>
          <a:custGeom>
            <a:avLst/>
            <a:gdLst>
              <a:gd name="connsiteX0" fmla="*/ 0 w 709612"/>
              <a:gd name="connsiteY0" fmla="*/ 0 h 1671635"/>
              <a:gd name="connsiteX1" fmla="*/ 709612 w 709612"/>
              <a:gd name="connsiteY1" fmla="*/ 578069 h 1671635"/>
              <a:gd name="connsiteX2" fmla="*/ 709612 w 709612"/>
              <a:gd name="connsiteY2" fmla="*/ 1671635 h 1671635"/>
              <a:gd name="connsiteX3" fmla="*/ 189293 w 709612"/>
              <a:gd name="connsiteY3" fmla="*/ 1671635 h 1671635"/>
              <a:gd name="connsiteX4" fmla="*/ 0 w 709612"/>
              <a:gd name="connsiteY4" fmla="*/ 1517432 h 167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12" h="1671635">
                <a:moveTo>
                  <a:pt x="0" y="0"/>
                </a:moveTo>
                <a:lnTo>
                  <a:pt x="709612" y="578069"/>
                </a:lnTo>
                <a:lnTo>
                  <a:pt x="709612" y="1671635"/>
                </a:lnTo>
                <a:lnTo>
                  <a:pt x="189293" y="1671635"/>
                </a:lnTo>
                <a:lnTo>
                  <a:pt x="0" y="1517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46">
            <a:extLst>
              <a:ext uri="{FF2B5EF4-FFF2-40B4-BE49-F238E27FC236}">
                <a16:creationId xmlns:a16="http://schemas.microsoft.com/office/drawing/2014/main" id="{E075BB12-23BA-44A6-ABE6-664ACD6AC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000381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7">
            <a:extLst>
              <a:ext uri="{FF2B5EF4-FFF2-40B4-BE49-F238E27FC236}">
                <a16:creationId xmlns:a16="http://schemas.microsoft.com/office/drawing/2014/main" id="{2BC04747-F6F9-4ED6-BE92-B40598694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4803531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94E94A-8938-4CC4-AC3C-E016837AE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4232295"/>
            <a:ext cx="11547945" cy="2107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F7CF6-DC34-4F08-8592-94187352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14" y="4458361"/>
            <a:ext cx="4490646" cy="1655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>
                <a:solidFill>
                  <a:srgbClr val="FFFFFF"/>
                </a:solidFill>
              </a:rPr>
              <a:t>Cause and Effect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C46EA-6EFB-4577-8FC6-46B3E307DC2C}"/>
              </a:ext>
            </a:extLst>
          </p:cNvPr>
          <p:cNvSpPr txBox="1"/>
          <p:nvPr/>
        </p:nvSpPr>
        <p:spPr>
          <a:xfrm>
            <a:off x="6414419" y="4492406"/>
            <a:ext cx="5367267" cy="1587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E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Cause &amp; Effect worksheets</a:t>
            </a:r>
            <a:endParaRPr lang="en-US" sz="20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5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A6C1AC-4D7E-4D1C-A18D-C45B095FB5F7}"/>
              </a:ext>
            </a:extLst>
          </p:cNvPr>
          <p:cNvSpPr txBox="1"/>
          <p:nvPr/>
        </p:nvSpPr>
        <p:spPr>
          <a:xfrm>
            <a:off x="400692" y="2186106"/>
            <a:ext cx="4304872" cy="2485787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 2017, Wyoming remains the nation’s largest producer of coal.</a:t>
            </a:r>
          </a:p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7A206-49A3-479D-AD12-8F683E53C926}"/>
              </a:ext>
            </a:extLst>
          </p:cNvPr>
          <p:cNvSpPr txBox="1"/>
          <p:nvPr/>
        </p:nvSpPr>
        <p:spPr>
          <a:xfrm>
            <a:off x="7346880" y="2966331"/>
            <a:ext cx="3878494" cy="1634490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03383-4FD1-4B45-8423-3EA85B246375}"/>
              </a:ext>
            </a:extLst>
          </p:cNvPr>
          <p:cNvSpPr txBox="1"/>
          <p:nvPr/>
        </p:nvSpPr>
        <p:spPr>
          <a:xfrm>
            <a:off x="7354585" y="991205"/>
            <a:ext cx="3878494" cy="1634490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6BC41-3356-4898-956C-E5B97DD60171}"/>
              </a:ext>
            </a:extLst>
          </p:cNvPr>
          <p:cNvSpPr txBox="1"/>
          <p:nvPr/>
        </p:nvSpPr>
        <p:spPr>
          <a:xfrm>
            <a:off x="7354585" y="4941457"/>
            <a:ext cx="3878494" cy="1634490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415EBF-F575-4933-94C9-68A279D9A740}"/>
              </a:ext>
            </a:extLst>
          </p:cNvPr>
          <p:cNvCxnSpPr>
            <a:cxnSpLocks/>
          </p:cNvCxnSpPr>
          <p:nvPr/>
        </p:nvCxnSpPr>
        <p:spPr>
          <a:xfrm flipV="1">
            <a:off x="4972692" y="1757644"/>
            <a:ext cx="2250041" cy="12088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B11ADC-1223-413C-B8C0-8A7B3DB0FB94}"/>
              </a:ext>
            </a:extLst>
          </p:cNvPr>
          <p:cNvCxnSpPr>
            <a:cxnSpLocks/>
          </p:cNvCxnSpPr>
          <p:nvPr/>
        </p:nvCxnSpPr>
        <p:spPr>
          <a:xfrm>
            <a:off x="4926457" y="3481566"/>
            <a:ext cx="2296276" cy="197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9B93EC-47D9-4B80-B880-B25500B980B7}"/>
              </a:ext>
            </a:extLst>
          </p:cNvPr>
          <p:cNvCxnSpPr>
            <a:cxnSpLocks/>
          </p:cNvCxnSpPr>
          <p:nvPr/>
        </p:nvCxnSpPr>
        <p:spPr>
          <a:xfrm>
            <a:off x="4946150" y="3920607"/>
            <a:ext cx="2276583" cy="18380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F3DB06-B286-4064-BD59-3570C6582DEE}"/>
              </a:ext>
            </a:extLst>
          </p:cNvPr>
          <p:cNvSpPr txBox="1"/>
          <p:nvPr/>
        </p:nvSpPr>
        <p:spPr>
          <a:xfrm>
            <a:off x="400692" y="1496034"/>
            <a:ext cx="43048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3FB538-AA9A-4738-9A5B-CB922C640D83}"/>
              </a:ext>
            </a:extLst>
          </p:cNvPr>
          <p:cNvSpPr txBox="1"/>
          <p:nvPr/>
        </p:nvSpPr>
        <p:spPr>
          <a:xfrm>
            <a:off x="7412805" y="282053"/>
            <a:ext cx="376205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115672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A6C1AC-4D7E-4D1C-A18D-C45B095FB5F7}"/>
              </a:ext>
            </a:extLst>
          </p:cNvPr>
          <p:cNvSpPr txBox="1"/>
          <p:nvPr/>
        </p:nvSpPr>
        <p:spPr>
          <a:xfrm>
            <a:off x="400692" y="2186106"/>
            <a:ext cx="4304872" cy="2485787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 2017, Wyoming remains the nation’s largest producer of coal.</a:t>
            </a:r>
          </a:p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17A206-49A3-479D-AD12-8F683E53C926}"/>
              </a:ext>
            </a:extLst>
          </p:cNvPr>
          <p:cNvSpPr txBox="1"/>
          <p:nvPr/>
        </p:nvSpPr>
        <p:spPr>
          <a:xfrm>
            <a:off x="7354585" y="2763197"/>
            <a:ext cx="3878494" cy="1634490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Coal provides income for the state.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03383-4FD1-4B45-8423-3EA85B246375}"/>
              </a:ext>
            </a:extLst>
          </p:cNvPr>
          <p:cNvSpPr txBox="1"/>
          <p:nvPr/>
        </p:nvSpPr>
        <p:spPr>
          <a:xfrm>
            <a:off x="7354585" y="991205"/>
            <a:ext cx="3878494" cy="1532334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dirty="0"/>
              <a:t>Coal mining provides jobs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6BC41-3356-4898-956C-E5B97DD60171}"/>
              </a:ext>
            </a:extLst>
          </p:cNvPr>
          <p:cNvSpPr txBox="1"/>
          <p:nvPr/>
        </p:nvSpPr>
        <p:spPr>
          <a:xfrm>
            <a:off x="7354585" y="4671893"/>
            <a:ext cx="3878494" cy="1634490"/>
          </a:xfrm>
          <a:prstGeom prst="roundRect">
            <a:avLst/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We are using up a nonrenewable resource.</a:t>
            </a:r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415EBF-F575-4933-94C9-68A279D9A740}"/>
              </a:ext>
            </a:extLst>
          </p:cNvPr>
          <p:cNvCxnSpPr>
            <a:cxnSpLocks/>
          </p:cNvCxnSpPr>
          <p:nvPr/>
        </p:nvCxnSpPr>
        <p:spPr>
          <a:xfrm flipV="1">
            <a:off x="4972692" y="1757644"/>
            <a:ext cx="2250041" cy="12088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B11ADC-1223-413C-B8C0-8A7B3DB0FB94}"/>
              </a:ext>
            </a:extLst>
          </p:cNvPr>
          <p:cNvCxnSpPr>
            <a:cxnSpLocks/>
          </p:cNvCxnSpPr>
          <p:nvPr/>
        </p:nvCxnSpPr>
        <p:spPr>
          <a:xfrm>
            <a:off x="4926457" y="3481566"/>
            <a:ext cx="2296276" cy="197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9B93EC-47D9-4B80-B880-B25500B980B7}"/>
              </a:ext>
            </a:extLst>
          </p:cNvPr>
          <p:cNvCxnSpPr>
            <a:cxnSpLocks/>
          </p:cNvCxnSpPr>
          <p:nvPr/>
        </p:nvCxnSpPr>
        <p:spPr>
          <a:xfrm>
            <a:off x="4926457" y="3941155"/>
            <a:ext cx="2296276" cy="14733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F3DB06-B286-4064-BD59-3570C6582DEE}"/>
              </a:ext>
            </a:extLst>
          </p:cNvPr>
          <p:cNvSpPr txBox="1"/>
          <p:nvPr/>
        </p:nvSpPr>
        <p:spPr>
          <a:xfrm>
            <a:off x="400692" y="1496034"/>
            <a:ext cx="43048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CAUSE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3FB538-AA9A-4738-9A5B-CB922C640D83}"/>
              </a:ext>
            </a:extLst>
          </p:cNvPr>
          <p:cNvSpPr txBox="1"/>
          <p:nvPr/>
        </p:nvSpPr>
        <p:spPr>
          <a:xfrm>
            <a:off x="7412805" y="282053"/>
            <a:ext cx="376205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339058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IC Colors">
      <a:dk1>
        <a:sysClr val="windowText" lastClr="000000"/>
      </a:dk1>
      <a:lt1>
        <a:sysClr val="window" lastClr="FFFFFF"/>
      </a:lt1>
      <a:dk2>
        <a:srgbClr val="00595F"/>
      </a:dk2>
      <a:lt2>
        <a:srgbClr val="BBD2D4"/>
      </a:lt2>
      <a:accent1>
        <a:srgbClr val="009293"/>
      </a:accent1>
      <a:accent2>
        <a:srgbClr val="FFC425"/>
      </a:accent2>
      <a:accent3>
        <a:srgbClr val="492F24"/>
      </a:accent3>
      <a:accent4>
        <a:srgbClr val="AAB7BC"/>
      </a:accent4>
      <a:accent5>
        <a:srgbClr val="00595F"/>
      </a:accent5>
      <a:accent6>
        <a:srgbClr val="FFE18B"/>
      </a:accent6>
      <a:hlink>
        <a:srgbClr val="AF765D"/>
      </a:hlink>
      <a:folHlink>
        <a:srgbClr val="D0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9DF036E7B4B478A5C928716522392" ma:contentTypeVersion="13" ma:contentTypeDescription="Create a new document." ma:contentTypeScope="" ma:versionID="82c6740c95fab6de8fdbca053fdfdcae">
  <xsd:schema xmlns:xsd="http://www.w3.org/2001/XMLSchema" xmlns:xs="http://www.w3.org/2001/XMLSchema" xmlns:p="http://schemas.microsoft.com/office/2006/metadata/properties" xmlns:ns2="dda6f4b5-b738-49fb-94a1-32a3413f3e95" xmlns:ns3="43b191a3-07f0-43f0-80c1-c7dc6fcf8018" targetNamespace="http://schemas.microsoft.com/office/2006/metadata/properties" ma:root="true" ma:fieldsID="2a066fccab5e31ad1e1eeda4f0653f87" ns2:_="" ns3:_="">
    <xsd:import namespace="dda6f4b5-b738-49fb-94a1-32a3413f3e95"/>
    <xsd:import namespace="43b191a3-07f0-43f0-80c1-c7dc6fcf8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6f4b5-b738-49fb-94a1-32a3413f3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191a3-07f0-43f0-80c1-c7dc6fcf8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DB8BEE-B5A5-4952-BE8C-A466A7E6629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74175D-F474-4775-BB9E-A79AE2F82F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A0B1BC-1FCC-4669-940C-D50228BF7FFF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754</Words>
  <Application>Microsoft Office PowerPoint</Application>
  <PresentationFormat>Widescreen</PresentationFormat>
  <Paragraphs>202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Rockwell</vt:lpstr>
      <vt:lpstr>Office Theme</vt:lpstr>
      <vt:lpstr>Minerals &amp; Energy 2nd Grade Lesson 8:  Chain Reactions </vt:lpstr>
      <vt:lpstr>Today’s Challenge</vt:lpstr>
      <vt:lpstr>PowerPoint Presentation</vt:lpstr>
      <vt:lpstr>PowerPoint Presentation</vt:lpstr>
      <vt:lpstr>What are the six energy resources?</vt:lpstr>
      <vt:lpstr>Cause and Effect</vt:lpstr>
      <vt:lpstr>Cause and Effect</vt:lpstr>
      <vt:lpstr>PowerPoint Presentation</vt:lpstr>
      <vt:lpstr>PowerPoint Presentation</vt:lpstr>
      <vt:lpstr>New cause…</vt:lpstr>
      <vt:lpstr>PowerPoint Presentation</vt:lpstr>
      <vt:lpstr>PowerPoint Presentation</vt:lpstr>
      <vt:lpstr>PowerPoint Presentation</vt:lpstr>
      <vt:lpstr>PowerPoint Presentation</vt:lpstr>
      <vt:lpstr>New Cause and Effect Scenarios</vt:lpstr>
      <vt:lpstr>Share your ideas</vt:lpstr>
      <vt:lpstr>Using a new resource </vt:lpstr>
      <vt:lpstr>PowerPoint Presentation</vt:lpstr>
      <vt:lpstr>What did we learn from today’s challenge?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 &amp; Energy 2nd Grade Lesson 8:  Chain Reactions </dc:title>
  <dc:creator>Stephanie Russell</dc:creator>
  <cp:lastModifiedBy>Stephanie Russell</cp:lastModifiedBy>
  <cp:revision>13</cp:revision>
  <dcterms:created xsi:type="dcterms:W3CDTF">2021-02-09T16:53:46Z</dcterms:created>
  <dcterms:modified xsi:type="dcterms:W3CDTF">2021-07-22T19:42:11Z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0x010100F389DF036E7B4B478A5C928716522392</vt:lpwstr>
  </property>
</Properties>
</file>