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8" r:id="rId5"/>
    <p:sldId id="259" r:id="rId6"/>
    <p:sldId id="260" r:id="rId7"/>
    <p:sldId id="261" r:id="rId8"/>
    <p:sldId id="272" r:id="rId9"/>
    <p:sldId id="283" r:id="rId10"/>
    <p:sldId id="284" r:id="rId11"/>
    <p:sldId id="285" r:id="rId12"/>
    <p:sldId id="286" r:id="rId13"/>
    <p:sldId id="288" r:id="rId14"/>
    <p:sldId id="291" r:id="rId15"/>
    <p:sldId id="289" r:id="rId16"/>
    <p:sldId id="290" r:id="rId17"/>
    <p:sldId id="292" r:id="rId18"/>
    <p:sldId id="298" r:id="rId19"/>
    <p:sldId id="293" r:id="rId20"/>
    <p:sldId id="294" r:id="rId21"/>
    <p:sldId id="295" r:id="rId22"/>
    <p:sldId id="296" r:id="rId23"/>
    <p:sldId id="297" r:id="rId24"/>
    <p:sldId id="299" r:id="rId25"/>
    <p:sldId id="300" r:id="rId26"/>
    <p:sldId id="301" r:id="rId27"/>
    <p:sldId id="302" r:id="rId28"/>
    <p:sldId id="303" r:id="rId29"/>
    <p:sldId id="304" r:id="rId30"/>
    <p:sldId id="2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Wragge" initials="JW" lastIdx="1" clrIdx="0">
    <p:extLst>
      <p:ext uri="{19B8F6BF-5375-455C-9EA6-DF929625EA0E}">
        <p15:presenceInfo xmlns:p15="http://schemas.microsoft.com/office/powerpoint/2012/main" userId="S::jwragge@wyaitc.org::9c17e57b-05dc-4c19-abae-85023c845f31" providerId="AD"/>
      </p:ext>
    </p:extLst>
  </p:cmAuthor>
  <p:cmAuthor id="2" name="Kay Mobley" initials="KM" lastIdx="2" clrIdx="1">
    <p:extLst>
      <p:ext uri="{19B8F6BF-5375-455C-9EA6-DF929625EA0E}">
        <p15:presenceInfo xmlns:p15="http://schemas.microsoft.com/office/powerpoint/2012/main" userId="S::kmobley_acsd1.org#ext#@wyaitc.onmicrosoft.com::2bc411c9-e0b0-42ef-ad9e-fadd51b693a5" providerId="AD"/>
      </p:ext>
    </p:extLst>
  </p:cmAuthor>
  <p:cmAuthor id="3" name="Stephanie Russell" initials="SR" lastIdx="1" clrIdx="2">
    <p:extLst>
      <p:ext uri="{19B8F6BF-5375-455C-9EA6-DF929625EA0E}">
        <p15:presenceInfo xmlns:p15="http://schemas.microsoft.com/office/powerpoint/2012/main" userId="S::srussell@wyaitc.org::f71637d8-1f63-4a52-8dcf-c8b5f3a85e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2E6"/>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33ED1F-2A10-487F-81DA-55F42CB1312C}" v="1" dt="2021-07-22T20:04:29.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 Mobley" userId="S::kmobley_acsd1.org#ext#@wyaitc.onmicrosoft.com::2bc411c9-e0b0-42ef-ad9e-fadd51b693a5" providerId="AD" clId="Web-{33586042-3BBC-CCF7-5F46-A657D602C235}"/>
    <pc:docChg chg="modSld">
      <pc:chgData name="Kay Mobley" userId="S::kmobley_acsd1.org#ext#@wyaitc.onmicrosoft.com::2bc411c9-e0b0-42ef-ad9e-fadd51b693a5" providerId="AD" clId="Web-{33586042-3BBC-CCF7-5F46-A657D602C235}" dt="2021-01-27T03:46:03.812" v="95" actId="20577"/>
      <pc:docMkLst>
        <pc:docMk/>
      </pc:docMkLst>
      <pc:sldChg chg="modSp">
        <pc:chgData name="Kay Mobley" userId="S::kmobley_acsd1.org#ext#@wyaitc.onmicrosoft.com::2bc411c9-e0b0-42ef-ad9e-fadd51b693a5" providerId="AD" clId="Web-{33586042-3BBC-CCF7-5F46-A657D602C235}" dt="2021-01-27T03:35:10.698" v="3" actId="20577"/>
        <pc:sldMkLst>
          <pc:docMk/>
          <pc:sldMk cId="832255523" sldId="258"/>
        </pc:sldMkLst>
        <pc:spChg chg="mod">
          <ac:chgData name="Kay Mobley" userId="S::kmobley_acsd1.org#ext#@wyaitc.onmicrosoft.com::2bc411c9-e0b0-42ef-ad9e-fadd51b693a5" providerId="AD" clId="Web-{33586042-3BBC-CCF7-5F46-A657D602C235}" dt="2021-01-27T03:35:10.698" v="3" actId="20577"/>
          <ac:spMkLst>
            <pc:docMk/>
            <pc:sldMk cId="832255523" sldId="258"/>
            <ac:spMk id="3" creationId="{61688B93-C7BD-4E6E-9256-C09F7D96D809}"/>
          </ac:spMkLst>
        </pc:spChg>
      </pc:sldChg>
      <pc:sldChg chg="modSp">
        <pc:chgData name="Kay Mobley" userId="S::kmobley_acsd1.org#ext#@wyaitc.onmicrosoft.com::2bc411c9-e0b0-42ef-ad9e-fadd51b693a5" providerId="AD" clId="Web-{33586042-3BBC-CCF7-5F46-A657D602C235}" dt="2021-01-27T03:35:20.135" v="5" actId="20577"/>
        <pc:sldMkLst>
          <pc:docMk/>
          <pc:sldMk cId="3698192087" sldId="259"/>
        </pc:sldMkLst>
        <pc:spChg chg="mod">
          <ac:chgData name="Kay Mobley" userId="S::kmobley_acsd1.org#ext#@wyaitc.onmicrosoft.com::2bc411c9-e0b0-42ef-ad9e-fadd51b693a5" providerId="AD" clId="Web-{33586042-3BBC-CCF7-5F46-A657D602C235}" dt="2021-01-27T03:35:20.135" v="5" actId="20577"/>
          <ac:spMkLst>
            <pc:docMk/>
            <pc:sldMk cId="3698192087" sldId="259"/>
            <ac:spMk id="3" creationId="{61688B93-C7BD-4E6E-9256-C09F7D96D809}"/>
          </ac:spMkLst>
        </pc:spChg>
      </pc:sldChg>
      <pc:sldChg chg="addCm">
        <pc:chgData name="Kay Mobley" userId="S::kmobley_acsd1.org#ext#@wyaitc.onmicrosoft.com::2bc411c9-e0b0-42ef-ad9e-fadd51b693a5" providerId="AD" clId="Web-{33586042-3BBC-CCF7-5F46-A657D602C235}" dt="2021-01-27T03:38:11.336" v="6"/>
        <pc:sldMkLst>
          <pc:docMk/>
          <pc:sldMk cId="696269308" sldId="285"/>
        </pc:sldMkLst>
      </pc:sldChg>
      <pc:sldChg chg="modSp">
        <pc:chgData name="Kay Mobley" userId="S::kmobley_acsd1.org#ext#@wyaitc.onmicrosoft.com::2bc411c9-e0b0-42ef-ad9e-fadd51b693a5" providerId="AD" clId="Web-{33586042-3BBC-CCF7-5F46-A657D602C235}" dt="2021-01-27T03:46:03.812" v="95" actId="20577"/>
        <pc:sldMkLst>
          <pc:docMk/>
          <pc:sldMk cId="182071699" sldId="289"/>
        </pc:sldMkLst>
        <pc:spChg chg="mod">
          <ac:chgData name="Kay Mobley" userId="S::kmobley_acsd1.org#ext#@wyaitc.onmicrosoft.com::2bc411c9-e0b0-42ef-ad9e-fadd51b693a5" providerId="AD" clId="Web-{33586042-3BBC-CCF7-5F46-A657D602C235}" dt="2021-01-27T03:46:03.812" v="95" actId="20577"/>
          <ac:spMkLst>
            <pc:docMk/>
            <pc:sldMk cId="182071699" sldId="289"/>
            <ac:spMk id="24" creationId="{7F9FC909-B919-4078-A45B-C3170D1A3754}"/>
          </ac:spMkLst>
        </pc:spChg>
      </pc:sldChg>
    </pc:docChg>
  </pc:docChgLst>
  <pc:docChgLst>
    <pc:chgData name="Kay Mobley" userId="S::kmobley_acsd1.org#ext#@wyaitc.onmicrosoft.com::2bc411c9-e0b0-42ef-ad9e-fadd51b693a5" providerId="AD" clId="Web-{7897CFD5-2FCB-0884-0BF3-BB3D46D786CA}"/>
    <pc:docChg chg="">
      <pc:chgData name="Kay Mobley" userId="S::kmobley_acsd1.org#ext#@wyaitc.onmicrosoft.com::2bc411c9-e0b0-42ef-ad9e-fadd51b693a5" providerId="AD" clId="Web-{7897CFD5-2FCB-0884-0BF3-BB3D46D786CA}" dt="2021-01-29T04:12:13.268" v="0"/>
      <pc:docMkLst>
        <pc:docMk/>
      </pc:docMkLst>
      <pc:sldChg chg="addCm">
        <pc:chgData name="Kay Mobley" userId="S::kmobley_acsd1.org#ext#@wyaitc.onmicrosoft.com::2bc411c9-e0b0-42ef-ad9e-fadd51b693a5" providerId="AD" clId="Web-{7897CFD5-2FCB-0884-0BF3-BB3D46D786CA}" dt="2021-01-29T04:12:13.268" v="0"/>
        <pc:sldMkLst>
          <pc:docMk/>
          <pc:sldMk cId="696269308" sldId="285"/>
        </pc:sldMkLst>
      </pc:sldChg>
    </pc:docChg>
  </pc:docChgLst>
  <pc:docChgLst>
    <pc:chgData name="Stephanie Russell" userId="f71637d8-1f63-4a52-8dcf-c8b5f3a85ec9" providerId="ADAL" clId="{452EEEE2-E5D2-4295-8E43-E7F7CFB54EB8}"/>
    <pc:docChg chg="custSel modSld">
      <pc:chgData name="Stephanie Russell" userId="f71637d8-1f63-4a52-8dcf-c8b5f3a85ec9" providerId="ADAL" clId="{452EEEE2-E5D2-4295-8E43-E7F7CFB54EB8}" dt="2021-02-01T22:34:33.504" v="116" actId="20577"/>
      <pc:docMkLst>
        <pc:docMk/>
      </pc:docMkLst>
      <pc:sldChg chg="modSp mod modNotesTx">
        <pc:chgData name="Stephanie Russell" userId="f71637d8-1f63-4a52-8dcf-c8b5f3a85ec9" providerId="ADAL" clId="{452EEEE2-E5D2-4295-8E43-E7F7CFB54EB8}" dt="2021-02-01T22:34:33.504" v="116" actId="20577"/>
        <pc:sldMkLst>
          <pc:docMk/>
          <pc:sldMk cId="832255523" sldId="258"/>
        </pc:sldMkLst>
        <pc:spChg chg="mod">
          <ac:chgData name="Stephanie Russell" userId="f71637d8-1f63-4a52-8dcf-c8b5f3a85ec9" providerId="ADAL" clId="{452EEEE2-E5D2-4295-8E43-E7F7CFB54EB8}" dt="2021-02-01T22:34:33.504" v="116" actId="20577"/>
          <ac:spMkLst>
            <pc:docMk/>
            <pc:sldMk cId="832255523" sldId="258"/>
            <ac:spMk id="3" creationId="{61688B93-C7BD-4E6E-9256-C09F7D96D809}"/>
          </ac:spMkLst>
        </pc:spChg>
      </pc:sldChg>
      <pc:sldChg chg="modSp mod addCm delCm modCm">
        <pc:chgData name="Stephanie Russell" userId="f71637d8-1f63-4a52-8dcf-c8b5f3a85ec9" providerId="ADAL" clId="{452EEEE2-E5D2-4295-8E43-E7F7CFB54EB8}" dt="2021-01-29T17:33:41.875" v="53" actId="1592"/>
        <pc:sldMkLst>
          <pc:docMk/>
          <pc:sldMk cId="696269308" sldId="285"/>
        </pc:sldMkLst>
        <pc:spChg chg="mod">
          <ac:chgData name="Stephanie Russell" userId="f71637d8-1f63-4a52-8dcf-c8b5f3a85ec9" providerId="ADAL" clId="{452EEEE2-E5D2-4295-8E43-E7F7CFB54EB8}" dt="2021-01-29T17:33:37.574" v="52" actId="255"/>
          <ac:spMkLst>
            <pc:docMk/>
            <pc:sldMk cId="696269308" sldId="285"/>
            <ac:spMk id="5" creationId="{9EDA3796-6514-4907-99DC-1A309A4BE118}"/>
          </ac:spMkLst>
        </pc:spChg>
        <pc:spChg chg="mod">
          <ac:chgData name="Stephanie Russell" userId="f71637d8-1f63-4a52-8dcf-c8b5f3a85ec9" providerId="ADAL" clId="{452EEEE2-E5D2-4295-8E43-E7F7CFB54EB8}" dt="2021-01-29T17:33:31.472" v="51" actId="255"/>
          <ac:spMkLst>
            <pc:docMk/>
            <pc:sldMk cId="696269308" sldId="285"/>
            <ac:spMk id="6" creationId="{FDD75140-0A79-45A0-8EBF-40D110513B92}"/>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F14BB5-1B27-45BD-9845-FEE111B5127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3101A1B-5DE2-4922-BA42-D7F9D77B560C}">
      <dgm:prSet/>
      <dgm:spPr/>
      <dgm:t>
        <a:bodyPr/>
        <a:lstStyle/>
        <a:p>
          <a:pPr>
            <a:lnSpc>
              <a:spcPct val="100000"/>
            </a:lnSpc>
          </a:pPr>
          <a:r>
            <a:rPr lang="en-US" dirty="0"/>
            <a:t>How much money did the family spend getting into the park?</a:t>
          </a:r>
        </a:p>
      </dgm:t>
    </dgm:pt>
    <dgm:pt modelId="{AB5DC191-B8C0-4335-BEE7-BE7F95C3361B}" type="parTrans" cxnId="{9C2E3E40-44BF-4811-8B51-176907ACDDD0}">
      <dgm:prSet/>
      <dgm:spPr/>
      <dgm:t>
        <a:bodyPr/>
        <a:lstStyle/>
        <a:p>
          <a:endParaRPr lang="en-US"/>
        </a:p>
      </dgm:t>
    </dgm:pt>
    <dgm:pt modelId="{2718A732-44B7-474D-92E9-12D5BC4ABCE2}" type="sibTrans" cxnId="{9C2E3E40-44BF-4811-8B51-176907ACDDD0}">
      <dgm:prSet/>
      <dgm:spPr/>
      <dgm:t>
        <a:bodyPr/>
        <a:lstStyle/>
        <a:p>
          <a:endParaRPr lang="en-US"/>
        </a:p>
      </dgm:t>
    </dgm:pt>
    <dgm:pt modelId="{6925C1BB-3498-4DA7-A944-DDF80050EC44}">
      <dgm:prSet/>
      <dgm:spPr/>
      <dgm:t>
        <a:bodyPr/>
        <a:lstStyle/>
        <a:p>
          <a:pPr>
            <a:lnSpc>
              <a:spcPct val="100000"/>
            </a:lnSpc>
          </a:pPr>
          <a:r>
            <a:rPr lang="en-US"/>
            <a:t>How much money did the family spend in the community during their trip?</a:t>
          </a:r>
        </a:p>
      </dgm:t>
    </dgm:pt>
    <dgm:pt modelId="{4E4E595B-F173-4373-A950-0E28AEB7DFF9}" type="parTrans" cxnId="{339A8269-B5A3-447C-A453-5B9E71905F8E}">
      <dgm:prSet/>
      <dgm:spPr/>
      <dgm:t>
        <a:bodyPr/>
        <a:lstStyle/>
        <a:p>
          <a:endParaRPr lang="en-US"/>
        </a:p>
      </dgm:t>
    </dgm:pt>
    <dgm:pt modelId="{78517EE2-F84F-485B-B538-1424C19B75EF}" type="sibTrans" cxnId="{339A8269-B5A3-447C-A453-5B9E71905F8E}">
      <dgm:prSet/>
      <dgm:spPr/>
      <dgm:t>
        <a:bodyPr/>
        <a:lstStyle/>
        <a:p>
          <a:endParaRPr lang="en-US"/>
        </a:p>
      </dgm:t>
    </dgm:pt>
    <dgm:pt modelId="{C9CB778E-EF89-4F66-A953-477118503816}">
      <dgm:prSet/>
      <dgm:spPr/>
      <dgm:t>
        <a:bodyPr/>
        <a:lstStyle/>
        <a:p>
          <a:pPr>
            <a:lnSpc>
              <a:spcPct val="100000"/>
            </a:lnSpc>
          </a:pPr>
          <a:r>
            <a:rPr lang="en-US"/>
            <a:t>Where was most of their money spent?</a:t>
          </a:r>
        </a:p>
      </dgm:t>
    </dgm:pt>
    <dgm:pt modelId="{661C1E5B-99EA-46AF-9EE4-ECB618C39DDE}" type="parTrans" cxnId="{F16B3BC3-A447-4201-B3A9-52DBE350A23C}">
      <dgm:prSet/>
      <dgm:spPr/>
      <dgm:t>
        <a:bodyPr/>
        <a:lstStyle/>
        <a:p>
          <a:endParaRPr lang="en-US"/>
        </a:p>
      </dgm:t>
    </dgm:pt>
    <dgm:pt modelId="{C538DDAD-ED4B-49A1-9A2E-A6EE4B17B2C7}" type="sibTrans" cxnId="{F16B3BC3-A447-4201-B3A9-52DBE350A23C}">
      <dgm:prSet/>
      <dgm:spPr/>
      <dgm:t>
        <a:bodyPr/>
        <a:lstStyle/>
        <a:p>
          <a:endParaRPr lang="en-US"/>
        </a:p>
      </dgm:t>
    </dgm:pt>
    <dgm:pt modelId="{5991F63C-EE0B-4690-90EA-E17D5E0DCC8F}">
      <dgm:prSet/>
      <dgm:spPr/>
      <dgm:t>
        <a:bodyPr/>
        <a:lstStyle/>
        <a:p>
          <a:pPr>
            <a:lnSpc>
              <a:spcPct val="100000"/>
            </a:lnSpc>
          </a:pPr>
          <a:r>
            <a:rPr lang="en-US"/>
            <a:t>What do you infer about tourism and its effect on the community?</a:t>
          </a:r>
        </a:p>
      </dgm:t>
    </dgm:pt>
    <dgm:pt modelId="{620CA8A9-54F6-4212-B507-B23E62D713D6}" type="parTrans" cxnId="{D2B8E108-FC6A-410D-8F98-6E26DD9BE2BA}">
      <dgm:prSet/>
      <dgm:spPr/>
      <dgm:t>
        <a:bodyPr/>
        <a:lstStyle/>
        <a:p>
          <a:endParaRPr lang="en-US"/>
        </a:p>
      </dgm:t>
    </dgm:pt>
    <dgm:pt modelId="{05ACAAD5-E712-4896-8407-5298E8E88D3D}" type="sibTrans" cxnId="{D2B8E108-FC6A-410D-8F98-6E26DD9BE2BA}">
      <dgm:prSet/>
      <dgm:spPr/>
      <dgm:t>
        <a:bodyPr/>
        <a:lstStyle/>
        <a:p>
          <a:endParaRPr lang="en-US"/>
        </a:p>
      </dgm:t>
    </dgm:pt>
    <dgm:pt modelId="{B8DE6E74-0A3F-459E-BBBB-8D3D8EC967AD}" type="pres">
      <dgm:prSet presAssocID="{09F14BB5-1B27-45BD-9845-FEE111B5127F}" presName="root" presStyleCnt="0">
        <dgm:presLayoutVars>
          <dgm:dir/>
          <dgm:resizeHandles val="exact"/>
        </dgm:presLayoutVars>
      </dgm:prSet>
      <dgm:spPr/>
    </dgm:pt>
    <dgm:pt modelId="{FACC22AB-C01E-479B-B8BC-A5B8B731C6E5}" type="pres">
      <dgm:prSet presAssocID="{73101A1B-5DE2-4922-BA42-D7F9D77B560C}" presName="compNode" presStyleCnt="0"/>
      <dgm:spPr/>
    </dgm:pt>
    <dgm:pt modelId="{6B885DD9-E549-4494-AEF9-0CEFA5858C7A}" type="pres">
      <dgm:prSet presAssocID="{73101A1B-5DE2-4922-BA42-D7F9D77B560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ighway scene"/>
        </a:ext>
      </dgm:extLst>
    </dgm:pt>
    <dgm:pt modelId="{21FD2276-E65A-4974-B299-BBC5951848CC}" type="pres">
      <dgm:prSet presAssocID="{73101A1B-5DE2-4922-BA42-D7F9D77B560C}" presName="spaceRect" presStyleCnt="0"/>
      <dgm:spPr/>
    </dgm:pt>
    <dgm:pt modelId="{CCC409B4-91D6-4C77-8FEA-9F7177656825}" type="pres">
      <dgm:prSet presAssocID="{73101A1B-5DE2-4922-BA42-D7F9D77B560C}" presName="textRect" presStyleLbl="revTx" presStyleIdx="0" presStyleCnt="4">
        <dgm:presLayoutVars>
          <dgm:chMax val="1"/>
          <dgm:chPref val="1"/>
        </dgm:presLayoutVars>
      </dgm:prSet>
      <dgm:spPr/>
    </dgm:pt>
    <dgm:pt modelId="{B3E36F7B-AF53-4734-B9CE-0829E8541C6E}" type="pres">
      <dgm:prSet presAssocID="{2718A732-44B7-474D-92E9-12D5BC4ABCE2}" presName="sibTrans" presStyleCnt="0"/>
      <dgm:spPr/>
    </dgm:pt>
    <dgm:pt modelId="{64DF2B85-80C0-40CC-81F4-DAE4CECA4A3D}" type="pres">
      <dgm:prSet presAssocID="{6925C1BB-3498-4DA7-A944-DDF80050EC44}" presName="compNode" presStyleCnt="0"/>
      <dgm:spPr/>
    </dgm:pt>
    <dgm:pt modelId="{458AE8E2-C2BF-47F5-A693-0F8FD593A55F}" type="pres">
      <dgm:prSet presAssocID="{6925C1BB-3498-4DA7-A944-DDF80050EC44}"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oney"/>
        </a:ext>
      </dgm:extLst>
    </dgm:pt>
    <dgm:pt modelId="{996C506A-8B3B-436F-A743-6026B62D927B}" type="pres">
      <dgm:prSet presAssocID="{6925C1BB-3498-4DA7-A944-DDF80050EC44}" presName="spaceRect" presStyleCnt="0"/>
      <dgm:spPr/>
    </dgm:pt>
    <dgm:pt modelId="{8E47E1E6-D994-4DB6-8F69-78C86971026F}" type="pres">
      <dgm:prSet presAssocID="{6925C1BB-3498-4DA7-A944-DDF80050EC44}" presName="textRect" presStyleLbl="revTx" presStyleIdx="1" presStyleCnt="4">
        <dgm:presLayoutVars>
          <dgm:chMax val="1"/>
          <dgm:chPref val="1"/>
        </dgm:presLayoutVars>
      </dgm:prSet>
      <dgm:spPr/>
    </dgm:pt>
    <dgm:pt modelId="{FA5E0A46-F6F3-4A60-9A4A-83AC9BBAEEE6}" type="pres">
      <dgm:prSet presAssocID="{78517EE2-F84F-485B-B538-1424C19B75EF}" presName="sibTrans" presStyleCnt="0"/>
      <dgm:spPr/>
    </dgm:pt>
    <dgm:pt modelId="{55F3467E-444E-41AB-9B60-C2613541563A}" type="pres">
      <dgm:prSet presAssocID="{C9CB778E-EF89-4F66-A953-477118503816}" presName="compNode" presStyleCnt="0"/>
      <dgm:spPr/>
    </dgm:pt>
    <dgm:pt modelId="{E8ED3E2A-E325-4DD7-A930-757E351DCE7B}" type="pres">
      <dgm:prSet presAssocID="{C9CB778E-EF89-4F66-A953-47711850381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ins"/>
        </a:ext>
      </dgm:extLst>
    </dgm:pt>
    <dgm:pt modelId="{9B7679EC-8208-4938-BDEB-5047488EDB1B}" type="pres">
      <dgm:prSet presAssocID="{C9CB778E-EF89-4F66-A953-477118503816}" presName="spaceRect" presStyleCnt="0"/>
      <dgm:spPr/>
    </dgm:pt>
    <dgm:pt modelId="{6AC3B0B9-0A6C-4D25-9AD6-4D9981AEE6CA}" type="pres">
      <dgm:prSet presAssocID="{C9CB778E-EF89-4F66-A953-477118503816}" presName="textRect" presStyleLbl="revTx" presStyleIdx="2" presStyleCnt="4">
        <dgm:presLayoutVars>
          <dgm:chMax val="1"/>
          <dgm:chPref val="1"/>
        </dgm:presLayoutVars>
      </dgm:prSet>
      <dgm:spPr/>
    </dgm:pt>
    <dgm:pt modelId="{97C5EC2B-CF4A-4218-ACC7-F801015CFC05}" type="pres">
      <dgm:prSet presAssocID="{C538DDAD-ED4B-49A1-9A2E-A6EE4B17B2C7}" presName="sibTrans" presStyleCnt="0"/>
      <dgm:spPr/>
    </dgm:pt>
    <dgm:pt modelId="{2C2CA9A2-1720-4DC4-8707-3AE350DBD481}" type="pres">
      <dgm:prSet presAssocID="{5991F63C-EE0B-4690-90EA-E17D5E0DCC8F}" presName="compNode" presStyleCnt="0"/>
      <dgm:spPr/>
    </dgm:pt>
    <dgm:pt modelId="{ABA439A3-ACBD-4836-8F57-E7D02E3DE674}" type="pres">
      <dgm:prSet presAssocID="{5991F63C-EE0B-4690-90EA-E17D5E0DCC8F}"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ocial network"/>
        </a:ext>
      </dgm:extLst>
    </dgm:pt>
    <dgm:pt modelId="{90E6B57D-8A18-4D98-AA4A-8DF9782C856A}" type="pres">
      <dgm:prSet presAssocID="{5991F63C-EE0B-4690-90EA-E17D5E0DCC8F}" presName="spaceRect" presStyleCnt="0"/>
      <dgm:spPr/>
    </dgm:pt>
    <dgm:pt modelId="{F0483ACB-21E6-4B39-948C-AF7E654888B8}" type="pres">
      <dgm:prSet presAssocID="{5991F63C-EE0B-4690-90EA-E17D5E0DCC8F}" presName="textRect" presStyleLbl="revTx" presStyleIdx="3" presStyleCnt="4">
        <dgm:presLayoutVars>
          <dgm:chMax val="1"/>
          <dgm:chPref val="1"/>
        </dgm:presLayoutVars>
      </dgm:prSet>
      <dgm:spPr/>
    </dgm:pt>
  </dgm:ptLst>
  <dgm:cxnLst>
    <dgm:cxn modelId="{D2B8E108-FC6A-410D-8F98-6E26DD9BE2BA}" srcId="{09F14BB5-1B27-45BD-9845-FEE111B5127F}" destId="{5991F63C-EE0B-4690-90EA-E17D5E0DCC8F}" srcOrd="3" destOrd="0" parTransId="{620CA8A9-54F6-4212-B507-B23E62D713D6}" sibTransId="{05ACAAD5-E712-4896-8407-5298E8E88D3D}"/>
    <dgm:cxn modelId="{821D9F0F-E1C1-4074-A008-D27D9E725E4F}" type="presOf" srcId="{73101A1B-5DE2-4922-BA42-D7F9D77B560C}" destId="{CCC409B4-91D6-4C77-8FEA-9F7177656825}" srcOrd="0" destOrd="0" presId="urn:microsoft.com/office/officeart/2018/2/layout/IconLabelList"/>
    <dgm:cxn modelId="{3436F63C-47BF-491D-AA0D-F3856C77254D}" type="presOf" srcId="{6925C1BB-3498-4DA7-A944-DDF80050EC44}" destId="{8E47E1E6-D994-4DB6-8F69-78C86971026F}" srcOrd="0" destOrd="0" presId="urn:microsoft.com/office/officeart/2018/2/layout/IconLabelList"/>
    <dgm:cxn modelId="{9C2E3E40-44BF-4811-8B51-176907ACDDD0}" srcId="{09F14BB5-1B27-45BD-9845-FEE111B5127F}" destId="{73101A1B-5DE2-4922-BA42-D7F9D77B560C}" srcOrd="0" destOrd="0" parTransId="{AB5DC191-B8C0-4335-BEE7-BE7F95C3361B}" sibTransId="{2718A732-44B7-474D-92E9-12D5BC4ABCE2}"/>
    <dgm:cxn modelId="{339A8269-B5A3-447C-A453-5B9E71905F8E}" srcId="{09F14BB5-1B27-45BD-9845-FEE111B5127F}" destId="{6925C1BB-3498-4DA7-A944-DDF80050EC44}" srcOrd="1" destOrd="0" parTransId="{4E4E595B-F173-4373-A950-0E28AEB7DFF9}" sibTransId="{78517EE2-F84F-485B-B538-1424C19B75EF}"/>
    <dgm:cxn modelId="{827B229C-5500-4698-AF4E-DD5E7151A5A4}" type="presOf" srcId="{09F14BB5-1B27-45BD-9845-FEE111B5127F}" destId="{B8DE6E74-0A3F-459E-BBBB-8D3D8EC967AD}" srcOrd="0" destOrd="0" presId="urn:microsoft.com/office/officeart/2018/2/layout/IconLabelList"/>
    <dgm:cxn modelId="{F16B3BC3-A447-4201-B3A9-52DBE350A23C}" srcId="{09F14BB5-1B27-45BD-9845-FEE111B5127F}" destId="{C9CB778E-EF89-4F66-A953-477118503816}" srcOrd="2" destOrd="0" parTransId="{661C1E5B-99EA-46AF-9EE4-ECB618C39DDE}" sibTransId="{C538DDAD-ED4B-49A1-9A2E-A6EE4B17B2C7}"/>
    <dgm:cxn modelId="{04794AFC-4897-4200-AB4F-22FC11CF34A0}" type="presOf" srcId="{C9CB778E-EF89-4F66-A953-477118503816}" destId="{6AC3B0B9-0A6C-4D25-9AD6-4D9981AEE6CA}" srcOrd="0" destOrd="0" presId="urn:microsoft.com/office/officeart/2018/2/layout/IconLabelList"/>
    <dgm:cxn modelId="{AD7D1FFF-BB90-420D-A776-F73420810A31}" type="presOf" srcId="{5991F63C-EE0B-4690-90EA-E17D5E0DCC8F}" destId="{F0483ACB-21E6-4B39-948C-AF7E654888B8}" srcOrd="0" destOrd="0" presId="urn:microsoft.com/office/officeart/2018/2/layout/IconLabelList"/>
    <dgm:cxn modelId="{A9D3439D-AA5C-4CE4-A6B6-CBA4A3B8E8B6}" type="presParOf" srcId="{B8DE6E74-0A3F-459E-BBBB-8D3D8EC967AD}" destId="{FACC22AB-C01E-479B-B8BC-A5B8B731C6E5}" srcOrd="0" destOrd="0" presId="urn:microsoft.com/office/officeart/2018/2/layout/IconLabelList"/>
    <dgm:cxn modelId="{D13AFAB2-5034-47E3-8A0D-B3095BF1899D}" type="presParOf" srcId="{FACC22AB-C01E-479B-B8BC-A5B8B731C6E5}" destId="{6B885DD9-E549-4494-AEF9-0CEFA5858C7A}" srcOrd="0" destOrd="0" presId="urn:microsoft.com/office/officeart/2018/2/layout/IconLabelList"/>
    <dgm:cxn modelId="{C5F4CBBC-FEED-4E87-AB58-8A998000B8F9}" type="presParOf" srcId="{FACC22AB-C01E-479B-B8BC-A5B8B731C6E5}" destId="{21FD2276-E65A-4974-B299-BBC5951848CC}" srcOrd="1" destOrd="0" presId="urn:microsoft.com/office/officeart/2018/2/layout/IconLabelList"/>
    <dgm:cxn modelId="{5605DD53-674E-489F-AAF4-EFC4ADCEEE20}" type="presParOf" srcId="{FACC22AB-C01E-479B-B8BC-A5B8B731C6E5}" destId="{CCC409B4-91D6-4C77-8FEA-9F7177656825}" srcOrd="2" destOrd="0" presId="urn:microsoft.com/office/officeart/2018/2/layout/IconLabelList"/>
    <dgm:cxn modelId="{399CB5B3-D3FC-4E94-A38C-CC2C221064C2}" type="presParOf" srcId="{B8DE6E74-0A3F-459E-BBBB-8D3D8EC967AD}" destId="{B3E36F7B-AF53-4734-B9CE-0829E8541C6E}" srcOrd="1" destOrd="0" presId="urn:microsoft.com/office/officeart/2018/2/layout/IconLabelList"/>
    <dgm:cxn modelId="{E6D3863A-E9A5-4B7E-B1DD-188AB51A508E}" type="presParOf" srcId="{B8DE6E74-0A3F-459E-BBBB-8D3D8EC967AD}" destId="{64DF2B85-80C0-40CC-81F4-DAE4CECA4A3D}" srcOrd="2" destOrd="0" presId="urn:microsoft.com/office/officeart/2018/2/layout/IconLabelList"/>
    <dgm:cxn modelId="{2CD77A7E-C0F7-4E0A-9248-C69CD8819358}" type="presParOf" srcId="{64DF2B85-80C0-40CC-81F4-DAE4CECA4A3D}" destId="{458AE8E2-C2BF-47F5-A693-0F8FD593A55F}" srcOrd="0" destOrd="0" presId="urn:microsoft.com/office/officeart/2018/2/layout/IconLabelList"/>
    <dgm:cxn modelId="{3038CCC8-0D82-4CD8-86BD-CD19997EAD9A}" type="presParOf" srcId="{64DF2B85-80C0-40CC-81F4-DAE4CECA4A3D}" destId="{996C506A-8B3B-436F-A743-6026B62D927B}" srcOrd="1" destOrd="0" presId="urn:microsoft.com/office/officeart/2018/2/layout/IconLabelList"/>
    <dgm:cxn modelId="{8C0072E7-3C53-4943-9DFD-ACBD317FC0A0}" type="presParOf" srcId="{64DF2B85-80C0-40CC-81F4-DAE4CECA4A3D}" destId="{8E47E1E6-D994-4DB6-8F69-78C86971026F}" srcOrd="2" destOrd="0" presId="urn:microsoft.com/office/officeart/2018/2/layout/IconLabelList"/>
    <dgm:cxn modelId="{4ACD46E8-E85F-4EBC-AD78-EF0DF1EBDBC7}" type="presParOf" srcId="{B8DE6E74-0A3F-459E-BBBB-8D3D8EC967AD}" destId="{FA5E0A46-F6F3-4A60-9A4A-83AC9BBAEEE6}" srcOrd="3" destOrd="0" presId="urn:microsoft.com/office/officeart/2018/2/layout/IconLabelList"/>
    <dgm:cxn modelId="{1704B1C9-41A6-4571-916F-B9FCF729808A}" type="presParOf" srcId="{B8DE6E74-0A3F-459E-BBBB-8D3D8EC967AD}" destId="{55F3467E-444E-41AB-9B60-C2613541563A}" srcOrd="4" destOrd="0" presId="urn:microsoft.com/office/officeart/2018/2/layout/IconLabelList"/>
    <dgm:cxn modelId="{77EE7A2A-8E8A-4B53-BB1A-6E321AA1E685}" type="presParOf" srcId="{55F3467E-444E-41AB-9B60-C2613541563A}" destId="{E8ED3E2A-E325-4DD7-A930-757E351DCE7B}" srcOrd="0" destOrd="0" presId="urn:microsoft.com/office/officeart/2018/2/layout/IconLabelList"/>
    <dgm:cxn modelId="{A96DD636-A94A-465B-93D2-CA96569D2428}" type="presParOf" srcId="{55F3467E-444E-41AB-9B60-C2613541563A}" destId="{9B7679EC-8208-4938-BDEB-5047488EDB1B}" srcOrd="1" destOrd="0" presId="urn:microsoft.com/office/officeart/2018/2/layout/IconLabelList"/>
    <dgm:cxn modelId="{7EA3CB08-61B4-46CD-8C9E-30F7F4B3B0CC}" type="presParOf" srcId="{55F3467E-444E-41AB-9B60-C2613541563A}" destId="{6AC3B0B9-0A6C-4D25-9AD6-4D9981AEE6CA}" srcOrd="2" destOrd="0" presId="urn:microsoft.com/office/officeart/2018/2/layout/IconLabelList"/>
    <dgm:cxn modelId="{62BAACDD-D32A-4DF0-8741-754CE0A2E029}" type="presParOf" srcId="{B8DE6E74-0A3F-459E-BBBB-8D3D8EC967AD}" destId="{97C5EC2B-CF4A-4218-ACC7-F801015CFC05}" srcOrd="5" destOrd="0" presId="urn:microsoft.com/office/officeart/2018/2/layout/IconLabelList"/>
    <dgm:cxn modelId="{51801F90-16A5-4282-ACEC-23363E9CA2DE}" type="presParOf" srcId="{B8DE6E74-0A3F-459E-BBBB-8D3D8EC967AD}" destId="{2C2CA9A2-1720-4DC4-8707-3AE350DBD481}" srcOrd="6" destOrd="0" presId="urn:microsoft.com/office/officeart/2018/2/layout/IconLabelList"/>
    <dgm:cxn modelId="{019C6594-856B-4482-B3B3-60EFDB91D6F7}" type="presParOf" srcId="{2C2CA9A2-1720-4DC4-8707-3AE350DBD481}" destId="{ABA439A3-ACBD-4836-8F57-E7D02E3DE674}" srcOrd="0" destOrd="0" presId="urn:microsoft.com/office/officeart/2018/2/layout/IconLabelList"/>
    <dgm:cxn modelId="{32270B83-716B-46A1-978C-784B2D8E3C3E}" type="presParOf" srcId="{2C2CA9A2-1720-4DC4-8707-3AE350DBD481}" destId="{90E6B57D-8A18-4D98-AA4A-8DF9782C856A}" srcOrd="1" destOrd="0" presId="urn:microsoft.com/office/officeart/2018/2/layout/IconLabelList"/>
    <dgm:cxn modelId="{9B4FA03C-D400-40FC-90B6-38527144A213}" type="presParOf" srcId="{2C2CA9A2-1720-4DC4-8707-3AE350DBD481}" destId="{F0483ACB-21E6-4B39-948C-AF7E654888B8}"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85DD9-E549-4494-AEF9-0CEFA5858C7A}">
      <dsp:nvSpPr>
        <dsp:cNvPr id="0" name=""/>
        <dsp:cNvSpPr/>
      </dsp:nvSpPr>
      <dsp:spPr>
        <a:xfrm>
          <a:off x="1398112" y="336151"/>
          <a:ext cx="932751" cy="93275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409B4-91D6-4C77-8FEA-9F7177656825}">
      <dsp:nvSpPr>
        <dsp:cNvPr id="0" name=""/>
        <dsp:cNvSpPr/>
      </dsp:nvSpPr>
      <dsp:spPr>
        <a:xfrm>
          <a:off x="828097" y="1575447"/>
          <a:ext cx="20727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How much money did the family spend getting into the park?</a:t>
          </a:r>
        </a:p>
      </dsp:txBody>
      <dsp:txXfrm>
        <a:off x="828097" y="1575447"/>
        <a:ext cx="2072780" cy="720000"/>
      </dsp:txXfrm>
    </dsp:sp>
    <dsp:sp modelId="{458AE8E2-C2BF-47F5-A693-0F8FD593A55F}">
      <dsp:nvSpPr>
        <dsp:cNvPr id="0" name=""/>
        <dsp:cNvSpPr/>
      </dsp:nvSpPr>
      <dsp:spPr>
        <a:xfrm>
          <a:off x="3833630" y="336151"/>
          <a:ext cx="932751" cy="93275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47E1E6-D994-4DB6-8F69-78C86971026F}">
      <dsp:nvSpPr>
        <dsp:cNvPr id="0" name=""/>
        <dsp:cNvSpPr/>
      </dsp:nvSpPr>
      <dsp:spPr>
        <a:xfrm>
          <a:off x="3263615" y="1575447"/>
          <a:ext cx="20727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How much money did the family spend in the community during their trip?</a:t>
          </a:r>
        </a:p>
      </dsp:txBody>
      <dsp:txXfrm>
        <a:off x="3263615" y="1575447"/>
        <a:ext cx="2072780" cy="720000"/>
      </dsp:txXfrm>
    </dsp:sp>
    <dsp:sp modelId="{E8ED3E2A-E325-4DD7-A930-757E351DCE7B}">
      <dsp:nvSpPr>
        <dsp:cNvPr id="0" name=""/>
        <dsp:cNvSpPr/>
      </dsp:nvSpPr>
      <dsp:spPr>
        <a:xfrm>
          <a:off x="1398112" y="2813643"/>
          <a:ext cx="932751" cy="932751"/>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3B0B9-0A6C-4D25-9AD6-4D9981AEE6CA}">
      <dsp:nvSpPr>
        <dsp:cNvPr id="0" name=""/>
        <dsp:cNvSpPr/>
      </dsp:nvSpPr>
      <dsp:spPr>
        <a:xfrm>
          <a:off x="828097" y="4052939"/>
          <a:ext cx="20727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Where was most of their money spent?</a:t>
          </a:r>
        </a:p>
      </dsp:txBody>
      <dsp:txXfrm>
        <a:off x="828097" y="4052939"/>
        <a:ext cx="2072780" cy="720000"/>
      </dsp:txXfrm>
    </dsp:sp>
    <dsp:sp modelId="{ABA439A3-ACBD-4836-8F57-E7D02E3DE674}">
      <dsp:nvSpPr>
        <dsp:cNvPr id="0" name=""/>
        <dsp:cNvSpPr/>
      </dsp:nvSpPr>
      <dsp:spPr>
        <a:xfrm>
          <a:off x="3833630" y="2813643"/>
          <a:ext cx="932751" cy="93275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483ACB-21E6-4B39-948C-AF7E654888B8}">
      <dsp:nvSpPr>
        <dsp:cNvPr id="0" name=""/>
        <dsp:cNvSpPr/>
      </dsp:nvSpPr>
      <dsp:spPr>
        <a:xfrm>
          <a:off x="3263615" y="4052939"/>
          <a:ext cx="20727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What do you infer about tourism and its effect on the community?</a:t>
          </a:r>
        </a:p>
      </dsp:txBody>
      <dsp:txXfrm>
        <a:off x="3263615" y="4052939"/>
        <a:ext cx="207278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29733-2550-4CA4-AE69-2CCB8BF89CE5}" type="datetimeFigureOut">
              <a:rPr lang="en-US" smtClean="0"/>
              <a:t>7/22/2021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227B5-B47F-453B-9B7C-C34C43611AA2}" type="slidenum">
              <a:rPr lang="en-US" smtClean="0"/>
              <a:t>‹#›</a:t>
            </a:fld>
            <a:endParaRPr lang="en-US"/>
          </a:p>
        </p:txBody>
      </p:sp>
    </p:spTree>
    <p:extLst>
      <p:ext uri="{BB962C8B-B14F-4D97-AF65-F5344CB8AC3E}">
        <p14:creationId xmlns:p14="http://schemas.microsoft.com/office/powerpoint/2010/main" val="3978005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name of the lesson is a link to the Wyoming Agriculture in the Classroom website where the lesson can be downloaded.</a:t>
            </a:r>
          </a:p>
        </p:txBody>
      </p:sp>
      <p:sp>
        <p:nvSpPr>
          <p:cNvPr id="4" name="Slide Number Placeholder 3"/>
          <p:cNvSpPr>
            <a:spLocks noGrp="1"/>
          </p:cNvSpPr>
          <p:nvPr>
            <p:ph type="sldNum" sz="quarter" idx="5"/>
          </p:nvPr>
        </p:nvSpPr>
        <p:spPr/>
        <p:txBody>
          <a:bodyPr/>
          <a:lstStyle/>
          <a:p>
            <a:fld id="{2D5227B5-B47F-453B-9B7C-C34C43611AA2}" type="slidenum">
              <a:rPr lang="en-US" smtClean="0"/>
              <a:t>1</a:t>
            </a:fld>
            <a:endParaRPr lang="en-US"/>
          </a:p>
        </p:txBody>
      </p:sp>
    </p:spTree>
    <p:extLst>
      <p:ext uri="{BB962C8B-B14F-4D97-AF65-F5344CB8AC3E}">
        <p14:creationId xmlns:p14="http://schemas.microsoft.com/office/powerpoint/2010/main" val="4275960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2/Procedure #3</a:t>
            </a:r>
          </a:p>
        </p:txBody>
      </p:sp>
      <p:sp>
        <p:nvSpPr>
          <p:cNvPr id="4" name="Slide Number Placeholder 3"/>
          <p:cNvSpPr>
            <a:spLocks noGrp="1"/>
          </p:cNvSpPr>
          <p:nvPr>
            <p:ph type="sldNum" sz="quarter" idx="5"/>
          </p:nvPr>
        </p:nvSpPr>
        <p:spPr/>
        <p:txBody>
          <a:bodyPr/>
          <a:lstStyle/>
          <a:p>
            <a:fld id="{2D5227B5-B47F-453B-9B7C-C34C43611AA2}" type="slidenum">
              <a:rPr lang="en-US" smtClean="0"/>
              <a:t>11</a:t>
            </a:fld>
            <a:endParaRPr lang="en-US"/>
          </a:p>
        </p:txBody>
      </p:sp>
    </p:spTree>
    <p:extLst>
      <p:ext uri="{BB962C8B-B14F-4D97-AF65-F5344CB8AC3E}">
        <p14:creationId xmlns:p14="http://schemas.microsoft.com/office/powerpoint/2010/main" val="3469586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2/Procedure #3:  First bullet – this information is specific to all the National Parks in Wyoming.  The numbers are written out as a way to practice reading large numbers as a math practice. </a:t>
            </a:r>
          </a:p>
        </p:txBody>
      </p:sp>
      <p:sp>
        <p:nvSpPr>
          <p:cNvPr id="4" name="Slide Number Placeholder 3"/>
          <p:cNvSpPr>
            <a:spLocks noGrp="1"/>
          </p:cNvSpPr>
          <p:nvPr>
            <p:ph type="sldNum" sz="quarter" idx="5"/>
          </p:nvPr>
        </p:nvSpPr>
        <p:spPr/>
        <p:txBody>
          <a:bodyPr/>
          <a:lstStyle/>
          <a:p>
            <a:fld id="{2D5227B5-B47F-453B-9B7C-C34C43611AA2}" type="slidenum">
              <a:rPr lang="en-US" smtClean="0"/>
              <a:t>12</a:t>
            </a:fld>
            <a:endParaRPr lang="en-US"/>
          </a:p>
        </p:txBody>
      </p:sp>
    </p:spTree>
    <p:extLst>
      <p:ext uri="{BB962C8B-B14F-4D97-AF65-F5344CB8AC3E}">
        <p14:creationId xmlns:p14="http://schemas.microsoft.com/office/powerpoint/2010/main" val="2982332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2/Procedure #3: Bullets 2 - 5</a:t>
            </a:r>
          </a:p>
        </p:txBody>
      </p:sp>
      <p:sp>
        <p:nvSpPr>
          <p:cNvPr id="4" name="Slide Number Placeholder 3"/>
          <p:cNvSpPr>
            <a:spLocks noGrp="1"/>
          </p:cNvSpPr>
          <p:nvPr>
            <p:ph type="sldNum" sz="quarter" idx="5"/>
          </p:nvPr>
        </p:nvSpPr>
        <p:spPr/>
        <p:txBody>
          <a:bodyPr/>
          <a:lstStyle/>
          <a:p>
            <a:fld id="{2D5227B5-B47F-453B-9B7C-C34C43611AA2}" type="slidenum">
              <a:rPr lang="en-US" smtClean="0"/>
              <a:t>13</a:t>
            </a:fld>
            <a:endParaRPr lang="en-US"/>
          </a:p>
        </p:txBody>
      </p:sp>
    </p:spTree>
    <p:extLst>
      <p:ext uri="{BB962C8B-B14F-4D97-AF65-F5344CB8AC3E}">
        <p14:creationId xmlns:p14="http://schemas.microsoft.com/office/powerpoint/2010/main" val="810294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2/Procedure #4, #5, and #6</a:t>
            </a:r>
          </a:p>
        </p:txBody>
      </p:sp>
      <p:sp>
        <p:nvSpPr>
          <p:cNvPr id="4" name="Slide Number Placeholder 3"/>
          <p:cNvSpPr>
            <a:spLocks noGrp="1"/>
          </p:cNvSpPr>
          <p:nvPr>
            <p:ph type="sldNum" sz="quarter" idx="5"/>
          </p:nvPr>
        </p:nvSpPr>
        <p:spPr/>
        <p:txBody>
          <a:bodyPr/>
          <a:lstStyle/>
          <a:p>
            <a:fld id="{2D5227B5-B47F-453B-9B7C-C34C43611AA2}" type="slidenum">
              <a:rPr lang="en-US" smtClean="0"/>
              <a:t>14</a:t>
            </a:fld>
            <a:endParaRPr lang="en-US"/>
          </a:p>
        </p:txBody>
      </p:sp>
    </p:spTree>
    <p:extLst>
      <p:ext uri="{BB962C8B-B14F-4D97-AF65-F5344CB8AC3E}">
        <p14:creationId xmlns:p14="http://schemas.microsoft.com/office/powerpoint/2010/main" val="3479853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2/Procedure #7</a:t>
            </a:r>
          </a:p>
        </p:txBody>
      </p:sp>
      <p:sp>
        <p:nvSpPr>
          <p:cNvPr id="4" name="Slide Number Placeholder 3"/>
          <p:cNvSpPr>
            <a:spLocks noGrp="1"/>
          </p:cNvSpPr>
          <p:nvPr>
            <p:ph type="sldNum" sz="quarter" idx="5"/>
          </p:nvPr>
        </p:nvSpPr>
        <p:spPr/>
        <p:txBody>
          <a:bodyPr/>
          <a:lstStyle/>
          <a:p>
            <a:fld id="{2D5227B5-B47F-453B-9B7C-C34C43611AA2}" type="slidenum">
              <a:rPr lang="en-US" smtClean="0"/>
              <a:t>15</a:t>
            </a:fld>
            <a:endParaRPr lang="en-US"/>
          </a:p>
        </p:txBody>
      </p:sp>
    </p:spTree>
    <p:extLst>
      <p:ext uri="{BB962C8B-B14F-4D97-AF65-F5344CB8AC3E}">
        <p14:creationId xmlns:p14="http://schemas.microsoft.com/office/powerpoint/2010/main" val="3778150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2/Procedure #7: The coins can be stacked in a pile so the students can’t see how many there are, which allows you to incorporate some math into this lesson.</a:t>
            </a:r>
          </a:p>
        </p:txBody>
      </p:sp>
      <p:sp>
        <p:nvSpPr>
          <p:cNvPr id="4" name="Slide Number Placeholder 3"/>
          <p:cNvSpPr>
            <a:spLocks noGrp="1"/>
          </p:cNvSpPr>
          <p:nvPr>
            <p:ph type="sldNum" sz="quarter" idx="5"/>
          </p:nvPr>
        </p:nvSpPr>
        <p:spPr/>
        <p:txBody>
          <a:bodyPr/>
          <a:lstStyle/>
          <a:p>
            <a:fld id="{2D5227B5-B47F-453B-9B7C-C34C43611AA2}" type="slidenum">
              <a:rPr lang="en-US" smtClean="0"/>
              <a:t>16</a:t>
            </a:fld>
            <a:endParaRPr lang="en-US"/>
          </a:p>
        </p:txBody>
      </p:sp>
    </p:spTree>
    <p:extLst>
      <p:ext uri="{BB962C8B-B14F-4D97-AF65-F5344CB8AC3E}">
        <p14:creationId xmlns:p14="http://schemas.microsoft.com/office/powerpoint/2010/main" val="3833736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2/Procedure #8</a:t>
            </a:r>
          </a:p>
        </p:txBody>
      </p:sp>
      <p:sp>
        <p:nvSpPr>
          <p:cNvPr id="4" name="Slide Number Placeholder 3"/>
          <p:cNvSpPr>
            <a:spLocks noGrp="1"/>
          </p:cNvSpPr>
          <p:nvPr>
            <p:ph type="sldNum" sz="quarter" idx="5"/>
          </p:nvPr>
        </p:nvSpPr>
        <p:spPr/>
        <p:txBody>
          <a:bodyPr/>
          <a:lstStyle/>
          <a:p>
            <a:fld id="{2D5227B5-B47F-453B-9B7C-C34C43611AA2}" type="slidenum">
              <a:rPr lang="en-US" smtClean="0"/>
              <a:t>17</a:t>
            </a:fld>
            <a:endParaRPr lang="en-US"/>
          </a:p>
        </p:txBody>
      </p:sp>
    </p:spTree>
    <p:extLst>
      <p:ext uri="{BB962C8B-B14F-4D97-AF65-F5344CB8AC3E}">
        <p14:creationId xmlns:p14="http://schemas.microsoft.com/office/powerpoint/2010/main" val="1125227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2/Procedure #9</a:t>
            </a:r>
          </a:p>
        </p:txBody>
      </p:sp>
      <p:sp>
        <p:nvSpPr>
          <p:cNvPr id="4" name="Slide Number Placeholder 3"/>
          <p:cNvSpPr>
            <a:spLocks noGrp="1"/>
          </p:cNvSpPr>
          <p:nvPr>
            <p:ph type="sldNum" sz="quarter" idx="5"/>
          </p:nvPr>
        </p:nvSpPr>
        <p:spPr/>
        <p:txBody>
          <a:bodyPr/>
          <a:lstStyle/>
          <a:p>
            <a:fld id="{2D5227B5-B47F-453B-9B7C-C34C43611AA2}" type="slidenum">
              <a:rPr lang="en-US" smtClean="0"/>
              <a:t>18</a:t>
            </a:fld>
            <a:endParaRPr lang="en-US"/>
          </a:p>
        </p:txBody>
      </p:sp>
    </p:spTree>
    <p:extLst>
      <p:ext uri="{BB962C8B-B14F-4D97-AF65-F5344CB8AC3E}">
        <p14:creationId xmlns:p14="http://schemas.microsoft.com/office/powerpoint/2010/main" val="2616539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2/Procedure #10</a:t>
            </a:r>
          </a:p>
        </p:txBody>
      </p:sp>
      <p:sp>
        <p:nvSpPr>
          <p:cNvPr id="4" name="Slide Number Placeholder 3"/>
          <p:cNvSpPr>
            <a:spLocks noGrp="1"/>
          </p:cNvSpPr>
          <p:nvPr>
            <p:ph type="sldNum" sz="quarter" idx="5"/>
          </p:nvPr>
        </p:nvSpPr>
        <p:spPr/>
        <p:txBody>
          <a:bodyPr/>
          <a:lstStyle/>
          <a:p>
            <a:fld id="{2D5227B5-B47F-453B-9B7C-C34C43611AA2}" type="slidenum">
              <a:rPr lang="en-US" smtClean="0"/>
              <a:t>19</a:t>
            </a:fld>
            <a:endParaRPr lang="en-US"/>
          </a:p>
        </p:txBody>
      </p:sp>
    </p:spTree>
    <p:extLst>
      <p:ext uri="{BB962C8B-B14F-4D97-AF65-F5344CB8AC3E}">
        <p14:creationId xmlns:p14="http://schemas.microsoft.com/office/powerpoint/2010/main" val="603636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2/Procedure #11</a:t>
            </a:r>
          </a:p>
        </p:txBody>
      </p:sp>
      <p:sp>
        <p:nvSpPr>
          <p:cNvPr id="4" name="Slide Number Placeholder 3"/>
          <p:cNvSpPr>
            <a:spLocks noGrp="1"/>
          </p:cNvSpPr>
          <p:nvPr>
            <p:ph type="sldNum" sz="quarter" idx="5"/>
          </p:nvPr>
        </p:nvSpPr>
        <p:spPr/>
        <p:txBody>
          <a:bodyPr/>
          <a:lstStyle/>
          <a:p>
            <a:fld id="{2D5227B5-B47F-453B-9B7C-C34C43611AA2}" type="slidenum">
              <a:rPr lang="en-US" smtClean="0"/>
              <a:t>20</a:t>
            </a:fld>
            <a:endParaRPr lang="en-US"/>
          </a:p>
        </p:txBody>
      </p:sp>
    </p:spTree>
    <p:extLst>
      <p:ext uri="{BB962C8B-B14F-4D97-AF65-F5344CB8AC3E}">
        <p14:creationId xmlns:p14="http://schemas.microsoft.com/office/powerpoint/2010/main" val="133146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the focus of today’s lesson.</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2</a:t>
            </a:fld>
            <a:endParaRPr lang="en-US"/>
          </a:p>
        </p:txBody>
      </p:sp>
    </p:spTree>
    <p:extLst>
      <p:ext uri="{BB962C8B-B14F-4D97-AF65-F5344CB8AC3E}">
        <p14:creationId xmlns:p14="http://schemas.microsoft.com/office/powerpoint/2010/main" val="1318476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2/Procedure #12 and #13</a:t>
            </a:r>
          </a:p>
        </p:txBody>
      </p:sp>
      <p:sp>
        <p:nvSpPr>
          <p:cNvPr id="4" name="Slide Number Placeholder 3"/>
          <p:cNvSpPr>
            <a:spLocks noGrp="1"/>
          </p:cNvSpPr>
          <p:nvPr>
            <p:ph type="sldNum" sz="quarter" idx="5"/>
          </p:nvPr>
        </p:nvSpPr>
        <p:spPr/>
        <p:txBody>
          <a:bodyPr/>
          <a:lstStyle/>
          <a:p>
            <a:fld id="{2D5227B5-B47F-453B-9B7C-C34C43611AA2}" type="slidenum">
              <a:rPr lang="en-US" smtClean="0"/>
              <a:t>21</a:t>
            </a:fld>
            <a:endParaRPr lang="en-US"/>
          </a:p>
        </p:txBody>
      </p:sp>
    </p:spTree>
    <p:extLst>
      <p:ext uri="{BB962C8B-B14F-4D97-AF65-F5344CB8AC3E}">
        <p14:creationId xmlns:p14="http://schemas.microsoft.com/office/powerpoint/2010/main" val="3392463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2/Procedure #14: Bullet 1</a:t>
            </a:r>
          </a:p>
        </p:txBody>
      </p:sp>
      <p:sp>
        <p:nvSpPr>
          <p:cNvPr id="4" name="Slide Number Placeholder 3"/>
          <p:cNvSpPr>
            <a:spLocks noGrp="1"/>
          </p:cNvSpPr>
          <p:nvPr>
            <p:ph type="sldNum" sz="quarter" idx="5"/>
          </p:nvPr>
        </p:nvSpPr>
        <p:spPr/>
        <p:txBody>
          <a:bodyPr/>
          <a:lstStyle/>
          <a:p>
            <a:fld id="{2D5227B5-B47F-453B-9B7C-C34C43611AA2}" type="slidenum">
              <a:rPr lang="en-US" smtClean="0"/>
              <a:t>22</a:t>
            </a:fld>
            <a:endParaRPr lang="en-US"/>
          </a:p>
        </p:txBody>
      </p:sp>
    </p:spTree>
    <p:extLst>
      <p:ext uri="{BB962C8B-B14F-4D97-AF65-F5344CB8AC3E}">
        <p14:creationId xmlns:p14="http://schemas.microsoft.com/office/powerpoint/2010/main" val="3832044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2/Procedure #14: Bullet 2 and 3</a:t>
            </a:r>
          </a:p>
        </p:txBody>
      </p:sp>
      <p:sp>
        <p:nvSpPr>
          <p:cNvPr id="4" name="Slide Number Placeholder 3"/>
          <p:cNvSpPr>
            <a:spLocks noGrp="1"/>
          </p:cNvSpPr>
          <p:nvPr>
            <p:ph type="sldNum" sz="quarter" idx="5"/>
          </p:nvPr>
        </p:nvSpPr>
        <p:spPr/>
        <p:txBody>
          <a:bodyPr/>
          <a:lstStyle/>
          <a:p>
            <a:fld id="{2D5227B5-B47F-453B-9B7C-C34C43611AA2}" type="slidenum">
              <a:rPr lang="en-US" smtClean="0"/>
              <a:t>23</a:t>
            </a:fld>
            <a:endParaRPr lang="en-US"/>
          </a:p>
        </p:txBody>
      </p:sp>
    </p:spTree>
    <p:extLst>
      <p:ext uri="{BB962C8B-B14F-4D97-AF65-F5344CB8AC3E}">
        <p14:creationId xmlns:p14="http://schemas.microsoft.com/office/powerpoint/2010/main" val="2274254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2/Procedure #14: Bullet 4 and 5</a:t>
            </a:r>
          </a:p>
        </p:txBody>
      </p:sp>
      <p:sp>
        <p:nvSpPr>
          <p:cNvPr id="4" name="Slide Number Placeholder 3"/>
          <p:cNvSpPr>
            <a:spLocks noGrp="1"/>
          </p:cNvSpPr>
          <p:nvPr>
            <p:ph type="sldNum" sz="quarter" idx="5"/>
          </p:nvPr>
        </p:nvSpPr>
        <p:spPr/>
        <p:txBody>
          <a:bodyPr/>
          <a:lstStyle/>
          <a:p>
            <a:fld id="{2D5227B5-B47F-453B-9B7C-C34C43611AA2}" type="slidenum">
              <a:rPr lang="en-US" smtClean="0"/>
              <a:t>24</a:t>
            </a:fld>
            <a:endParaRPr lang="en-US"/>
          </a:p>
        </p:txBody>
      </p:sp>
    </p:spTree>
    <p:extLst>
      <p:ext uri="{BB962C8B-B14F-4D97-AF65-F5344CB8AC3E}">
        <p14:creationId xmlns:p14="http://schemas.microsoft.com/office/powerpoint/2010/main" val="3918319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2/Procedure #14: Bullet 6 - 9</a:t>
            </a:r>
          </a:p>
        </p:txBody>
      </p:sp>
      <p:sp>
        <p:nvSpPr>
          <p:cNvPr id="4" name="Slide Number Placeholder 3"/>
          <p:cNvSpPr>
            <a:spLocks noGrp="1"/>
          </p:cNvSpPr>
          <p:nvPr>
            <p:ph type="sldNum" sz="quarter" idx="5"/>
          </p:nvPr>
        </p:nvSpPr>
        <p:spPr/>
        <p:txBody>
          <a:bodyPr/>
          <a:lstStyle/>
          <a:p>
            <a:fld id="{2D5227B5-B47F-453B-9B7C-C34C43611AA2}" type="slidenum">
              <a:rPr lang="en-US" smtClean="0"/>
              <a:t>25</a:t>
            </a:fld>
            <a:endParaRPr lang="en-US"/>
          </a:p>
        </p:txBody>
      </p:sp>
    </p:spTree>
    <p:extLst>
      <p:ext uri="{BB962C8B-B14F-4D97-AF65-F5344CB8AC3E}">
        <p14:creationId xmlns:p14="http://schemas.microsoft.com/office/powerpoint/2010/main" val="3006378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Assessment</a:t>
            </a:r>
          </a:p>
        </p:txBody>
      </p:sp>
      <p:sp>
        <p:nvSpPr>
          <p:cNvPr id="4" name="Slide Number Placeholder 3"/>
          <p:cNvSpPr>
            <a:spLocks noGrp="1"/>
          </p:cNvSpPr>
          <p:nvPr>
            <p:ph type="sldNum" sz="quarter" idx="5"/>
          </p:nvPr>
        </p:nvSpPr>
        <p:spPr/>
        <p:txBody>
          <a:bodyPr/>
          <a:lstStyle/>
          <a:p>
            <a:fld id="{2D5227B5-B47F-453B-9B7C-C34C43611AA2}" type="slidenum">
              <a:rPr lang="en-US" smtClean="0"/>
              <a:t>26</a:t>
            </a:fld>
            <a:endParaRPr lang="en-US"/>
          </a:p>
        </p:txBody>
      </p:sp>
    </p:spTree>
    <p:extLst>
      <p:ext uri="{BB962C8B-B14F-4D97-AF65-F5344CB8AC3E}">
        <p14:creationId xmlns:p14="http://schemas.microsoft.com/office/powerpoint/2010/main" val="4202036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Provide the students an opportunity to explain their learning.</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27</a:t>
            </a:fld>
            <a:endParaRPr lang="en-US"/>
          </a:p>
        </p:txBody>
      </p:sp>
    </p:spTree>
    <p:extLst>
      <p:ext uri="{BB962C8B-B14F-4D97-AF65-F5344CB8AC3E}">
        <p14:creationId xmlns:p14="http://schemas.microsoft.com/office/powerpoint/2010/main" val="245471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These are the new vocabulary words for this lesson.  You may need to adjust this list according to the needs of your students.</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3</a:t>
            </a:fld>
            <a:endParaRPr lang="en-US"/>
          </a:p>
        </p:txBody>
      </p:sp>
    </p:spTree>
    <p:extLst>
      <p:ext uri="{BB962C8B-B14F-4D97-AF65-F5344CB8AC3E}">
        <p14:creationId xmlns:p14="http://schemas.microsoft.com/office/powerpoint/2010/main" val="147609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Look back on the previous lesson and review the key ideas.</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4</a:t>
            </a:fld>
            <a:endParaRPr lang="en-US"/>
          </a:p>
        </p:txBody>
      </p:sp>
    </p:spTree>
    <p:extLst>
      <p:ext uri="{BB962C8B-B14F-4D97-AF65-F5344CB8AC3E}">
        <p14:creationId xmlns:p14="http://schemas.microsoft.com/office/powerpoint/2010/main" val="70781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Bad Hand Terry, Native American author, historian, and living history presenter at Ft. Laramie’s 4</a:t>
            </a:r>
            <a:r>
              <a:rPr lang="en-US" baseline="30000" dirty="0"/>
              <a:t>th</a:t>
            </a:r>
            <a:r>
              <a:rPr lang="en-US" dirty="0"/>
              <a:t> of July celebration.</a:t>
            </a:r>
          </a:p>
        </p:txBody>
      </p:sp>
      <p:sp>
        <p:nvSpPr>
          <p:cNvPr id="4" name="Slide Number Placeholder 3"/>
          <p:cNvSpPr>
            <a:spLocks noGrp="1"/>
          </p:cNvSpPr>
          <p:nvPr>
            <p:ph type="sldNum" sz="quarter" idx="5"/>
          </p:nvPr>
        </p:nvSpPr>
        <p:spPr/>
        <p:txBody>
          <a:bodyPr/>
          <a:lstStyle/>
          <a:p>
            <a:fld id="{2D5227B5-B47F-453B-9B7C-C34C43611AA2}" type="slidenum">
              <a:rPr lang="en-US" smtClean="0"/>
              <a:t>5</a:t>
            </a:fld>
            <a:endParaRPr lang="en-US"/>
          </a:p>
        </p:txBody>
      </p:sp>
    </p:spTree>
    <p:extLst>
      <p:ext uri="{BB962C8B-B14F-4D97-AF65-F5344CB8AC3E}">
        <p14:creationId xmlns:p14="http://schemas.microsoft.com/office/powerpoint/2010/main" val="84257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2/Procedure #1</a:t>
            </a:r>
          </a:p>
        </p:txBody>
      </p:sp>
      <p:sp>
        <p:nvSpPr>
          <p:cNvPr id="4" name="Slide Number Placeholder 3"/>
          <p:cNvSpPr>
            <a:spLocks noGrp="1"/>
          </p:cNvSpPr>
          <p:nvPr>
            <p:ph type="sldNum" sz="quarter" idx="5"/>
          </p:nvPr>
        </p:nvSpPr>
        <p:spPr/>
        <p:txBody>
          <a:bodyPr/>
          <a:lstStyle/>
          <a:p>
            <a:fld id="{2D5227B5-B47F-453B-9B7C-C34C43611AA2}" type="slidenum">
              <a:rPr lang="en-US" smtClean="0"/>
              <a:t>6</a:t>
            </a:fld>
            <a:endParaRPr lang="en-US"/>
          </a:p>
        </p:txBody>
      </p:sp>
    </p:spTree>
    <p:extLst>
      <p:ext uri="{BB962C8B-B14F-4D97-AF65-F5344CB8AC3E}">
        <p14:creationId xmlns:p14="http://schemas.microsoft.com/office/powerpoint/2010/main" val="365752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2/Procedure #1</a:t>
            </a:r>
          </a:p>
        </p:txBody>
      </p:sp>
      <p:sp>
        <p:nvSpPr>
          <p:cNvPr id="4" name="Slide Number Placeholder 3"/>
          <p:cNvSpPr>
            <a:spLocks noGrp="1"/>
          </p:cNvSpPr>
          <p:nvPr>
            <p:ph type="sldNum" sz="quarter" idx="5"/>
          </p:nvPr>
        </p:nvSpPr>
        <p:spPr/>
        <p:txBody>
          <a:bodyPr/>
          <a:lstStyle/>
          <a:p>
            <a:fld id="{2D5227B5-B47F-453B-9B7C-C34C43611AA2}" type="slidenum">
              <a:rPr lang="en-US" smtClean="0"/>
              <a:t>7</a:t>
            </a:fld>
            <a:endParaRPr lang="en-US"/>
          </a:p>
        </p:txBody>
      </p:sp>
    </p:spTree>
    <p:extLst>
      <p:ext uri="{BB962C8B-B14F-4D97-AF65-F5344CB8AC3E}">
        <p14:creationId xmlns:p14="http://schemas.microsoft.com/office/powerpoint/2010/main" val="132255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2/Procedure #1: Student responses can be collected on this slide.  A brainstorming tech tool such as </a:t>
            </a:r>
            <a:r>
              <a:rPr lang="en-US" err="1"/>
              <a:t>MindMeister</a:t>
            </a:r>
            <a:r>
              <a:rPr lang="en-US"/>
              <a:t> allows students to brainstorm ideas. </a:t>
            </a:r>
          </a:p>
        </p:txBody>
      </p:sp>
      <p:sp>
        <p:nvSpPr>
          <p:cNvPr id="4" name="Slide Number Placeholder 3"/>
          <p:cNvSpPr>
            <a:spLocks noGrp="1"/>
          </p:cNvSpPr>
          <p:nvPr>
            <p:ph type="sldNum" sz="quarter" idx="5"/>
          </p:nvPr>
        </p:nvSpPr>
        <p:spPr/>
        <p:txBody>
          <a:bodyPr/>
          <a:lstStyle/>
          <a:p>
            <a:fld id="{2D5227B5-B47F-453B-9B7C-C34C43611AA2}" type="slidenum">
              <a:rPr lang="en-US" smtClean="0"/>
              <a:t>8</a:t>
            </a:fld>
            <a:endParaRPr lang="en-US"/>
          </a:p>
        </p:txBody>
      </p:sp>
    </p:spTree>
    <p:extLst>
      <p:ext uri="{BB962C8B-B14F-4D97-AF65-F5344CB8AC3E}">
        <p14:creationId xmlns:p14="http://schemas.microsoft.com/office/powerpoint/2010/main" val="99856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 2/Procedure #1</a:t>
            </a:r>
          </a:p>
        </p:txBody>
      </p:sp>
      <p:sp>
        <p:nvSpPr>
          <p:cNvPr id="4" name="Slide Number Placeholder 3"/>
          <p:cNvSpPr>
            <a:spLocks noGrp="1"/>
          </p:cNvSpPr>
          <p:nvPr>
            <p:ph type="sldNum" sz="quarter" idx="5"/>
          </p:nvPr>
        </p:nvSpPr>
        <p:spPr/>
        <p:txBody>
          <a:bodyPr/>
          <a:lstStyle/>
          <a:p>
            <a:fld id="{2D5227B5-B47F-453B-9B7C-C34C43611AA2}" type="slidenum">
              <a:rPr lang="en-US" smtClean="0"/>
              <a:t>10</a:t>
            </a:fld>
            <a:endParaRPr lang="en-US"/>
          </a:p>
        </p:txBody>
      </p:sp>
    </p:spTree>
    <p:extLst>
      <p:ext uri="{BB962C8B-B14F-4D97-AF65-F5344CB8AC3E}">
        <p14:creationId xmlns:p14="http://schemas.microsoft.com/office/powerpoint/2010/main" val="1089901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D5EBC-D9DA-444D-9BB5-9F0CAA8BDE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FE452C-1B0D-43CE-9533-E6B325A18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CC5F9B-02E6-4B68-8880-6B58D0DF18FC}"/>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5" name="Footer Placeholder 4">
            <a:extLst>
              <a:ext uri="{FF2B5EF4-FFF2-40B4-BE49-F238E27FC236}">
                <a16:creationId xmlns:a16="http://schemas.microsoft.com/office/drawing/2014/main" id="{A1563AD0-33D3-4FCC-A0F4-5581AB87A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C9353-D403-4667-B046-6CBE892972A2}"/>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9560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5DE1D-7646-4B03-A15D-0AE7D5DE22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2B04A4-412A-4A7F-9E66-04D7374665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27FBF-7F9B-4F57-A830-5D3B92EEB976}"/>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5" name="Footer Placeholder 4">
            <a:extLst>
              <a:ext uri="{FF2B5EF4-FFF2-40B4-BE49-F238E27FC236}">
                <a16:creationId xmlns:a16="http://schemas.microsoft.com/office/drawing/2014/main" id="{E9AE06F9-9E05-4C39-9328-7A55524DB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06EE0-B855-4FC9-9FB5-886E0A7317EF}"/>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02026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8846C6-687B-4636-934D-C6BFC56BC8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8BAD0A-2D0E-4946-8B62-A8C5118FCF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CBE08-6CC2-487A-A459-C1F1AAC9690A}"/>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5" name="Footer Placeholder 4">
            <a:extLst>
              <a:ext uri="{FF2B5EF4-FFF2-40B4-BE49-F238E27FC236}">
                <a16:creationId xmlns:a16="http://schemas.microsoft.com/office/drawing/2014/main" id="{41301667-0294-49DA-8619-D2A4F3DC2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C6DAD-7F5B-4637-B7F7-3E36EDAA80CC}"/>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4341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38C7-477D-4D13-8BF3-79323B0E11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453107-CE05-491E-A8CB-064C36EEFE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BE93B-1FC9-4CBF-8A6F-B67E2C8854CC}"/>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5" name="Footer Placeholder 4">
            <a:extLst>
              <a:ext uri="{FF2B5EF4-FFF2-40B4-BE49-F238E27FC236}">
                <a16:creationId xmlns:a16="http://schemas.microsoft.com/office/drawing/2014/main" id="{617A76B4-252B-4AB7-ABDF-1CCE72DC7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DDC96-AE45-455F-B11D-E49C858442D6}"/>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0506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43B0-DA1F-4A64-B4A9-E2A983927A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1A0768-DC5D-4A53-B399-A7EFB40CF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6BF6C9-1670-4ABC-A33E-D0655D95B106}"/>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5" name="Footer Placeholder 4">
            <a:extLst>
              <a:ext uri="{FF2B5EF4-FFF2-40B4-BE49-F238E27FC236}">
                <a16:creationId xmlns:a16="http://schemas.microsoft.com/office/drawing/2014/main" id="{1EF5E7A4-779D-48F1-A898-6BC9AE35D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EDD3D-E1F9-407F-8CD6-FABD0DE8BE5C}"/>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296424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31AD-E5A0-479B-B401-7A352AD7A2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7B9187-22A2-46E0-8FB9-8B33604E20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CFC8BF-79F7-4086-9AAF-16FC732153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9294F8-3836-49F8-B0CE-2C6E3EF555D7}"/>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6" name="Footer Placeholder 5">
            <a:extLst>
              <a:ext uri="{FF2B5EF4-FFF2-40B4-BE49-F238E27FC236}">
                <a16:creationId xmlns:a16="http://schemas.microsoft.com/office/drawing/2014/main" id="{723F24F3-A115-4783-8BDC-24B53EB8B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2F61D-55C2-4147-9DEF-EB175A17C94F}"/>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663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E46CF-7F18-45D0-98F3-4806AF91C5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A8DAAD-5F9B-4459-8301-1209AE552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89B734-A69A-40D3-9BDA-CB9D3EBA5F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DA8498-F20C-4EB4-B8A3-C7BE103D23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0833EF-530F-474B-A1CB-6AE598CD9B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DAE0CD-297B-4119-A361-0BF9E204A654}"/>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8" name="Footer Placeholder 7">
            <a:extLst>
              <a:ext uri="{FF2B5EF4-FFF2-40B4-BE49-F238E27FC236}">
                <a16:creationId xmlns:a16="http://schemas.microsoft.com/office/drawing/2014/main" id="{3E74E829-00AE-47BC-9515-CC18C79C06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50B55-77DB-4244-90DE-396F1EA3E765}"/>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234958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5388-E7F4-4CC5-A515-70EAB2409A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123C7E-BDB5-41FD-916F-11ADD1C055CA}"/>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4" name="Footer Placeholder 3">
            <a:extLst>
              <a:ext uri="{FF2B5EF4-FFF2-40B4-BE49-F238E27FC236}">
                <a16:creationId xmlns:a16="http://schemas.microsoft.com/office/drawing/2014/main" id="{DC8DC23D-3385-41C2-824F-3D6F36F800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DA5AB9-7439-4CE7-97D7-D426BAD1EB6B}"/>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313965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59A7AD-F0CD-40FC-B278-20E008EC7214}"/>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3" name="Footer Placeholder 2">
            <a:extLst>
              <a:ext uri="{FF2B5EF4-FFF2-40B4-BE49-F238E27FC236}">
                <a16:creationId xmlns:a16="http://schemas.microsoft.com/office/drawing/2014/main" id="{F3D6BBD3-50E4-4591-8FD7-C23CB72F3D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07B724-32DA-4FC9-A2B4-18A656227383}"/>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4969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C9D8-21CE-4202-97F1-E221C5720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2721A4-BA27-4DC6-87AD-4987DEE26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86C10-D81D-4BAA-82D4-E2913B988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2B24C-DCE0-40C0-858A-D482F717F6B0}"/>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6" name="Footer Placeholder 5">
            <a:extLst>
              <a:ext uri="{FF2B5EF4-FFF2-40B4-BE49-F238E27FC236}">
                <a16:creationId xmlns:a16="http://schemas.microsoft.com/office/drawing/2014/main" id="{33CBF1AA-47C9-4334-8433-7AA6456FCF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DBA89-EE1F-47D8-B9B2-CE0B5B729025}"/>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324664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C9A2-631B-4787-9239-772F3FDBE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8C63DC-FE60-4B0B-89F5-8D178572C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2156BC-A42B-4885-99A5-302592313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78085-1F31-4146-8E2D-B5F719A07939}"/>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6" name="Footer Placeholder 5">
            <a:extLst>
              <a:ext uri="{FF2B5EF4-FFF2-40B4-BE49-F238E27FC236}">
                <a16:creationId xmlns:a16="http://schemas.microsoft.com/office/drawing/2014/main" id="{8BAA36FC-F053-4C03-B8CF-1167B6EC25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AD35B8-0A23-40AB-A82F-82551F7690B4}"/>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23000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A11D5-FB5E-42C1-A1EB-817E95FD1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104FB0-6310-4907-A823-EC4AC21C4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52A71-97A6-47E8-96C3-D256AE4C71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37116-13DF-4548-98E2-A25E16FC6DCD}" type="datetimeFigureOut">
              <a:rPr lang="en-US" smtClean="0"/>
              <a:t>7/22/2021</a:t>
            </a:fld>
            <a:endParaRPr lang="en-US"/>
          </a:p>
        </p:txBody>
      </p:sp>
      <p:sp>
        <p:nvSpPr>
          <p:cNvPr id="5" name="Footer Placeholder 4">
            <a:extLst>
              <a:ext uri="{FF2B5EF4-FFF2-40B4-BE49-F238E27FC236}">
                <a16:creationId xmlns:a16="http://schemas.microsoft.com/office/drawing/2014/main" id="{A639DA45-4889-4C43-B72B-8C09873D8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5E2C3F-1A85-401F-A855-5C1A723BD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8F391-85ED-49D7-9E57-0B9EA65BBAFF}" type="slidenum">
              <a:rPr lang="en-US" smtClean="0"/>
              <a:t>‹#›</a:t>
            </a:fld>
            <a:endParaRPr lang="en-US"/>
          </a:p>
        </p:txBody>
      </p:sp>
    </p:spTree>
    <p:extLst>
      <p:ext uri="{BB962C8B-B14F-4D97-AF65-F5344CB8AC3E}">
        <p14:creationId xmlns:p14="http://schemas.microsoft.com/office/powerpoint/2010/main" val="264666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tiff"/><Relationship Id="rId4" Type="http://schemas.openxmlformats.org/officeDocument/2006/relationships/hyperlink" Target="https://wyaitc.org/lesson/lesson-four-outdoor-recreation-and-tourism-past-present-and-future"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juragancipir.com/devils-tower-united-states-national-monument/" TargetMode="Externa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osheas/3578191076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ps.gov/subjects/socialscience/vse.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nomadicniko.com/2015/09/12/cody-wyoming/" TargetMode="Externa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flickr.com/photos/jstephenconn/414856076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hyperlink" Target="https://creativecommons.org/licenses/by-nc-nd/3.0/" TargetMode="External"/><Relationship Id="rId4" Type="http://schemas.openxmlformats.org/officeDocument/2006/relationships/hyperlink" Target="https://tdhoch.blogspot.com/2011/08/devils-tower.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creativecommons.org/licenses/by-sa/3.0/" TargetMode="External"/><Relationship Id="rId5" Type="http://schemas.openxmlformats.org/officeDocument/2006/relationships/hyperlink" Target="http://juragancipir.com/devils-tower-united-states-national-monument/" TargetMode="Externa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nl.m.wikipedia.org/wiki/Fort_Laramie_National_Historic_Sit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1.pn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creativecommons.org/licenses/by/3.0/" TargetMode="External"/><Relationship Id="rId5" Type="http://schemas.openxmlformats.org/officeDocument/2006/relationships/hyperlink" Target="http://flickr.com/photos/usdagov/6280586996" TargetMode="External"/><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Northeast_Entrance_Statio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circumerro-stock/163878004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https://wyaitc.org/wp-content/uploads/2018/11/4ORTL4-Worksheets-and-Resources.pdf" TargetMode="Externa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osheas/3578191076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hyperlink" Target="https://www.flickr.com/photos/auvet/504546332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s://www.rawpixel.com/image/81235/premium-photo-image-indian-kerala-asia" TargetMode="External"/><Relationship Id="rId9" Type="http://schemas.openxmlformats.org/officeDocument/2006/relationships/hyperlink" Target="https://creativecommons.org/licenses/by-nc-nd/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commons.wikimedia.org/wiki/File:Seal_of_the_State_of_Hawaii.sv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category:state_seals_of_wyom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hyperlink" Target="https://wyaitc.org/wp-content/uploads/2019/10/4ORTL1-Worksheets-and-Resources.pdf"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126590" y="83677"/>
            <a:ext cx="7835685" cy="6469734"/>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317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5767754" y="3044483"/>
            <a:ext cx="6424246" cy="3724096"/>
          </a:xfrm>
          <a:prstGeom prst="rect">
            <a:avLst/>
          </a:prstGeom>
          <a:noFill/>
        </p:spPr>
        <p:txBody>
          <a:bodyPr wrap="square" lIns="91440" tIns="45720" rIns="91440" bIns="45720" rtlCol="0" anchor="t">
            <a:spAutoFit/>
          </a:bodyPr>
          <a:lstStyle/>
          <a:p>
            <a:pPr algn="ctr"/>
            <a:r>
              <a:rPr lang="en-US" sz="4400" dirty="0">
                <a:latin typeface="Arial"/>
                <a:cs typeface="Arial"/>
              </a:rPr>
              <a:t>Outdoor Recreation &amp; Tourism</a:t>
            </a:r>
          </a:p>
          <a:p>
            <a:pPr algn="ctr"/>
            <a:r>
              <a:rPr lang="en-US" sz="4400" dirty="0">
                <a:latin typeface="Arial"/>
                <a:cs typeface="Arial"/>
              </a:rPr>
              <a:t>4</a:t>
            </a:r>
            <a:r>
              <a:rPr lang="en-US" sz="4400" baseline="30000" dirty="0">
                <a:latin typeface="Arial"/>
                <a:cs typeface="Arial"/>
              </a:rPr>
              <a:t>th</a:t>
            </a:r>
            <a:r>
              <a:rPr lang="en-US" sz="4400" dirty="0">
                <a:latin typeface="Arial"/>
                <a:cs typeface="Arial"/>
              </a:rPr>
              <a:t> Grade</a:t>
            </a:r>
          </a:p>
          <a:p>
            <a:pPr algn="ctr"/>
            <a:r>
              <a:rPr lang="en-US" sz="3200" dirty="0">
                <a:latin typeface="Arial"/>
                <a:cs typeface="Arial"/>
              </a:rPr>
              <a:t>Lesson 4 - Day 2: </a:t>
            </a:r>
            <a:endParaRPr lang="en-US" sz="3200" dirty="0">
              <a:latin typeface="Arial" panose="020B0604020202020204" pitchFamily="34" charset="0"/>
              <a:cs typeface="Arial" panose="020B0604020202020204" pitchFamily="34" charset="0"/>
            </a:endParaRPr>
          </a:p>
          <a:p>
            <a:pPr algn="ctr"/>
            <a:r>
              <a:rPr lang="en-US" sz="3200" dirty="0">
                <a:solidFill>
                  <a:srgbClr val="0070C0"/>
                </a:solidFill>
                <a:latin typeface="Arial"/>
                <a:cs typeface="Arial"/>
                <a:hlinkClick r:id="rId4">
                  <a:extLst>
                    <a:ext uri="{A12FA001-AC4F-418D-AE19-62706E023703}">
                      <ahyp:hlinkClr xmlns:ahyp="http://schemas.microsoft.com/office/drawing/2018/hyperlinkcolor" val="tx"/>
                    </a:ext>
                  </a:extLst>
                </a:hlinkClick>
              </a:rPr>
              <a:t>Outdoor Recreation and Tourism –</a:t>
            </a:r>
          </a:p>
          <a:p>
            <a:pPr algn="ctr"/>
            <a:r>
              <a:rPr lang="en-US" sz="3200" dirty="0">
                <a:solidFill>
                  <a:srgbClr val="0070C0"/>
                </a:solidFill>
                <a:latin typeface="Arial"/>
                <a:cs typeface="Arial"/>
                <a:hlinkClick r:id="rId4">
                  <a:extLst>
                    <a:ext uri="{A12FA001-AC4F-418D-AE19-62706E023703}">
                      <ahyp:hlinkClr xmlns:ahyp="http://schemas.microsoft.com/office/drawing/2018/hyperlinkcolor" val="tx"/>
                    </a:ext>
                  </a:extLst>
                </a:hlinkClick>
              </a:rPr>
              <a:t>Past, Present, and Future </a:t>
            </a:r>
            <a:endParaRPr lang="en-US" sz="3200" dirty="0">
              <a:solidFill>
                <a:srgbClr val="0070C0"/>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A3B961C1-3912-42B9-A3D4-48E8A90163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09095" y="253218"/>
            <a:ext cx="2791265" cy="2791265"/>
          </a:xfrm>
          <a:prstGeom prst="rect">
            <a:avLst/>
          </a:prstGeom>
        </p:spPr>
      </p:pic>
    </p:spTree>
    <p:extLst>
      <p:ext uri="{BB962C8B-B14F-4D97-AF65-F5344CB8AC3E}">
        <p14:creationId xmlns:p14="http://schemas.microsoft.com/office/powerpoint/2010/main" val="832255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0D00E8B-D721-4E38-BC2B-7F1433D1898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609598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 sky, outdoor, road&#10;&#10;Description automatically generated">
            <a:extLst>
              <a:ext uri="{FF2B5EF4-FFF2-40B4-BE49-F238E27FC236}">
                <a16:creationId xmlns:a16="http://schemas.microsoft.com/office/drawing/2014/main" id="{886DE5C1-B00E-43D0-B10C-8A8771F9779D}"/>
              </a:ext>
            </a:extLst>
          </p:cNvPr>
          <p:cNvPicPr>
            <a:picLocks noChangeAspect="1"/>
          </p:cNvPicPr>
          <p:nvPr/>
        </p:nvPicPr>
        <p:blipFill rotWithShape="1">
          <a:blip r:embed="rId4">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6096000" y="10"/>
            <a:ext cx="6096000" cy="3428990"/>
          </a:xfrm>
          <a:prstGeom prst="rect">
            <a:avLst/>
          </a:prstGeom>
        </p:spPr>
      </p:pic>
      <p:pic>
        <p:nvPicPr>
          <p:cNvPr id="1028" name="Picture 4">
            <a:extLst>
              <a:ext uri="{FF2B5EF4-FFF2-40B4-BE49-F238E27FC236}">
                <a16:creationId xmlns:a16="http://schemas.microsoft.com/office/drawing/2014/main" id="{32A11A3D-16E6-4E84-8FCE-C6B8064824C8}"/>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 y="3429000"/>
            <a:ext cx="609598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F88E2B8-72E6-4BB1-8BC6-61D1686E740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1"/>
          <a:stretch/>
        </p:blipFill>
        <p:spPr>
          <a:xfrm>
            <a:off x="6096000" y="3429000"/>
            <a:ext cx="6096000" cy="3429000"/>
          </a:xfrm>
          <a:prstGeom prst="rect">
            <a:avLst/>
          </a:prstGeom>
        </p:spPr>
      </p:pic>
      <p:sp>
        <p:nvSpPr>
          <p:cNvPr id="1030" name="Rectangle 136">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ame 138">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84990B3-74E6-46BC-9882-E67F0576E7CE}"/>
              </a:ext>
            </a:extLst>
          </p:cNvPr>
          <p:cNvSpPr>
            <a:spLocks noGrp="1"/>
          </p:cNvSpPr>
          <p:nvPr>
            <p:ph type="title"/>
          </p:nvPr>
        </p:nvSpPr>
        <p:spPr>
          <a:xfrm>
            <a:off x="4286858" y="2956195"/>
            <a:ext cx="3618284" cy="1345720"/>
          </a:xfrm>
          <a:noFill/>
        </p:spPr>
        <p:txBody>
          <a:bodyPr vert="horz" lIns="91440" tIns="45720" rIns="91440" bIns="45720" rtlCol="0" anchor="ctr">
            <a:noAutofit/>
          </a:bodyPr>
          <a:lstStyle/>
          <a:p>
            <a:pPr algn="ctr"/>
            <a:r>
              <a:rPr lang="en-US" sz="2400" b="1" kern="1200">
                <a:solidFill>
                  <a:srgbClr val="080808"/>
                </a:solidFill>
                <a:latin typeface="+mj-lt"/>
                <a:ea typeface="+mj-ea"/>
                <a:cs typeface="+mj-cs"/>
              </a:rPr>
              <a:t>Economy</a:t>
            </a:r>
            <a:r>
              <a:rPr lang="en-US" sz="2400" kern="1200">
                <a:solidFill>
                  <a:srgbClr val="080808"/>
                </a:solidFill>
                <a:latin typeface="+mj-lt"/>
                <a:ea typeface="+mj-ea"/>
                <a:cs typeface="+mj-cs"/>
              </a:rPr>
              <a:t> is how many goods and services are produced and how much money people spend on these things. </a:t>
            </a:r>
          </a:p>
        </p:txBody>
      </p:sp>
      <p:sp>
        <p:nvSpPr>
          <p:cNvPr id="11" name="TextBox 10">
            <a:extLst>
              <a:ext uri="{FF2B5EF4-FFF2-40B4-BE49-F238E27FC236}">
                <a16:creationId xmlns:a16="http://schemas.microsoft.com/office/drawing/2014/main" id="{76CA582C-C953-4632-84D5-B1FEDDE66031}"/>
              </a:ext>
            </a:extLst>
          </p:cNvPr>
          <p:cNvSpPr txBox="1"/>
          <p:nvPr/>
        </p:nvSpPr>
        <p:spPr>
          <a:xfrm>
            <a:off x="9626875" y="3228945"/>
            <a:ext cx="2565125" cy="200055"/>
          </a:xfrm>
          <a:prstGeom prst="rect">
            <a:avLst/>
          </a:prstGeom>
          <a:noFill/>
        </p:spPr>
        <p:txBody>
          <a:bodyPr wrap="none" rtlCol="0">
            <a:spAutoFit/>
          </a:bodyPr>
          <a:lstStyle/>
          <a:p>
            <a:pPr algn="r">
              <a:spcAft>
                <a:spcPts val="600"/>
              </a:spcAft>
            </a:pPr>
            <a:r>
              <a:rPr lang="en-US" sz="700" dirty="0">
                <a:solidFill>
                  <a:srgbClr val="FFFFFF"/>
                </a:solidFill>
                <a:hlinkClick r:id="rId5" tooltip="http://juragancipir.com/devils-tower-united-states-national-monument/">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8"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295514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96E2A2-B9F5-4E04-AA46-DDF10C1EF014}"/>
              </a:ext>
            </a:extLst>
          </p:cNvPr>
          <p:cNvPicPr>
            <a:picLocks noGrp="1" noChangeAspect="1"/>
          </p:cNvPicPr>
          <p:nvPr>
            <p:ph idx="1"/>
          </p:nvPr>
        </p:nvPicPr>
        <p:blipFill rotWithShape="1">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0" y="-5676"/>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3EA9B28-B25A-4ACD-8978-FDB73753840A}"/>
              </a:ext>
            </a:extLst>
          </p:cNvPr>
          <p:cNvSpPr>
            <a:spLocks noGrp="1"/>
          </p:cNvSpPr>
          <p:nvPr>
            <p:ph type="title"/>
          </p:nvPr>
        </p:nvSpPr>
        <p:spPr>
          <a:xfrm>
            <a:off x="8155371" y="3238500"/>
            <a:ext cx="3852041" cy="3808182"/>
          </a:xfrm>
        </p:spPr>
        <p:txBody>
          <a:bodyPr vert="horz" lIns="91440" tIns="45720" rIns="91440" bIns="45720" rtlCol="0" anchor="t">
            <a:noAutofit/>
          </a:bodyPr>
          <a:lstStyle/>
          <a:p>
            <a:pPr algn="ctr"/>
            <a:r>
              <a:rPr lang="en-US" sz="2400" b="1"/>
              <a:t>Visitors come from all over the world to experience our open-spaces, landscapes, and western way of life.</a:t>
            </a:r>
            <a:br>
              <a:rPr lang="en-US" sz="2400"/>
            </a:br>
            <a:br>
              <a:rPr lang="en-US" sz="2400"/>
            </a:br>
            <a:r>
              <a:rPr lang="en-US" sz="3200"/>
              <a:t>Tourism impacts both our economy and culture.</a:t>
            </a:r>
            <a:br>
              <a:rPr lang="en-US" sz="2400"/>
            </a:br>
            <a:endParaRPr lang="en-US" sz="2400"/>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7C0C0D3-E7CC-4678-8482-638F8952F71E}"/>
              </a:ext>
            </a:extLst>
          </p:cNvPr>
          <p:cNvSpPr txBox="1"/>
          <p:nvPr/>
        </p:nvSpPr>
        <p:spPr>
          <a:xfrm>
            <a:off x="-8039" y="6652259"/>
            <a:ext cx="2723823" cy="200055"/>
          </a:xfrm>
          <a:prstGeom prst="rect">
            <a:avLst/>
          </a:prstGeom>
          <a:noFill/>
        </p:spPr>
        <p:txBody>
          <a:bodyPr wrap="none" rtlCol="0">
            <a:spAutoFit/>
          </a:bodyPr>
          <a:lstStyle/>
          <a:p>
            <a:pPr algn="r">
              <a:spcAft>
                <a:spcPts val="600"/>
              </a:spcAft>
            </a:pPr>
            <a:r>
              <a:rPr lang="en-US" sz="700" dirty="0">
                <a:hlinkClick r:id="rId4" tooltip="https://www.flickr.com/photos/osheas/35781910766">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5" tooltip="https://creativecommons.org/licenses/by-nc-sa/3.0/">
                  <a:extLst>
                    <a:ext uri="{A12FA001-AC4F-418D-AE19-62706E023703}">
                      <ahyp:hlinkClr xmlns:ahyp="http://schemas.microsoft.com/office/drawing/2018/hyperlinkcolor" val="tx"/>
                    </a:ext>
                  </a:extLst>
                </a:hlinkClick>
              </a:rPr>
              <a:t>CC BY-SA-NC</a:t>
            </a:r>
            <a:endParaRPr lang="en-US" sz="700" dirty="0"/>
          </a:p>
        </p:txBody>
      </p:sp>
    </p:spTree>
    <p:extLst>
      <p:ext uri="{BB962C8B-B14F-4D97-AF65-F5344CB8AC3E}">
        <p14:creationId xmlns:p14="http://schemas.microsoft.com/office/powerpoint/2010/main" val="1253678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29C2C85-1492-463C-B805-3FD3FCE93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22" name="Straight Connector 21">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E952908-AD07-4AED-9468-B743D0D6D77E}"/>
              </a:ext>
            </a:extLst>
          </p:cNvPr>
          <p:cNvSpPr txBox="1"/>
          <p:nvPr/>
        </p:nvSpPr>
        <p:spPr>
          <a:xfrm>
            <a:off x="-1510694" y="282088"/>
            <a:ext cx="10071536" cy="92975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kern="1200">
                <a:solidFill>
                  <a:schemeClr val="tx1"/>
                </a:solidFill>
                <a:latin typeface="+mj-lt"/>
                <a:ea typeface="+mj-ea"/>
                <a:cs typeface="+mj-cs"/>
              </a:rPr>
              <a:t>Think About This:</a:t>
            </a:r>
          </a:p>
        </p:txBody>
      </p:sp>
      <p:sp>
        <p:nvSpPr>
          <p:cNvPr id="16" name="Content Placeholder 15">
            <a:extLst>
              <a:ext uri="{FF2B5EF4-FFF2-40B4-BE49-F238E27FC236}">
                <a16:creationId xmlns:a16="http://schemas.microsoft.com/office/drawing/2014/main" id="{20B2B1ED-B02D-4C2D-A13F-EB58A7C03D87}"/>
              </a:ext>
            </a:extLst>
          </p:cNvPr>
          <p:cNvSpPr>
            <a:spLocks noGrp="1"/>
          </p:cNvSpPr>
          <p:nvPr>
            <p:ph idx="1"/>
          </p:nvPr>
        </p:nvSpPr>
        <p:spPr>
          <a:xfrm>
            <a:off x="1057080" y="5933789"/>
            <a:ext cx="10071536" cy="448377"/>
          </a:xfrm>
        </p:spPr>
        <p:txBody>
          <a:bodyPr vert="horz" lIns="91440" tIns="45720" rIns="91440" bIns="45720" rtlCol="0" anchor="t">
            <a:noAutofit/>
          </a:bodyPr>
          <a:lstStyle/>
          <a:p>
            <a:pPr marL="0" indent="0" algn="ctr">
              <a:buNone/>
            </a:pPr>
            <a:r>
              <a:rPr lang="en-US" sz="2400" kern="1200">
                <a:solidFill>
                  <a:schemeClr val="tx1"/>
                </a:solidFill>
                <a:latin typeface="+mn-lt"/>
                <a:ea typeface="+mn-ea"/>
                <a:cs typeface="+mn-cs"/>
              </a:rPr>
              <a:t>National Park Service Wyoming</a:t>
            </a:r>
          </a:p>
          <a:p>
            <a:pPr marL="0" indent="0" algn="ctr">
              <a:buNone/>
            </a:pPr>
            <a:r>
              <a:rPr lang="en-US" sz="2400" kern="1200">
                <a:solidFill>
                  <a:srgbClr val="0070C0"/>
                </a:solidFill>
                <a:latin typeface="+mn-lt"/>
                <a:ea typeface="+mn-ea"/>
                <a:cs typeface="+mn-cs"/>
                <a:hlinkClick r:id="rId3">
                  <a:extLst>
                    <a:ext uri="{A12FA001-AC4F-418D-AE19-62706E023703}">
                      <ahyp:hlinkClr xmlns:ahyp="http://schemas.microsoft.com/office/drawing/2018/hyperlinkcolor" val="tx"/>
                    </a:ext>
                  </a:extLst>
                </a:hlinkClick>
              </a:rPr>
              <a:t>Visitor Spending Effects link</a:t>
            </a:r>
            <a:endParaRPr lang="en-US" sz="2400" kern="1200">
              <a:solidFill>
                <a:srgbClr val="0070C0"/>
              </a:solidFill>
              <a:latin typeface="+mn-lt"/>
              <a:ea typeface="+mn-ea"/>
              <a:cs typeface="+mn-cs"/>
            </a:endParaRPr>
          </a:p>
        </p:txBody>
      </p:sp>
      <p:pic>
        <p:nvPicPr>
          <p:cNvPr id="5" name="Content Placeholder 4" descr="A picture containing indoor, person, ceiling, people&#10;&#10;Description automatically generated">
            <a:extLst>
              <a:ext uri="{FF2B5EF4-FFF2-40B4-BE49-F238E27FC236}">
                <a16:creationId xmlns:a16="http://schemas.microsoft.com/office/drawing/2014/main" id="{BA1B9B0F-E90D-42F4-A38D-6CE7BB6D68C1}"/>
              </a:ext>
            </a:extLst>
          </p:cNvPr>
          <p:cNvPicPr>
            <a:picLocks noChangeAspect="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r="-5"/>
          <a:stretch/>
        </p:blipFill>
        <p:spPr>
          <a:xfrm>
            <a:off x="6627072" y="1662451"/>
            <a:ext cx="4721666" cy="3379007"/>
          </a:xfrm>
          <a:prstGeom prst="rect">
            <a:avLst/>
          </a:prstGeom>
          <a:effectLst>
            <a:softEdge rad="127000"/>
          </a:effectLst>
        </p:spPr>
      </p:pic>
      <p:sp>
        <p:nvSpPr>
          <p:cNvPr id="6" name="TextBox 5">
            <a:extLst>
              <a:ext uri="{FF2B5EF4-FFF2-40B4-BE49-F238E27FC236}">
                <a16:creationId xmlns:a16="http://schemas.microsoft.com/office/drawing/2014/main" id="{59F4DDAE-AD57-4DE9-BD2C-7C72F5A13579}"/>
              </a:ext>
            </a:extLst>
          </p:cNvPr>
          <p:cNvSpPr txBox="1"/>
          <p:nvPr/>
        </p:nvSpPr>
        <p:spPr>
          <a:xfrm>
            <a:off x="6627072" y="4951688"/>
            <a:ext cx="2733441" cy="200055"/>
          </a:xfrm>
          <a:prstGeom prst="rect">
            <a:avLst/>
          </a:prstGeom>
          <a:noFill/>
          <a:ln>
            <a:noFill/>
          </a:ln>
        </p:spPr>
        <p:txBody>
          <a:bodyPr wrap="none" rtlCol="0" anchor="ctr">
            <a:spAutoFit/>
          </a:bodyPr>
          <a:lstStyle/>
          <a:p>
            <a:pPr algn="r">
              <a:spcAft>
                <a:spcPts val="600"/>
              </a:spcAft>
            </a:pPr>
            <a:r>
              <a:rPr lang="en-US" sz="700">
                <a:hlinkClick r:id="rId5" tooltip="https://nomadicniko.com/2015/09/12/cody-wyoming/">
                  <a:extLst>
                    <a:ext uri="{A12FA001-AC4F-418D-AE19-62706E023703}">
                      <ahyp:hlinkClr xmlns:ahyp="http://schemas.microsoft.com/office/drawing/2018/hyperlinkcolor" val="tx"/>
                    </a:ext>
                  </a:extLst>
                </a:hlinkClick>
              </a:rPr>
              <a:t>This Photo</a:t>
            </a:r>
            <a:r>
              <a:rPr lang="en-US" sz="700"/>
              <a:t> by Unknown Author is licensed under </a:t>
            </a:r>
            <a:r>
              <a:rPr lang="en-US" sz="700">
                <a:hlinkClick r:id="rId6" tooltip="https://creativecommons.org/licenses/by-nc-nd/3.0/">
                  <a:extLst>
                    <a:ext uri="{A12FA001-AC4F-418D-AE19-62706E023703}">
                      <ahyp:hlinkClr xmlns:ahyp="http://schemas.microsoft.com/office/drawing/2018/hyperlinkcolor" val="tx"/>
                    </a:ext>
                  </a:extLst>
                </a:hlinkClick>
              </a:rPr>
              <a:t>CC BY-NC-ND</a:t>
            </a:r>
            <a:endParaRPr lang="en-US" sz="700"/>
          </a:p>
        </p:txBody>
      </p:sp>
      <p:sp>
        <p:nvSpPr>
          <p:cNvPr id="24" name="TextBox 23">
            <a:extLst>
              <a:ext uri="{FF2B5EF4-FFF2-40B4-BE49-F238E27FC236}">
                <a16:creationId xmlns:a16="http://schemas.microsoft.com/office/drawing/2014/main" id="{7F9FC909-B919-4078-A45B-C3170D1A3754}"/>
              </a:ext>
            </a:extLst>
          </p:cNvPr>
          <p:cNvSpPr txBox="1"/>
          <p:nvPr/>
        </p:nvSpPr>
        <p:spPr>
          <a:xfrm>
            <a:off x="800948" y="1356620"/>
            <a:ext cx="5826124" cy="4154984"/>
          </a:xfrm>
          <a:prstGeom prst="rect">
            <a:avLst/>
          </a:prstGeom>
          <a:noFill/>
        </p:spPr>
        <p:txBody>
          <a:bodyPr wrap="square" lIns="91440" tIns="45720" rIns="91440" bIns="45720" rtlCol="0" anchor="t">
            <a:spAutoFit/>
          </a:bodyPr>
          <a:lstStyle/>
          <a:p>
            <a:r>
              <a:rPr lang="en-US" sz="2400" dirty="0"/>
              <a:t>In 2019, 7,400,000 park visitors spent an estimated:</a:t>
            </a:r>
          </a:p>
          <a:p>
            <a:r>
              <a:rPr lang="en-US" sz="2400" dirty="0"/>
              <a:t>$924,000,000 in local gateway regions while visiting National Park Service lands in Wyoming.</a:t>
            </a:r>
            <a:endParaRPr lang="en-US" sz="2400" dirty="0">
              <a:cs typeface="Arial"/>
            </a:endParaRPr>
          </a:p>
          <a:p>
            <a:r>
              <a:rPr lang="en-US" sz="2400" dirty="0"/>
              <a:t>These expenditures supported a total of:</a:t>
            </a:r>
          </a:p>
          <a:p>
            <a:pPr marL="342900" indent="-342900">
              <a:buFont typeface="Arial"/>
              <a:buChar char="•"/>
            </a:pPr>
            <a:r>
              <a:rPr lang="en-US" sz="2400" dirty="0"/>
              <a:t>12,300 jobs</a:t>
            </a:r>
            <a:endParaRPr lang="en-US" sz="2400" dirty="0">
              <a:cs typeface="Arial" panose="020B0604020202020204"/>
            </a:endParaRPr>
          </a:p>
          <a:p>
            <a:pPr marL="285750" indent="-285750">
              <a:buFont typeface="Arial" panose="020B0604020202020204" pitchFamily="34" charset="0"/>
              <a:buChar char="•"/>
            </a:pPr>
            <a:r>
              <a:rPr lang="en-US" sz="2400" dirty="0"/>
              <a:t>$359,000,000 in labor income </a:t>
            </a:r>
          </a:p>
          <a:p>
            <a:pPr marL="285750" indent="-285750">
              <a:buFont typeface="Arial" panose="020B0604020202020204" pitchFamily="34" charset="0"/>
              <a:buChar char="•"/>
            </a:pPr>
            <a:r>
              <a:rPr lang="en-US" sz="2400" dirty="0"/>
              <a:t>$650,000,000 in value added </a:t>
            </a:r>
          </a:p>
          <a:p>
            <a:pPr marL="285750" indent="-285750">
              <a:buFont typeface="Arial" panose="020B0604020202020204" pitchFamily="34" charset="0"/>
              <a:buChar char="•"/>
            </a:pPr>
            <a:r>
              <a:rPr lang="en-US" sz="2400" dirty="0"/>
              <a:t>$1,100,000,000 in economic output in the Wyoming economy</a:t>
            </a:r>
          </a:p>
        </p:txBody>
      </p:sp>
    </p:spTree>
    <p:extLst>
      <p:ext uri="{BB962C8B-B14F-4D97-AF65-F5344CB8AC3E}">
        <p14:creationId xmlns:p14="http://schemas.microsoft.com/office/powerpoint/2010/main" val="182071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36301-B567-43CF-A4E6-D89622C2C099}"/>
              </a:ext>
            </a:extLst>
          </p:cNvPr>
          <p:cNvSpPr>
            <a:spLocks noGrp="1"/>
          </p:cNvSpPr>
          <p:nvPr>
            <p:ph type="title"/>
          </p:nvPr>
        </p:nvSpPr>
        <p:spPr>
          <a:xfrm>
            <a:off x="249406" y="228423"/>
            <a:ext cx="4529443" cy="1006747"/>
          </a:xfrm>
        </p:spPr>
        <p:txBody>
          <a:bodyPr vert="horz" lIns="91440" tIns="45720" rIns="91440" bIns="45720" rtlCol="0" anchor="t">
            <a:normAutofit/>
          </a:bodyPr>
          <a:lstStyle/>
          <a:p>
            <a:r>
              <a:rPr lang="en-US" sz="5400"/>
              <a:t>Devil’s Tower</a:t>
            </a:r>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ree, outdoor, grass, plant&#10;&#10;Description automatically generated">
            <a:extLst>
              <a:ext uri="{FF2B5EF4-FFF2-40B4-BE49-F238E27FC236}">
                <a16:creationId xmlns:a16="http://schemas.microsoft.com/office/drawing/2014/main" id="{E04072B5-92E4-45A6-8696-76DE45F69AF4}"/>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b="-2"/>
          <a:stretch/>
        </p:blipFill>
        <p:spPr>
          <a:xfrm>
            <a:off x="5922492" y="666728"/>
            <a:ext cx="5536001" cy="5465791"/>
          </a:xfrm>
          <a:prstGeom prst="rect">
            <a:avLst/>
          </a:prstGeom>
        </p:spPr>
      </p:pic>
      <p:sp>
        <p:nvSpPr>
          <p:cNvPr id="6" name="TextBox 5">
            <a:extLst>
              <a:ext uri="{FF2B5EF4-FFF2-40B4-BE49-F238E27FC236}">
                <a16:creationId xmlns:a16="http://schemas.microsoft.com/office/drawing/2014/main" id="{1FBDE1A0-2CE4-4CB5-88D3-80BEE29591F9}"/>
              </a:ext>
            </a:extLst>
          </p:cNvPr>
          <p:cNvSpPr txBox="1"/>
          <p:nvPr/>
        </p:nvSpPr>
        <p:spPr>
          <a:xfrm>
            <a:off x="8883749" y="5932464"/>
            <a:ext cx="257474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flickr.com/photos/jstephenconn/414856076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
        <p:nvSpPr>
          <p:cNvPr id="7" name="TextBox 6">
            <a:extLst>
              <a:ext uri="{FF2B5EF4-FFF2-40B4-BE49-F238E27FC236}">
                <a16:creationId xmlns:a16="http://schemas.microsoft.com/office/drawing/2014/main" id="{96BFB0BC-286F-4064-A672-A25F6C5F7548}"/>
              </a:ext>
            </a:extLst>
          </p:cNvPr>
          <p:cNvSpPr txBox="1"/>
          <p:nvPr/>
        </p:nvSpPr>
        <p:spPr>
          <a:xfrm>
            <a:off x="573188" y="1145985"/>
            <a:ext cx="5036502" cy="5324535"/>
          </a:xfrm>
          <a:prstGeom prst="rect">
            <a:avLst/>
          </a:prstGeom>
          <a:noFill/>
        </p:spPr>
        <p:txBody>
          <a:bodyPr wrap="square" rtlCol="0">
            <a:spAutoFit/>
          </a:bodyPr>
          <a:lstStyle/>
          <a:p>
            <a:pPr fontAlgn="base"/>
            <a:r>
              <a:rPr lang="en-US" sz="2600" b="1"/>
              <a:t>According to the National Park Service:</a:t>
            </a:r>
          </a:p>
          <a:p>
            <a:pPr marL="742950" lvl="1" indent="-285750" fontAlgn="base">
              <a:buFont typeface="Arial" panose="020B0604020202020204" pitchFamily="34" charset="0"/>
              <a:buChar char="•"/>
            </a:pPr>
            <a:r>
              <a:rPr lang="en-US" sz="2400"/>
              <a:t>498,000 people visited Devil’s Tower National Monument in 2016.</a:t>
            </a:r>
          </a:p>
          <a:p>
            <a:pPr marL="742950" lvl="1" indent="-285750" fontAlgn="base">
              <a:buFont typeface="Arial" panose="020B0604020202020204" pitchFamily="34" charset="0"/>
              <a:buChar char="•"/>
            </a:pPr>
            <a:r>
              <a:rPr lang="en-US" sz="2400"/>
              <a:t>These tourists spent $39,646,100 in the local communities.</a:t>
            </a:r>
          </a:p>
          <a:p>
            <a:pPr marL="742950" lvl="1" indent="-285750" fontAlgn="base">
              <a:buFont typeface="Arial" panose="020B0604020202020204" pitchFamily="34" charset="0"/>
              <a:buChar char="•"/>
            </a:pPr>
            <a:r>
              <a:rPr lang="en-US" sz="2400"/>
              <a:t>This money supported 500 jobs in the community.</a:t>
            </a:r>
          </a:p>
          <a:p>
            <a:pPr marL="742950" lvl="1" indent="-285750" fontAlgn="base">
              <a:buFont typeface="Arial" panose="020B0604020202020204" pitchFamily="34" charset="0"/>
              <a:buChar char="•"/>
            </a:pPr>
            <a:r>
              <a:rPr lang="en-US" sz="2400"/>
              <a:t>For every $1 spent at the National Park, $10 is spent in the community.</a:t>
            </a:r>
          </a:p>
          <a:p>
            <a:pPr marL="285750" indent="-285750">
              <a:buFont typeface="Arial" panose="020B0604020202020204" pitchFamily="34" charset="0"/>
              <a:buChar char="•"/>
            </a:pPr>
            <a:endParaRPr lang="en-US" sz="2400"/>
          </a:p>
        </p:txBody>
      </p:sp>
    </p:spTree>
    <p:extLst>
      <p:ext uri="{BB962C8B-B14F-4D97-AF65-F5344CB8AC3E}">
        <p14:creationId xmlns:p14="http://schemas.microsoft.com/office/powerpoint/2010/main" val="1414959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37F310-F1B6-47DA-B05E-F2C9056AB8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7959" y="-680"/>
            <a:ext cx="1299304" cy="1856301"/>
          </a:xfrm>
          <a:prstGeom prst="rect">
            <a:avLst/>
          </a:prstGeom>
        </p:spPr>
      </p:pic>
      <p:sp>
        <p:nvSpPr>
          <p:cNvPr id="36" name="Rectangle 35">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A76B936-1AB2-4509-B0D0-0C1B190BB65B}"/>
              </a:ext>
            </a:extLst>
          </p:cNvPr>
          <p:cNvSpPr txBox="1"/>
          <p:nvPr/>
        </p:nvSpPr>
        <p:spPr>
          <a:xfrm>
            <a:off x="4305486" y="2631263"/>
            <a:ext cx="7715063" cy="367025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kern="1200">
                <a:solidFill>
                  <a:srgbClr val="FFFFFF"/>
                </a:solidFill>
                <a:latin typeface="+mj-lt"/>
                <a:ea typeface="+mj-ea"/>
                <a:cs typeface="+mj-cs"/>
              </a:rPr>
              <a:t>Let’s Play: Pass the Buck</a:t>
            </a:r>
          </a:p>
          <a:p>
            <a:pPr marL="457200" indent="-457200">
              <a:lnSpc>
                <a:spcPct val="90000"/>
              </a:lnSpc>
              <a:spcBef>
                <a:spcPct val="0"/>
              </a:spcBef>
              <a:spcAft>
                <a:spcPts val="600"/>
              </a:spcAft>
              <a:buFont typeface="Arial" panose="020B0604020202020204" pitchFamily="34" charset="0"/>
              <a:buChar char="•"/>
            </a:pPr>
            <a:r>
              <a:rPr lang="en-US" sz="2600">
                <a:solidFill>
                  <a:srgbClr val="FFFFFF"/>
                </a:solidFill>
              </a:rPr>
              <a:t>We can earn revenue (income or money made) from entrance fees and tourist activities.</a:t>
            </a:r>
          </a:p>
          <a:p>
            <a:pPr marL="457200" indent="-457200">
              <a:lnSpc>
                <a:spcPct val="90000"/>
              </a:lnSpc>
              <a:spcBef>
                <a:spcPct val="0"/>
              </a:spcBef>
              <a:spcAft>
                <a:spcPts val="600"/>
              </a:spcAft>
              <a:buFont typeface="Arial" panose="020B0604020202020204" pitchFamily="34" charset="0"/>
              <a:buChar char="•"/>
            </a:pPr>
            <a:r>
              <a:rPr lang="en-US" sz="2600">
                <a:solidFill>
                  <a:srgbClr val="FFFFFF"/>
                </a:solidFill>
              </a:rPr>
              <a:t>The chips represent potential revenue (income or money made) in the community.</a:t>
            </a:r>
            <a:endParaRPr lang="en-US" sz="2600">
              <a:solidFill>
                <a:srgbClr val="FFFFFF"/>
              </a:solidFill>
              <a:latin typeface="+mj-lt"/>
              <a:ea typeface="+mj-ea"/>
              <a:cs typeface="+mj-cs"/>
            </a:endParaRPr>
          </a:p>
          <a:p>
            <a:pPr marL="685800" indent="-685800">
              <a:lnSpc>
                <a:spcPct val="90000"/>
              </a:lnSpc>
              <a:spcBef>
                <a:spcPct val="0"/>
              </a:spcBef>
              <a:spcAft>
                <a:spcPts val="600"/>
              </a:spcAft>
              <a:buFont typeface="Arial" panose="020B0604020202020204" pitchFamily="34" charset="0"/>
              <a:buChar char="•"/>
            </a:pPr>
            <a:endParaRPr lang="en-US" sz="2600">
              <a:solidFill>
                <a:srgbClr val="FFFFFF"/>
              </a:solidFill>
              <a:latin typeface="+mj-lt"/>
              <a:ea typeface="+mj-ea"/>
              <a:cs typeface="+mj-cs"/>
            </a:endParaRPr>
          </a:p>
          <a:p>
            <a:pPr marL="685800" indent="-685800">
              <a:lnSpc>
                <a:spcPct val="90000"/>
              </a:lnSpc>
              <a:spcBef>
                <a:spcPct val="0"/>
              </a:spcBef>
              <a:spcAft>
                <a:spcPts val="600"/>
              </a:spcAft>
              <a:buFont typeface="Arial" panose="020B0604020202020204" pitchFamily="34" charset="0"/>
              <a:buChar char="•"/>
            </a:pPr>
            <a:r>
              <a:rPr lang="en-US" sz="3200">
                <a:solidFill>
                  <a:srgbClr val="FFFFFF"/>
                </a:solidFill>
                <a:latin typeface="+mj-lt"/>
                <a:ea typeface="+mj-ea"/>
                <a:cs typeface="+mj-cs"/>
              </a:rPr>
              <a:t>Each chip represents $5.</a:t>
            </a:r>
          </a:p>
        </p:txBody>
      </p:sp>
      <p:cxnSp>
        <p:nvCxnSpPr>
          <p:cNvPr id="38" name="Straight Connector 37">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6931" y="5336249"/>
            <a:ext cx="54864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CB77E75-4CAD-41ED-89F5-122F392E3194}"/>
              </a:ext>
            </a:extLst>
          </p:cNvPr>
          <p:cNvSpPr txBox="1"/>
          <p:nvPr/>
        </p:nvSpPr>
        <p:spPr>
          <a:xfrm>
            <a:off x="1324700" y="1817341"/>
            <a:ext cx="2159050" cy="461665"/>
          </a:xfrm>
          <a:prstGeom prst="rect">
            <a:avLst/>
          </a:prstGeom>
          <a:noFill/>
        </p:spPr>
        <p:txBody>
          <a:bodyPr wrap="square" rtlCol="0">
            <a:spAutoFit/>
          </a:bodyPr>
          <a:lstStyle/>
          <a:p>
            <a:r>
              <a:rPr lang="en-US" sz="2400"/>
              <a:t>Restaurant</a:t>
            </a:r>
          </a:p>
        </p:txBody>
      </p:sp>
      <p:sp>
        <p:nvSpPr>
          <p:cNvPr id="32" name="TextBox 31">
            <a:extLst>
              <a:ext uri="{FF2B5EF4-FFF2-40B4-BE49-F238E27FC236}">
                <a16:creationId xmlns:a16="http://schemas.microsoft.com/office/drawing/2014/main" id="{9EB2BC7E-4015-4134-B2E2-2B169DF96B5B}"/>
              </a:ext>
            </a:extLst>
          </p:cNvPr>
          <p:cNvSpPr txBox="1"/>
          <p:nvPr/>
        </p:nvSpPr>
        <p:spPr>
          <a:xfrm>
            <a:off x="888887" y="4106357"/>
            <a:ext cx="2284152" cy="461665"/>
          </a:xfrm>
          <a:prstGeom prst="rect">
            <a:avLst/>
          </a:prstGeom>
          <a:noFill/>
        </p:spPr>
        <p:txBody>
          <a:bodyPr wrap="square" rtlCol="0">
            <a:spAutoFit/>
          </a:bodyPr>
          <a:lstStyle/>
          <a:p>
            <a:r>
              <a:rPr lang="en-US" sz="2400"/>
              <a:t>Souvenir Shop</a:t>
            </a:r>
          </a:p>
        </p:txBody>
      </p:sp>
      <p:sp>
        <p:nvSpPr>
          <p:cNvPr id="33" name="TextBox 32">
            <a:extLst>
              <a:ext uri="{FF2B5EF4-FFF2-40B4-BE49-F238E27FC236}">
                <a16:creationId xmlns:a16="http://schemas.microsoft.com/office/drawing/2014/main" id="{84266A96-56F5-4B1F-B751-0E6CB825DC14}"/>
              </a:ext>
            </a:extLst>
          </p:cNvPr>
          <p:cNvSpPr txBox="1"/>
          <p:nvPr/>
        </p:nvSpPr>
        <p:spPr>
          <a:xfrm>
            <a:off x="291289" y="6452901"/>
            <a:ext cx="3205626" cy="461665"/>
          </a:xfrm>
          <a:prstGeom prst="rect">
            <a:avLst/>
          </a:prstGeom>
          <a:noFill/>
        </p:spPr>
        <p:txBody>
          <a:bodyPr wrap="square" rtlCol="0">
            <a:spAutoFit/>
          </a:bodyPr>
          <a:lstStyle/>
          <a:p>
            <a:r>
              <a:rPr lang="en-US" sz="2400"/>
              <a:t>National Park Service</a:t>
            </a:r>
          </a:p>
        </p:txBody>
      </p:sp>
      <p:sp>
        <p:nvSpPr>
          <p:cNvPr id="34" name="TextBox 33">
            <a:extLst>
              <a:ext uri="{FF2B5EF4-FFF2-40B4-BE49-F238E27FC236}">
                <a16:creationId xmlns:a16="http://schemas.microsoft.com/office/drawing/2014/main" id="{45A97284-0F39-47E7-A182-626EECA7CDC9}"/>
              </a:ext>
            </a:extLst>
          </p:cNvPr>
          <p:cNvSpPr txBox="1"/>
          <p:nvPr/>
        </p:nvSpPr>
        <p:spPr>
          <a:xfrm>
            <a:off x="5127845" y="1828585"/>
            <a:ext cx="1495910" cy="461665"/>
          </a:xfrm>
          <a:prstGeom prst="rect">
            <a:avLst/>
          </a:prstGeom>
          <a:noFill/>
        </p:spPr>
        <p:txBody>
          <a:bodyPr wrap="square" rtlCol="0">
            <a:spAutoFit/>
          </a:bodyPr>
          <a:lstStyle/>
          <a:p>
            <a:pPr algn="ctr"/>
            <a:r>
              <a:rPr lang="en-US" sz="2400"/>
              <a:t>Hotel</a:t>
            </a:r>
          </a:p>
        </p:txBody>
      </p:sp>
      <p:sp>
        <p:nvSpPr>
          <p:cNvPr id="35" name="TextBox 34">
            <a:extLst>
              <a:ext uri="{FF2B5EF4-FFF2-40B4-BE49-F238E27FC236}">
                <a16:creationId xmlns:a16="http://schemas.microsoft.com/office/drawing/2014/main" id="{42FA6B13-E8BB-4798-856E-8AE70D5587AB}"/>
              </a:ext>
            </a:extLst>
          </p:cNvPr>
          <p:cNvSpPr txBox="1"/>
          <p:nvPr/>
        </p:nvSpPr>
        <p:spPr>
          <a:xfrm>
            <a:off x="9149883" y="1761869"/>
            <a:ext cx="2332119" cy="461665"/>
          </a:xfrm>
          <a:prstGeom prst="rect">
            <a:avLst/>
          </a:prstGeom>
          <a:noFill/>
        </p:spPr>
        <p:txBody>
          <a:bodyPr wrap="square" rtlCol="0">
            <a:spAutoFit/>
          </a:bodyPr>
          <a:lstStyle/>
          <a:p>
            <a:r>
              <a:rPr lang="en-US" sz="2400"/>
              <a:t>Gas Station</a:t>
            </a:r>
          </a:p>
        </p:txBody>
      </p:sp>
      <p:grpSp>
        <p:nvGrpSpPr>
          <p:cNvPr id="37" name="Group 36">
            <a:extLst>
              <a:ext uri="{FF2B5EF4-FFF2-40B4-BE49-F238E27FC236}">
                <a16:creationId xmlns:a16="http://schemas.microsoft.com/office/drawing/2014/main" id="{83EC7B9D-FE8F-4277-B2CE-96927D8ACA02}"/>
              </a:ext>
            </a:extLst>
          </p:cNvPr>
          <p:cNvGrpSpPr/>
          <p:nvPr/>
        </p:nvGrpSpPr>
        <p:grpSpPr>
          <a:xfrm>
            <a:off x="10364122" y="5475935"/>
            <a:ext cx="1276350" cy="1200150"/>
            <a:chOff x="1428750" y="1371600"/>
            <a:chExt cx="1428750" cy="1409700"/>
          </a:xfrm>
        </p:grpSpPr>
        <p:sp>
          <p:nvSpPr>
            <p:cNvPr id="39" name="Oval 38">
              <a:extLst>
                <a:ext uri="{FF2B5EF4-FFF2-40B4-BE49-F238E27FC236}">
                  <a16:creationId xmlns:a16="http://schemas.microsoft.com/office/drawing/2014/main" id="{E5467505-6B8F-4941-B3AC-B3FA9E9211C7}"/>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1849A75-7FE3-4FD7-979D-399A8F6FC203}"/>
                </a:ext>
              </a:extLst>
            </p:cNvPr>
            <p:cNvSpPr txBox="1"/>
            <p:nvPr/>
          </p:nvSpPr>
          <p:spPr>
            <a:xfrm>
              <a:off x="1743075" y="1753284"/>
              <a:ext cx="800100" cy="646331"/>
            </a:xfrm>
            <a:prstGeom prst="rect">
              <a:avLst/>
            </a:prstGeom>
            <a:noFill/>
          </p:spPr>
          <p:txBody>
            <a:bodyPr wrap="square" rtlCol="0">
              <a:spAutoFit/>
            </a:bodyPr>
            <a:lstStyle/>
            <a:p>
              <a:r>
                <a:rPr lang="en-US" sz="3600" b="1"/>
                <a:t>$5</a:t>
              </a:r>
            </a:p>
          </p:txBody>
        </p:sp>
      </p:grpSp>
      <p:pic>
        <p:nvPicPr>
          <p:cNvPr id="17" name="Picture 16" descr="A picture containing toy&#10;&#10;Description automatically generated">
            <a:extLst>
              <a:ext uri="{FF2B5EF4-FFF2-40B4-BE49-F238E27FC236}">
                <a16:creationId xmlns:a16="http://schemas.microsoft.com/office/drawing/2014/main" id="{CF3A4ACC-21C7-493B-A21B-F8B9FA6769A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762"/>
          <a:stretch/>
        </p:blipFill>
        <p:spPr>
          <a:xfrm>
            <a:off x="5281376" y="32821"/>
            <a:ext cx="1469205" cy="1689121"/>
          </a:xfrm>
          <a:prstGeom prst="rect">
            <a:avLst/>
          </a:prstGeom>
        </p:spPr>
      </p:pic>
      <p:pic>
        <p:nvPicPr>
          <p:cNvPr id="5" name="Picture 4" descr="Icon&#10;&#10;Description automatically generated">
            <a:extLst>
              <a:ext uri="{FF2B5EF4-FFF2-40B4-BE49-F238E27FC236}">
                <a16:creationId xmlns:a16="http://schemas.microsoft.com/office/drawing/2014/main" id="{EA1A58F5-2DE0-4906-A5BD-42C1919ECFC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97227" y="87208"/>
            <a:ext cx="1246796" cy="1625045"/>
          </a:xfrm>
          <a:prstGeom prst="rect">
            <a:avLst/>
          </a:prstGeom>
        </p:spPr>
      </p:pic>
      <p:pic>
        <p:nvPicPr>
          <p:cNvPr id="8" name="Picture 7" descr="A picture containing text, toy, vector graphics&#10;&#10;Description automatically generated">
            <a:extLst>
              <a:ext uri="{FF2B5EF4-FFF2-40B4-BE49-F238E27FC236}">
                <a16:creationId xmlns:a16="http://schemas.microsoft.com/office/drawing/2014/main" id="{92EC2A5F-1F1A-4F00-ABA8-F4B2475DA5F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97323" y="4691604"/>
            <a:ext cx="1393557" cy="1829267"/>
          </a:xfrm>
          <a:prstGeom prst="rect">
            <a:avLst/>
          </a:prstGeom>
        </p:spPr>
      </p:pic>
      <p:pic>
        <p:nvPicPr>
          <p:cNvPr id="10" name="Picture 9" descr="A picture containing toy, vector graphics&#10;&#10;Description automatically generated">
            <a:extLst>
              <a:ext uri="{FF2B5EF4-FFF2-40B4-BE49-F238E27FC236}">
                <a16:creationId xmlns:a16="http://schemas.microsoft.com/office/drawing/2014/main" id="{051B9CCF-7943-4F10-AE37-D9AF7E6D01E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06103" y="2339290"/>
            <a:ext cx="1561229" cy="1838562"/>
          </a:xfrm>
          <a:prstGeom prst="rect">
            <a:avLst/>
          </a:prstGeom>
        </p:spPr>
      </p:pic>
    </p:spTree>
    <p:extLst>
      <p:ext uri="{BB962C8B-B14F-4D97-AF65-F5344CB8AC3E}">
        <p14:creationId xmlns:p14="http://schemas.microsoft.com/office/powerpoint/2010/main" val="13328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F0B1996-3D08-4928-A4AC-32EC7126AE68}"/>
              </a:ext>
            </a:extLst>
          </p:cNvPr>
          <p:cNvSpPr txBox="1"/>
          <p:nvPr/>
        </p:nvSpPr>
        <p:spPr>
          <a:xfrm>
            <a:off x="890338" y="640080"/>
            <a:ext cx="3734014"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a:latin typeface="+mj-lt"/>
                <a:ea typeface="+mj-ea"/>
                <a:cs typeface="+mj-cs"/>
              </a:rPr>
              <a:t>Our visitors: A Family on Vacation to Devil’s Tower</a:t>
            </a:r>
          </a:p>
        </p:txBody>
      </p:sp>
      <p:sp>
        <p:nvSpPr>
          <p:cNvPr id="2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oy, doll&#10;&#10;Description automatically generated">
            <a:extLst>
              <a:ext uri="{FF2B5EF4-FFF2-40B4-BE49-F238E27FC236}">
                <a16:creationId xmlns:a16="http://schemas.microsoft.com/office/drawing/2014/main" id="{AE63D491-B9B6-43EE-BB23-07F94A83FE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90446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64A4C3-2D77-4CB6-A19D-1E2FE2593594}"/>
              </a:ext>
            </a:extLst>
          </p:cNvPr>
          <p:cNvSpPr txBox="1"/>
          <p:nvPr/>
        </p:nvSpPr>
        <p:spPr>
          <a:xfrm>
            <a:off x="342899" y="304048"/>
            <a:ext cx="7524566" cy="1754326"/>
          </a:xfrm>
          <a:prstGeom prst="rect">
            <a:avLst/>
          </a:prstGeom>
          <a:noFill/>
        </p:spPr>
        <p:txBody>
          <a:bodyPr wrap="square" rtlCol="0">
            <a:spAutoFit/>
          </a:bodyPr>
          <a:lstStyle/>
          <a:p>
            <a:r>
              <a:rPr lang="en-US" sz="3600"/>
              <a:t>Our family pays a $15 entrance fee to Devil’s Tower to the National Park Service to get into the park.</a:t>
            </a:r>
          </a:p>
        </p:txBody>
      </p:sp>
      <p:pic>
        <p:nvPicPr>
          <p:cNvPr id="8" name="Picture 7" descr="A picture containing text, tree, outdoor, grass&#10;&#10;Description automatically generated">
            <a:extLst>
              <a:ext uri="{FF2B5EF4-FFF2-40B4-BE49-F238E27FC236}">
                <a16:creationId xmlns:a16="http://schemas.microsoft.com/office/drawing/2014/main" id="{99D1308B-0F22-4CFE-8237-126A643EE534}"/>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07451" y="2383322"/>
            <a:ext cx="5849382" cy="3904462"/>
          </a:xfrm>
          <a:prstGeom prst="rect">
            <a:avLst/>
          </a:prstGeom>
          <a:effectLst>
            <a:softEdge rad="127000"/>
          </a:effectLst>
        </p:spPr>
      </p:pic>
      <p:sp>
        <p:nvSpPr>
          <p:cNvPr id="9" name="TextBox 8">
            <a:extLst>
              <a:ext uri="{FF2B5EF4-FFF2-40B4-BE49-F238E27FC236}">
                <a16:creationId xmlns:a16="http://schemas.microsoft.com/office/drawing/2014/main" id="{C8E9262B-962D-4C75-A366-BA779F832C68}"/>
              </a:ext>
            </a:extLst>
          </p:cNvPr>
          <p:cNvSpPr txBox="1"/>
          <p:nvPr/>
        </p:nvSpPr>
        <p:spPr>
          <a:xfrm>
            <a:off x="332121" y="6219426"/>
            <a:ext cx="6489629" cy="230832"/>
          </a:xfrm>
          <a:prstGeom prst="rect">
            <a:avLst/>
          </a:prstGeom>
          <a:noFill/>
        </p:spPr>
        <p:txBody>
          <a:bodyPr wrap="square" rtlCol="0">
            <a:spAutoFit/>
          </a:bodyPr>
          <a:lstStyle/>
          <a:p>
            <a:r>
              <a:rPr lang="en-US" sz="900">
                <a:hlinkClick r:id="rId4" tooltip="https://tdhoch.blogspot.com/2011/08/devils-tower.html"/>
              </a:rPr>
              <a:t>This Photo</a:t>
            </a:r>
            <a:r>
              <a:rPr lang="en-US" sz="900"/>
              <a:t> by Unknown Author is licensed under </a:t>
            </a:r>
            <a:r>
              <a:rPr lang="en-US" sz="900">
                <a:hlinkClick r:id="rId5" tooltip="https://creativecommons.org/licenses/by-nc-nd/3.0/"/>
              </a:rPr>
              <a:t>CC BY-NC-ND</a:t>
            </a:r>
            <a:endParaRPr lang="en-US" sz="900"/>
          </a:p>
        </p:txBody>
      </p:sp>
      <p:grpSp>
        <p:nvGrpSpPr>
          <p:cNvPr id="10" name="Group 9">
            <a:extLst>
              <a:ext uri="{FF2B5EF4-FFF2-40B4-BE49-F238E27FC236}">
                <a16:creationId xmlns:a16="http://schemas.microsoft.com/office/drawing/2014/main" id="{6609C4B0-F262-4688-B0E4-E6D267E4CDBE}"/>
              </a:ext>
            </a:extLst>
          </p:cNvPr>
          <p:cNvGrpSpPr/>
          <p:nvPr/>
        </p:nvGrpSpPr>
        <p:grpSpPr>
          <a:xfrm>
            <a:off x="7586668" y="4953375"/>
            <a:ext cx="1276350" cy="1200150"/>
            <a:chOff x="1428750" y="1371600"/>
            <a:chExt cx="1428750" cy="1409700"/>
          </a:xfrm>
        </p:grpSpPr>
        <p:sp>
          <p:nvSpPr>
            <p:cNvPr id="11" name="Oval 10">
              <a:extLst>
                <a:ext uri="{FF2B5EF4-FFF2-40B4-BE49-F238E27FC236}">
                  <a16:creationId xmlns:a16="http://schemas.microsoft.com/office/drawing/2014/main" id="{EE33673A-F3E9-446F-8110-2549450E0F24}"/>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95BAD3-1CFF-4879-A78A-846E70DCE92E}"/>
                </a:ext>
              </a:extLst>
            </p:cNvPr>
            <p:cNvSpPr txBox="1"/>
            <p:nvPr/>
          </p:nvSpPr>
          <p:spPr>
            <a:xfrm>
              <a:off x="1743075" y="1753284"/>
              <a:ext cx="800100" cy="646331"/>
            </a:xfrm>
            <a:prstGeom prst="rect">
              <a:avLst/>
            </a:prstGeom>
            <a:noFill/>
          </p:spPr>
          <p:txBody>
            <a:bodyPr wrap="square" rtlCol="0">
              <a:spAutoFit/>
            </a:bodyPr>
            <a:lstStyle/>
            <a:p>
              <a:r>
                <a:rPr lang="en-US" sz="3600" b="1"/>
                <a:t>$5</a:t>
              </a:r>
            </a:p>
          </p:txBody>
        </p:sp>
      </p:grpSp>
      <p:grpSp>
        <p:nvGrpSpPr>
          <p:cNvPr id="13" name="Group 12">
            <a:extLst>
              <a:ext uri="{FF2B5EF4-FFF2-40B4-BE49-F238E27FC236}">
                <a16:creationId xmlns:a16="http://schemas.microsoft.com/office/drawing/2014/main" id="{8988DD48-F5A4-4BA1-ACFB-40D2DA78A9FD}"/>
              </a:ext>
            </a:extLst>
          </p:cNvPr>
          <p:cNvGrpSpPr/>
          <p:nvPr/>
        </p:nvGrpSpPr>
        <p:grpSpPr>
          <a:xfrm>
            <a:off x="6083007" y="4078173"/>
            <a:ext cx="1276350" cy="1200150"/>
            <a:chOff x="1428750" y="1371600"/>
            <a:chExt cx="1428750" cy="1409700"/>
          </a:xfrm>
        </p:grpSpPr>
        <p:sp>
          <p:nvSpPr>
            <p:cNvPr id="14" name="Oval 13">
              <a:extLst>
                <a:ext uri="{FF2B5EF4-FFF2-40B4-BE49-F238E27FC236}">
                  <a16:creationId xmlns:a16="http://schemas.microsoft.com/office/drawing/2014/main" id="{9B68D8A9-E74D-43A9-9D1F-13D7EE3BF6BB}"/>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F370D37-742E-4267-83A8-E98600A6BB0F}"/>
                </a:ext>
              </a:extLst>
            </p:cNvPr>
            <p:cNvSpPr txBox="1"/>
            <p:nvPr/>
          </p:nvSpPr>
          <p:spPr>
            <a:xfrm>
              <a:off x="1743075" y="1753284"/>
              <a:ext cx="800100" cy="646331"/>
            </a:xfrm>
            <a:prstGeom prst="rect">
              <a:avLst/>
            </a:prstGeom>
            <a:noFill/>
          </p:spPr>
          <p:txBody>
            <a:bodyPr wrap="square" rtlCol="0">
              <a:spAutoFit/>
            </a:bodyPr>
            <a:lstStyle/>
            <a:p>
              <a:r>
                <a:rPr lang="en-US" sz="3600" b="1"/>
                <a:t>$5</a:t>
              </a:r>
            </a:p>
          </p:txBody>
        </p:sp>
      </p:grpSp>
      <p:grpSp>
        <p:nvGrpSpPr>
          <p:cNvPr id="16" name="Group 15">
            <a:extLst>
              <a:ext uri="{FF2B5EF4-FFF2-40B4-BE49-F238E27FC236}">
                <a16:creationId xmlns:a16="http://schemas.microsoft.com/office/drawing/2014/main" id="{557BE7C4-B83D-4714-A9C4-60FC0EF47B22}"/>
              </a:ext>
            </a:extLst>
          </p:cNvPr>
          <p:cNvGrpSpPr/>
          <p:nvPr/>
        </p:nvGrpSpPr>
        <p:grpSpPr>
          <a:xfrm>
            <a:off x="7068008" y="2383322"/>
            <a:ext cx="1276350" cy="1200150"/>
            <a:chOff x="1428750" y="1371600"/>
            <a:chExt cx="1428750" cy="1409700"/>
          </a:xfrm>
        </p:grpSpPr>
        <p:sp>
          <p:nvSpPr>
            <p:cNvPr id="17" name="Oval 16">
              <a:extLst>
                <a:ext uri="{FF2B5EF4-FFF2-40B4-BE49-F238E27FC236}">
                  <a16:creationId xmlns:a16="http://schemas.microsoft.com/office/drawing/2014/main" id="{C8ACDD7B-CD4B-4E81-8CD7-E57E41D521C0}"/>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5EA6F6A-4380-485E-9941-C12F7DAE6AA6}"/>
                </a:ext>
              </a:extLst>
            </p:cNvPr>
            <p:cNvSpPr txBox="1"/>
            <p:nvPr/>
          </p:nvSpPr>
          <p:spPr>
            <a:xfrm>
              <a:off x="1743075" y="1753284"/>
              <a:ext cx="800100" cy="646331"/>
            </a:xfrm>
            <a:prstGeom prst="rect">
              <a:avLst/>
            </a:prstGeom>
            <a:noFill/>
          </p:spPr>
          <p:txBody>
            <a:bodyPr wrap="square" rtlCol="0">
              <a:spAutoFit/>
            </a:bodyPr>
            <a:lstStyle/>
            <a:p>
              <a:r>
                <a:rPr lang="en-US" sz="3600" b="1"/>
                <a:t>$5</a:t>
              </a:r>
            </a:p>
          </p:txBody>
        </p:sp>
      </p:grpSp>
      <p:pic>
        <p:nvPicPr>
          <p:cNvPr id="3" name="Picture 2" descr="A picture containing text, toy, vector graphics&#10;&#10;Description automatically generated">
            <a:extLst>
              <a:ext uri="{FF2B5EF4-FFF2-40B4-BE49-F238E27FC236}">
                <a16:creationId xmlns:a16="http://schemas.microsoft.com/office/drawing/2014/main" id="{6D6F425C-8977-444F-96C0-89D6C20E51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18613" y="1588616"/>
            <a:ext cx="2518687" cy="4630810"/>
          </a:xfrm>
          <a:prstGeom prst="rect">
            <a:avLst/>
          </a:prstGeom>
        </p:spPr>
      </p:pic>
    </p:spTree>
    <p:extLst>
      <p:ext uri="{BB962C8B-B14F-4D97-AF65-F5344CB8AC3E}">
        <p14:creationId xmlns:p14="http://schemas.microsoft.com/office/powerpoint/2010/main" val="2199672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 name="Picture 2" descr="A picture containing toy, vector graphics&#10;&#10;Description automatically generated">
            <a:extLst>
              <a:ext uri="{FF2B5EF4-FFF2-40B4-BE49-F238E27FC236}">
                <a16:creationId xmlns:a16="http://schemas.microsoft.com/office/drawing/2014/main" id="{8F2FAFBB-1C42-4BB0-875C-F8CC0F458A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1641" y="1005073"/>
            <a:ext cx="2820359" cy="4902567"/>
          </a:xfrm>
          <a:prstGeom prst="rect">
            <a:avLst/>
          </a:prstGeom>
        </p:spPr>
      </p:pic>
      <p:pic>
        <p:nvPicPr>
          <p:cNvPr id="5" name="Picture 4" descr="A picture containing text, sky, outdoor, road&#10;&#10;Description automatically generated">
            <a:extLst>
              <a:ext uri="{FF2B5EF4-FFF2-40B4-BE49-F238E27FC236}">
                <a16:creationId xmlns:a16="http://schemas.microsoft.com/office/drawing/2014/main" id="{DDBFC906-5BD4-46DA-85AB-A26F049DD48E}"/>
              </a:ext>
            </a:extLst>
          </p:cNvPr>
          <p:cNvPicPr>
            <a:picLocks noChangeAspect="1"/>
          </p:cNvPicPr>
          <p:nvPr/>
        </p:nvPicPr>
        <p:blipFill rotWithShape="1">
          <a:blip r:embed="rId4">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347762" y="2193485"/>
            <a:ext cx="5306336" cy="4071736"/>
          </a:xfrm>
          <a:prstGeom prst="rect">
            <a:avLst/>
          </a:prstGeom>
          <a:effectLst>
            <a:softEdge rad="127000"/>
          </a:effectLst>
        </p:spPr>
      </p:pic>
      <p:sp>
        <p:nvSpPr>
          <p:cNvPr id="6" name="TextBox 5">
            <a:extLst>
              <a:ext uri="{FF2B5EF4-FFF2-40B4-BE49-F238E27FC236}">
                <a16:creationId xmlns:a16="http://schemas.microsoft.com/office/drawing/2014/main" id="{5A51B93B-7C7F-46E0-A156-92C72E579218}"/>
              </a:ext>
            </a:extLst>
          </p:cNvPr>
          <p:cNvSpPr txBox="1"/>
          <p:nvPr/>
        </p:nvSpPr>
        <p:spPr>
          <a:xfrm>
            <a:off x="857250" y="6265221"/>
            <a:ext cx="5238750" cy="230832"/>
          </a:xfrm>
          <a:prstGeom prst="rect">
            <a:avLst/>
          </a:prstGeom>
          <a:noFill/>
        </p:spPr>
        <p:txBody>
          <a:bodyPr wrap="square" rtlCol="0">
            <a:spAutoFit/>
          </a:bodyPr>
          <a:lstStyle/>
          <a:p>
            <a:r>
              <a:rPr lang="en-US" sz="900">
                <a:hlinkClick r:id="rId5" tooltip="http://juragancipir.com/devils-tower-united-states-national-monument/"/>
              </a:rPr>
              <a:t>This Photo</a:t>
            </a:r>
            <a:r>
              <a:rPr lang="en-US" sz="900"/>
              <a:t> by Unknown Author is licensed under </a:t>
            </a:r>
            <a:r>
              <a:rPr lang="en-US" sz="900">
                <a:hlinkClick r:id="rId6" tooltip="https://creativecommons.org/licenses/by-sa/3.0/"/>
              </a:rPr>
              <a:t>CC BY-SA</a:t>
            </a:r>
            <a:endParaRPr lang="en-US" sz="900"/>
          </a:p>
        </p:txBody>
      </p:sp>
      <p:sp>
        <p:nvSpPr>
          <p:cNvPr id="7" name="TextBox 6">
            <a:extLst>
              <a:ext uri="{FF2B5EF4-FFF2-40B4-BE49-F238E27FC236}">
                <a16:creationId xmlns:a16="http://schemas.microsoft.com/office/drawing/2014/main" id="{F4312C28-E829-4B1F-BEED-98EB65DD663B}"/>
              </a:ext>
            </a:extLst>
          </p:cNvPr>
          <p:cNvSpPr txBox="1"/>
          <p:nvPr/>
        </p:nvSpPr>
        <p:spPr>
          <a:xfrm>
            <a:off x="451251" y="354426"/>
            <a:ext cx="5238750" cy="1754326"/>
          </a:xfrm>
          <a:prstGeom prst="rect">
            <a:avLst/>
          </a:prstGeom>
          <a:noFill/>
        </p:spPr>
        <p:txBody>
          <a:bodyPr wrap="square" rtlCol="0">
            <a:spAutoFit/>
          </a:bodyPr>
          <a:lstStyle/>
          <a:p>
            <a:r>
              <a:rPr lang="en-US" sz="3600"/>
              <a:t>Our family spends $60 for souvenirs at the local gift shop.</a:t>
            </a:r>
          </a:p>
        </p:txBody>
      </p:sp>
      <p:grpSp>
        <p:nvGrpSpPr>
          <p:cNvPr id="35" name="Group 34">
            <a:extLst>
              <a:ext uri="{FF2B5EF4-FFF2-40B4-BE49-F238E27FC236}">
                <a16:creationId xmlns:a16="http://schemas.microsoft.com/office/drawing/2014/main" id="{EECD7319-42AA-4E76-94E5-A473620EEDD2}"/>
              </a:ext>
            </a:extLst>
          </p:cNvPr>
          <p:cNvGrpSpPr/>
          <p:nvPr/>
        </p:nvGrpSpPr>
        <p:grpSpPr>
          <a:xfrm>
            <a:off x="6176384" y="4743954"/>
            <a:ext cx="929266" cy="940066"/>
            <a:chOff x="1428750" y="1371600"/>
            <a:chExt cx="1428750" cy="1409700"/>
          </a:xfrm>
        </p:grpSpPr>
        <p:sp>
          <p:nvSpPr>
            <p:cNvPr id="36" name="Oval 35">
              <a:extLst>
                <a:ext uri="{FF2B5EF4-FFF2-40B4-BE49-F238E27FC236}">
                  <a16:creationId xmlns:a16="http://schemas.microsoft.com/office/drawing/2014/main" id="{FC472822-2D22-48D8-AF2C-3C6C5FFE97EA}"/>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DBEC9FF7-E6CB-44D3-97E2-AC18F9E8946B}"/>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44" name="Group 43">
            <a:extLst>
              <a:ext uri="{FF2B5EF4-FFF2-40B4-BE49-F238E27FC236}">
                <a16:creationId xmlns:a16="http://schemas.microsoft.com/office/drawing/2014/main" id="{2D66D977-ED0C-4F2B-84CB-821FBF8F206E}"/>
              </a:ext>
            </a:extLst>
          </p:cNvPr>
          <p:cNvGrpSpPr/>
          <p:nvPr/>
        </p:nvGrpSpPr>
        <p:grpSpPr>
          <a:xfrm>
            <a:off x="6140533" y="3537187"/>
            <a:ext cx="929266" cy="940066"/>
            <a:chOff x="1428750" y="1371600"/>
            <a:chExt cx="1428750" cy="1409700"/>
          </a:xfrm>
        </p:grpSpPr>
        <p:sp>
          <p:nvSpPr>
            <p:cNvPr id="45" name="Oval 44">
              <a:extLst>
                <a:ext uri="{FF2B5EF4-FFF2-40B4-BE49-F238E27FC236}">
                  <a16:creationId xmlns:a16="http://schemas.microsoft.com/office/drawing/2014/main" id="{44AF1EE6-631C-4D29-93F1-957459BA3CF2}"/>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1F38BF0-E98F-4DCB-91A8-66A48362A553}"/>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47" name="Group 46">
            <a:extLst>
              <a:ext uri="{FF2B5EF4-FFF2-40B4-BE49-F238E27FC236}">
                <a16:creationId xmlns:a16="http://schemas.microsoft.com/office/drawing/2014/main" id="{ACF843CD-9BE4-4864-A772-AA748D5B1057}"/>
              </a:ext>
            </a:extLst>
          </p:cNvPr>
          <p:cNvGrpSpPr/>
          <p:nvPr/>
        </p:nvGrpSpPr>
        <p:grpSpPr>
          <a:xfrm>
            <a:off x="7258050" y="4691689"/>
            <a:ext cx="929266" cy="940066"/>
            <a:chOff x="1428750" y="1371600"/>
            <a:chExt cx="1428750" cy="1409700"/>
          </a:xfrm>
        </p:grpSpPr>
        <p:sp>
          <p:nvSpPr>
            <p:cNvPr id="48" name="Oval 47">
              <a:extLst>
                <a:ext uri="{FF2B5EF4-FFF2-40B4-BE49-F238E27FC236}">
                  <a16:creationId xmlns:a16="http://schemas.microsoft.com/office/drawing/2014/main" id="{7CBC506B-25F5-4040-A6BD-ACE4F868CB6E}"/>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30B00D67-D469-4822-97AB-E6E3054831D6}"/>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50" name="Group 49">
            <a:extLst>
              <a:ext uri="{FF2B5EF4-FFF2-40B4-BE49-F238E27FC236}">
                <a16:creationId xmlns:a16="http://schemas.microsoft.com/office/drawing/2014/main" id="{95688CDF-F376-4509-9851-4B244CB0D428}"/>
              </a:ext>
            </a:extLst>
          </p:cNvPr>
          <p:cNvGrpSpPr/>
          <p:nvPr/>
        </p:nvGrpSpPr>
        <p:grpSpPr>
          <a:xfrm>
            <a:off x="7279673" y="3521860"/>
            <a:ext cx="929266" cy="940066"/>
            <a:chOff x="1428750" y="1371600"/>
            <a:chExt cx="1428750" cy="1409700"/>
          </a:xfrm>
        </p:grpSpPr>
        <p:sp>
          <p:nvSpPr>
            <p:cNvPr id="51" name="Oval 50">
              <a:extLst>
                <a:ext uri="{FF2B5EF4-FFF2-40B4-BE49-F238E27FC236}">
                  <a16:creationId xmlns:a16="http://schemas.microsoft.com/office/drawing/2014/main" id="{1013DECC-EBD4-45FE-B0F7-41907EA4E7BC}"/>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A523D202-5B9A-4DFD-B5BB-47EAA6BCE7F1}"/>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53" name="Group 52">
            <a:extLst>
              <a:ext uri="{FF2B5EF4-FFF2-40B4-BE49-F238E27FC236}">
                <a16:creationId xmlns:a16="http://schemas.microsoft.com/office/drawing/2014/main" id="{1C57335F-B344-4981-B6EF-C4A81E9F8D14}"/>
              </a:ext>
            </a:extLst>
          </p:cNvPr>
          <p:cNvGrpSpPr/>
          <p:nvPr/>
        </p:nvGrpSpPr>
        <p:grpSpPr>
          <a:xfrm>
            <a:off x="8460773" y="4676362"/>
            <a:ext cx="929266" cy="940066"/>
            <a:chOff x="1428750" y="1371600"/>
            <a:chExt cx="1428750" cy="1409700"/>
          </a:xfrm>
        </p:grpSpPr>
        <p:sp>
          <p:nvSpPr>
            <p:cNvPr id="54" name="Oval 53">
              <a:extLst>
                <a:ext uri="{FF2B5EF4-FFF2-40B4-BE49-F238E27FC236}">
                  <a16:creationId xmlns:a16="http://schemas.microsoft.com/office/drawing/2014/main" id="{B04FE875-57F1-4835-9643-EC3FDD3310B2}"/>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5223F70-6E5E-4175-84C1-7A589A28B276}"/>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56" name="Group 55">
            <a:extLst>
              <a:ext uri="{FF2B5EF4-FFF2-40B4-BE49-F238E27FC236}">
                <a16:creationId xmlns:a16="http://schemas.microsoft.com/office/drawing/2014/main" id="{3641ED2F-F578-40BB-9AB8-D62C277C0DF4}"/>
              </a:ext>
            </a:extLst>
          </p:cNvPr>
          <p:cNvGrpSpPr/>
          <p:nvPr/>
        </p:nvGrpSpPr>
        <p:grpSpPr>
          <a:xfrm>
            <a:off x="8403623" y="3583895"/>
            <a:ext cx="929266" cy="940066"/>
            <a:chOff x="1428750" y="1371600"/>
            <a:chExt cx="1428750" cy="1409700"/>
          </a:xfrm>
        </p:grpSpPr>
        <p:sp>
          <p:nvSpPr>
            <p:cNvPr id="57" name="Oval 56">
              <a:extLst>
                <a:ext uri="{FF2B5EF4-FFF2-40B4-BE49-F238E27FC236}">
                  <a16:creationId xmlns:a16="http://schemas.microsoft.com/office/drawing/2014/main" id="{2AEAC2F5-1251-4762-A80D-FE1AA3D4770B}"/>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27CB709B-A8FA-44E7-908B-3EB9B3B88594}"/>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59" name="Group 58">
            <a:extLst>
              <a:ext uri="{FF2B5EF4-FFF2-40B4-BE49-F238E27FC236}">
                <a16:creationId xmlns:a16="http://schemas.microsoft.com/office/drawing/2014/main" id="{409B5D75-7D7F-44A2-B1F5-05B199ECC0AB}"/>
              </a:ext>
            </a:extLst>
          </p:cNvPr>
          <p:cNvGrpSpPr/>
          <p:nvPr/>
        </p:nvGrpSpPr>
        <p:grpSpPr>
          <a:xfrm>
            <a:off x="8364596" y="2330410"/>
            <a:ext cx="929266" cy="940066"/>
            <a:chOff x="1428750" y="1371600"/>
            <a:chExt cx="1428750" cy="1409700"/>
          </a:xfrm>
        </p:grpSpPr>
        <p:sp>
          <p:nvSpPr>
            <p:cNvPr id="60" name="Oval 59">
              <a:extLst>
                <a:ext uri="{FF2B5EF4-FFF2-40B4-BE49-F238E27FC236}">
                  <a16:creationId xmlns:a16="http://schemas.microsoft.com/office/drawing/2014/main" id="{0FA2897D-ECDB-4820-83BF-F468496DCD51}"/>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5E43C0E2-9BFC-4839-BDA1-459FF00313D5}"/>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62" name="Group 61">
            <a:extLst>
              <a:ext uri="{FF2B5EF4-FFF2-40B4-BE49-F238E27FC236}">
                <a16:creationId xmlns:a16="http://schemas.microsoft.com/office/drawing/2014/main" id="{F6E47BC5-3DE1-499B-969B-C5AC52740889}"/>
              </a:ext>
            </a:extLst>
          </p:cNvPr>
          <p:cNvGrpSpPr/>
          <p:nvPr/>
        </p:nvGrpSpPr>
        <p:grpSpPr>
          <a:xfrm>
            <a:off x="8367134" y="1104901"/>
            <a:ext cx="929266" cy="940066"/>
            <a:chOff x="1428750" y="1371600"/>
            <a:chExt cx="1428750" cy="1409700"/>
          </a:xfrm>
        </p:grpSpPr>
        <p:sp>
          <p:nvSpPr>
            <p:cNvPr id="63" name="Oval 62">
              <a:extLst>
                <a:ext uri="{FF2B5EF4-FFF2-40B4-BE49-F238E27FC236}">
                  <a16:creationId xmlns:a16="http://schemas.microsoft.com/office/drawing/2014/main" id="{9F2AD6EC-FF15-4E3C-8A1C-964FBF4DB01C}"/>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6E2F0EBA-6E17-4422-99FD-E28C444FF36E}"/>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65" name="Group 64">
            <a:extLst>
              <a:ext uri="{FF2B5EF4-FFF2-40B4-BE49-F238E27FC236}">
                <a16:creationId xmlns:a16="http://schemas.microsoft.com/office/drawing/2014/main" id="{6DED0C82-DD37-458C-BDD5-02435054519C}"/>
              </a:ext>
            </a:extLst>
          </p:cNvPr>
          <p:cNvGrpSpPr/>
          <p:nvPr/>
        </p:nvGrpSpPr>
        <p:grpSpPr>
          <a:xfrm>
            <a:off x="7258050" y="2315083"/>
            <a:ext cx="929266" cy="940066"/>
            <a:chOff x="1428750" y="1371600"/>
            <a:chExt cx="1428750" cy="1409700"/>
          </a:xfrm>
        </p:grpSpPr>
        <p:sp>
          <p:nvSpPr>
            <p:cNvPr id="66" name="Oval 65">
              <a:extLst>
                <a:ext uri="{FF2B5EF4-FFF2-40B4-BE49-F238E27FC236}">
                  <a16:creationId xmlns:a16="http://schemas.microsoft.com/office/drawing/2014/main" id="{75403971-5150-45BC-91B7-5FDB540A256E}"/>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D57DCC80-3404-4804-BBEB-76B29DEE0FD1}"/>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68" name="Group 67">
            <a:extLst>
              <a:ext uri="{FF2B5EF4-FFF2-40B4-BE49-F238E27FC236}">
                <a16:creationId xmlns:a16="http://schemas.microsoft.com/office/drawing/2014/main" id="{82974642-2F3F-4680-9048-0F816769BDB3}"/>
              </a:ext>
            </a:extLst>
          </p:cNvPr>
          <p:cNvGrpSpPr/>
          <p:nvPr/>
        </p:nvGrpSpPr>
        <p:grpSpPr>
          <a:xfrm>
            <a:off x="6176384" y="2299756"/>
            <a:ext cx="929266" cy="940066"/>
            <a:chOff x="1428750" y="1371600"/>
            <a:chExt cx="1428750" cy="1409700"/>
          </a:xfrm>
        </p:grpSpPr>
        <p:sp>
          <p:nvSpPr>
            <p:cNvPr id="69" name="Oval 68">
              <a:extLst>
                <a:ext uri="{FF2B5EF4-FFF2-40B4-BE49-F238E27FC236}">
                  <a16:creationId xmlns:a16="http://schemas.microsoft.com/office/drawing/2014/main" id="{C4343CAC-A294-4605-8556-826121A65CDC}"/>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D4CC5C1F-2A03-4C1B-BE83-19D0FEA94DD8}"/>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71" name="Group 70">
            <a:extLst>
              <a:ext uri="{FF2B5EF4-FFF2-40B4-BE49-F238E27FC236}">
                <a16:creationId xmlns:a16="http://schemas.microsoft.com/office/drawing/2014/main" id="{AFE2952B-77F3-4819-8DF5-3CD6868F41F9}"/>
              </a:ext>
            </a:extLst>
          </p:cNvPr>
          <p:cNvGrpSpPr/>
          <p:nvPr/>
        </p:nvGrpSpPr>
        <p:grpSpPr>
          <a:xfrm>
            <a:off x="7243184" y="1120489"/>
            <a:ext cx="929266" cy="940066"/>
            <a:chOff x="1428750" y="1371600"/>
            <a:chExt cx="1428750" cy="1409700"/>
          </a:xfrm>
        </p:grpSpPr>
        <p:sp>
          <p:nvSpPr>
            <p:cNvPr id="72" name="Oval 71">
              <a:extLst>
                <a:ext uri="{FF2B5EF4-FFF2-40B4-BE49-F238E27FC236}">
                  <a16:creationId xmlns:a16="http://schemas.microsoft.com/office/drawing/2014/main" id="{23A09254-7C59-4F8F-87E9-943D864E72C1}"/>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AA3AEAF7-62A7-407D-A08C-47FAFAA49129}"/>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74" name="Group 73">
            <a:extLst>
              <a:ext uri="{FF2B5EF4-FFF2-40B4-BE49-F238E27FC236}">
                <a16:creationId xmlns:a16="http://schemas.microsoft.com/office/drawing/2014/main" id="{CCD616BB-CDDF-45B7-B40E-B0B79135486A}"/>
              </a:ext>
            </a:extLst>
          </p:cNvPr>
          <p:cNvGrpSpPr/>
          <p:nvPr/>
        </p:nvGrpSpPr>
        <p:grpSpPr>
          <a:xfrm>
            <a:off x="6176384" y="1105162"/>
            <a:ext cx="929266" cy="940066"/>
            <a:chOff x="1428750" y="1371600"/>
            <a:chExt cx="1428750" cy="1409700"/>
          </a:xfrm>
        </p:grpSpPr>
        <p:sp>
          <p:nvSpPr>
            <p:cNvPr id="75" name="Oval 74">
              <a:extLst>
                <a:ext uri="{FF2B5EF4-FFF2-40B4-BE49-F238E27FC236}">
                  <a16:creationId xmlns:a16="http://schemas.microsoft.com/office/drawing/2014/main" id="{CAFD7691-265A-495F-99FF-9B64AA59DA14}"/>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DD3C0BE9-65EE-4921-BCE9-E689C8A49AD0}"/>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spTree>
    <p:extLst>
      <p:ext uri="{BB962C8B-B14F-4D97-AF65-F5344CB8AC3E}">
        <p14:creationId xmlns:p14="http://schemas.microsoft.com/office/powerpoint/2010/main" val="907245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076" name="Picture 4" descr="Ponderosa Cafe - Hulett, WY">
            <a:extLst>
              <a:ext uri="{FF2B5EF4-FFF2-40B4-BE49-F238E27FC236}">
                <a16:creationId xmlns:a16="http://schemas.microsoft.com/office/drawing/2014/main" id="{EF23AE30-7106-4FAC-9D32-AD440A350D2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57" y="1969710"/>
            <a:ext cx="6372225" cy="463434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575C65-3A82-4C65-817D-2255B392702A}"/>
              </a:ext>
            </a:extLst>
          </p:cNvPr>
          <p:cNvSpPr txBox="1"/>
          <p:nvPr/>
        </p:nvSpPr>
        <p:spPr>
          <a:xfrm>
            <a:off x="347667" y="253945"/>
            <a:ext cx="6372225" cy="1569660"/>
          </a:xfrm>
          <a:prstGeom prst="rect">
            <a:avLst/>
          </a:prstGeom>
          <a:noFill/>
        </p:spPr>
        <p:txBody>
          <a:bodyPr wrap="square" rtlCol="0">
            <a:spAutoFit/>
          </a:bodyPr>
          <a:lstStyle/>
          <a:p>
            <a:r>
              <a:rPr lang="en-US" sz="3200"/>
              <a:t>Our family enjoys a delicious dinner at a local restaurant and pays $45.</a:t>
            </a:r>
          </a:p>
        </p:txBody>
      </p:sp>
      <p:pic>
        <p:nvPicPr>
          <p:cNvPr id="9" name="Picture 8">
            <a:extLst>
              <a:ext uri="{FF2B5EF4-FFF2-40B4-BE49-F238E27FC236}">
                <a16:creationId xmlns:a16="http://schemas.microsoft.com/office/drawing/2014/main" id="{519592F2-C9A0-4EE8-A393-6BD383A7F9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28422" y="148919"/>
            <a:ext cx="2406113" cy="4010188"/>
          </a:xfrm>
          <a:prstGeom prst="rect">
            <a:avLst/>
          </a:prstGeom>
        </p:spPr>
      </p:pic>
      <p:grpSp>
        <p:nvGrpSpPr>
          <p:cNvPr id="14" name="Group 13">
            <a:extLst>
              <a:ext uri="{FF2B5EF4-FFF2-40B4-BE49-F238E27FC236}">
                <a16:creationId xmlns:a16="http://schemas.microsoft.com/office/drawing/2014/main" id="{1C80DF0C-B6BF-48B5-BCCA-BC246992AA6D}"/>
              </a:ext>
            </a:extLst>
          </p:cNvPr>
          <p:cNvGrpSpPr/>
          <p:nvPr/>
        </p:nvGrpSpPr>
        <p:grpSpPr>
          <a:xfrm>
            <a:off x="9221419" y="2504261"/>
            <a:ext cx="929266" cy="940066"/>
            <a:chOff x="1428750" y="1371600"/>
            <a:chExt cx="1428750" cy="1409700"/>
          </a:xfrm>
        </p:grpSpPr>
        <p:sp>
          <p:nvSpPr>
            <p:cNvPr id="15" name="Oval 14">
              <a:extLst>
                <a:ext uri="{FF2B5EF4-FFF2-40B4-BE49-F238E27FC236}">
                  <a16:creationId xmlns:a16="http://schemas.microsoft.com/office/drawing/2014/main" id="{36AAEC1D-DFA6-48D0-9F09-602387C1B277}"/>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CE8D930-87E7-4EC8-8FEC-307650995093}"/>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17" name="Group 16">
            <a:extLst>
              <a:ext uri="{FF2B5EF4-FFF2-40B4-BE49-F238E27FC236}">
                <a16:creationId xmlns:a16="http://schemas.microsoft.com/office/drawing/2014/main" id="{53D0A9F7-3C7C-4CDD-A8FE-282F304F86ED}"/>
              </a:ext>
            </a:extLst>
          </p:cNvPr>
          <p:cNvGrpSpPr/>
          <p:nvPr/>
        </p:nvGrpSpPr>
        <p:grpSpPr>
          <a:xfrm>
            <a:off x="8081100" y="2488934"/>
            <a:ext cx="929266" cy="940066"/>
            <a:chOff x="1428750" y="1371600"/>
            <a:chExt cx="1428750" cy="1409700"/>
          </a:xfrm>
        </p:grpSpPr>
        <p:sp>
          <p:nvSpPr>
            <p:cNvPr id="18" name="Oval 17">
              <a:extLst>
                <a:ext uri="{FF2B5EF4-FFF2-40B4-BE49-F238E27FC236}">
                  <a16:creationId xmlns:a16="http://schemas.microsoft.com/office/drawing/2014/main" id="{DC47083D-1D96-4A2B-87E5-D8314C8B75D1}"/>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E336A34-6D98-40CB-BE67-1110CC2C9810}"/>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20" name="Group 19">
            <a:extLst>
              <a:ext uri="{FF2B5EF4-FFF2-40B4-BE49-F238E27FC236}">
                <a16:creationId xmlns:a16="http://schemas.microsoft.com/office/drawing/2014/main" id="{CE55F14B-B680-4D28-AB0A-97B0B8A6AADD}"/>
              </a:ext>
            </a:extLst>
          </p:cNvPr>
          <p:cNvGrpSpPr/>
          <p:nvPr/>
        </p:nvGrpSpPr>
        <p:grpSpPr>
          <a:xfrm>
            <a:off x="6883193" y="2473607"/>
            <a:ext cx="929266" cy="940066"/>
            <a:chOff x="1428750" y="1371600"/>
            <a:chExt cx="1428750" cy="1409700"/>
          </a:xfrm>
        </p:grpSpPr>
        <p:sp>
          <p:nvSpPr>
            <p:cNvPr id="21" name="Oval 20">
              <a:extLst>
                <a:ext uri="{FF2B5EF4-FFF2-40B4-BE49-F238E27FC236}">
                  <a16:creationId xmlns:a16="http://schemas.microsoft.com/office/drawing/2014/main" id="{2C5C3B73-B0EE-4D48-94C0-2F46D0A4CC54}"/>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FCF5974-C7F0-47EE-A071-E5AF942614AA}"/>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23" name="Group 22">
            <a:extLst>
              <a:ext uri="{FF2B5EF4-FFF2-40B4-BE49-F238E27FC236}">
                <a16:creationId xmlns:a16="http://schemas.microsoft.com/office/drawing/2014/main" id="{DF2D9CA0-347B-48AE-B86D-72B6A440ADCE}"/>
              </a:ext>
            </a:extLst>
          </p:cNvPr>
          <p:cNvGrpSpPr/>
          <p:nvPr/>
        </p:nvGrpSpPr>
        <p:grpSpPr>
          <a:xfrm>
            <a:off x="9212141" y="3668200"/>
            <a:ext cx="929266" cy="940066"/>
            <a:chOff x="1428750" y="1371600"/>
            <a:chExt cx="1428750" cy="1409700"/>
          </a:xfrm>
        </p:grpSpPr>
        <p:sp>
          <p:nvSpPr>
            <p:cNvPr id="24" name="Oval 23">
              <a:extLst>
                <a:ext uri="{FF2B5EF4-FFF2-40B4-BE49-F238E27FC236}">
                  <a16:creationId xmlns:a16="http://schemas.microsoft.com/office/drawing/2014/main" id="{566DEB16-BA19-4477-95E0-8424E34D8DD2}"/>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2C2166E-5B1B-4D8C-A6BF-D2F863B21C38}"/>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26" name="Group 25">
            <a:extLst>
              <a:ext uri="{FF2B5EF4-FFF2-40B4-BE49-F238E27FC236}">
                <a16:creationId xmlns:a16="http://schemas.microsoft.com/office/drawing/2014/main" id="{7B9C23AE-E30A-4831-A008-F4C7D454C8E2}"/>
              </a:ext>
            </a:extLst>
          </p:cNvPr>
          <p:cNvGrpSpPr/>
          <p:nvPr/>
        </p:nvGrpSpPr>
        <p:grpSpPr>
          <a:xfrm>
            <a:off x="9199255" y="4900232"/>
            <a:ext cx="929266" cy="940066"/>
            <a:chOff x="1428750" y="1371600"/>
            <a:chExt cx="1428750" cy="1409700"/>
          </a:xfrm>
        </p:grpSpPr>
        <p:sp>
          <p:nvSpPr>
            <p:cNvPr id="27" name="Oval 26">
              <a:extLst>
                <a:ext uri="{FF2B5EF4-FFF2-40B4-BE49-F238E27FC236}">
                  <a16:creationId xmlns:a16="http://schemas.microsoft.com/office/drawing/2014/main" id="{FECB800F-F8DC-44E3-A103-58CBCCE64B1A}"/>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6607E58-EDE9-4D4C-AEFC-BD03E86220D2}"/>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29" name="Group 28">
            <a:extLst>
              <a:ext uri="{FF2B5EF4-FFF2-40B4-BE49-F238E27FC236}">
                <a16:creationId xmlns:a16="http://schemas.microsoft.com/office/drawing/2014/main" id="{4B826C8C-A8A3-48BF-AA66-A9E677B2F78B}"/>
              </a:ext>
            </a:extLst>
          </p:cNvPr>
          <p:cNvGrpSpPr/>
          <p:nvPr/>
        </p:nvGrpSpPr>
        <p:grpSpPr>
          <a:xfrm>
            <a:off x="8073325" y="3652873"/>
            <a:ext cx="929266" cy="940066"/>
            <a:chOff x="1428750" y="1371600"/>
            <a:chExt cx="1428750" cy="1409700"/>
          </a:xfrm>
        </p:grpSpPr>
        <p:sp>
          <p:nvSpPr>
            <p:cNvPr id="30" name="Oval 29">
              <a:extLst>
                <a:ext uri="{FF2B5EF4-FFF2-40B4-BE49-F238E27FC236}">
                  <a16:creationId xmlns:a16="http://schemas.microsoft.com/office/drawing/2014/main" id="{93B4A1CD-8399-4F85-88C3-A07598E7CE7B}"/>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6D0B39A-B0B2-4B97-8A69-FE421CA1A095}"/>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32" name="Group 31">
            <a:extLst>
              <a:ext uri="{FF2B5EF4-FFF2-40B4-BE49-F238E27FC236}">
                <a16:creationId xmlns:a16="http://schemas.microsoft.com/office/drawing/2014/main" id="{88FC6CD7-AB88-43F7-B4BB-91EE0C97B178}"/>
              </a:ext>
            </a:extLst>
          </p:cNvPr>
          <p:cNvGrpSpPr/>
          <p:nvPr/>
        </p:nvGrpSpPr>
        <p:grpSpPr>
          <a:xfrm>
            <a:off x="8065550" y="4884905"/>
            <a:ext cx="929266" cy="940066"/>
            <a:chOff x="1428750" y="1371600"/>
            <a:chExt cx="1428750" cy="1409700"/>
          </a:xfrm>
        </p:grpSpPr>
        <p:sp>
          <p:nvSpPr>
            <p:cNvPr id="33" name="Oval 32">
              <a:extLst>
                <a:ext uri="{FF2B5EF4-FFF2-40B4-BE49-F238E27FC236}">
                  <a16:creationId xmlns:a16="http://schemas.microsoft.com/office/drawing/2014/main" id="{23B02E0F-5A43-463D-84AD-291D7EE40D06}"/>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3B1E4CFA-177A-4BC2-A58D-38D2B1D17913}"/>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35" name="Group 34">
            <a:extLst>
              <a:ext uri="{FF2B5EF4-FFF2-40B4-BE49-F238E27FC236}">
                <a16:creationId xmlns:a16="http://schemas.microsoft.com/office/drawing/2014/main" id="{CA4CD346-3DCA-4B3E-8CAA-DF92153F2605}"/>
              </a:ext>
            </a:extLst>
          </p:cNvPr>
          <p:cNvGrpSpPr/>
          <p:nvPr/>
        </p:nvGrpSpPr>
        <p:grpSpPr>
          <a:xfrm>
            <a:off x="6876123" y="3637546"/>
            <a:ext cx="929266" cy="940066"/>
            <a:chOff x="1428750" y="1371600"/>
            <a:chExt cx="1428750" cy="1409700"/>
          </a:xfrm>
        </p:grpSpPr>
        <p:sp>
          <p:nvSpPr>
            <p:cNvPr id="36" name="Oval 35">
              <a:extLst>
                <a:ext uri="{FF2B5EF4-FFF2-40B4-BE49-F238E27FC236}">
                  <a16:creationId xmlns:a16="http://schemas.microsoft.com/office/drawing/2014/main" id="{B9F235A3-7DA9-4F6D-8C50-23B76C11D03D}"/>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D372360F-E354-49E1-8D5A-3CE867C48C0F}"/>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38" name="Group 37">
            <a:extLst>
              <a:ext uri="{FF2B5EF4-FFF2-40B4-BE49-F238E27FC236}">
                <a16:creationId xmlns:a16="http://schemas.microsoft.com/office/drawing/2014/main" id="{A3C606FD-E029-4007-85FC-D608D0DF485B}"/>
              </a:ext>
            </a:extLst>
          </p:cNvPr>
          <p:cNvGrpSpPr/>
          <p:nvPr/>
        </p:nvGrpSpPr>
        <p:grpSpPr>
          <a:xfrm>
            <a:off x="6876123" y="4869578"/>
            <a:ext cx="929266" cy="940066"/>
            <a:chOff x="1428750" y="1371600"/>
            <a:chExt cx="1428750" cy="1409700"/>
          </a:xfrm>
        </p:grpSpPr>
        <p:sp>
          <p:nvSpPr>
            <p:cNvPr id="39" name="Oval 38">
              <a:extLst>
                <a:ext uri="{FF2B5EF4-FFF2-40B4-BE49-F238E27FC236}">
                  <a16:creationId xmlns:a16="http://schemas.microsoft.com/office/drawing/2014/main" id="{C36B879D-1287-420D-B724-90FD56E9AAB2}"/>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2A00918-4006-4C93-9933-C47D5CE1E91C}"/>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spTree>
    <p:extLst>
      <p:ext uri="{BB962C8B-B14F-4D97-AF65-F5344CB8AC3E}">
        <p14:creationId xmlns:p14="http://schemas.microsoft.com/office/powerpoint/2010/main" val="3001669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5122" name="Picture 2" descr="History near Hulett, WY – Natural Atlas">
            <a:extLst>
              <a:ext uri="{FF2B5EF4-FFF2-40B4-BE49-F238E27FC236}">
                <a16:creationId xmlns:a16="http://schemas.microsoft.com/office/drawing/2014/main" id="{45110D47-F74D-495D-9B48-77EF793844B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9575" y="2195513"/>
            <a:ext cx="5686425" cy="414296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B9D16FA-1FAC-4581-87A2-CCE72B24144F}"/>
              </a:ext>
            </a:extLst>
          </p:cNvPr>
          <p:cNvSpPr txBox="1"/>
          <p:nvPr/>
        </p:nvSpPr>
        <p:spPr>
          <a:xfrm>
            <a:off x="409575" y="400050"/>
            <a:ext cx="5686425" cy="1569660"/>
          </a:xfrm>
          <a:prstGeom prst="rect">
            <a:avLst/>
          </a:prstGeom>
          <a:noFill/>
        </p:spPr>
        <p:txBody>
          <a:bodyPr wrap="square" rtlCol="0">
            <a:spAutoFit/>
          </a:bodyPr>
          <a:lstStyle/>
          <a:p>
            <a:r>
              <a:rPr lang="en-US" sz="3200"/>
              <a:t>Our family fills up their gas tank at a local gas station and pays $30.</a:t>
            </a:r>
          </a:p>
        </p:txBody>
      </p:sp>
      <p:grpSp>
        <p:nvGrpSpPr>
          <p:cNvPr id="13" name="Group 12">
            <a:extLst>
              <a:ext uri="{FF2B5EF4-FFF2-40B4-BE49-F238E27FC236}">
                <a16:creationId xmlns:a16="http://schemas.microsoft.com/office/drawing/2014/main" id="{D67C7483-96C0-42D0-AC90-7F3041491886}"/>
              </a:ext>
            </a:extLst>
          </p:cNvPr>
          <p:cNvGrpSpPr/>
          <p:nvPr/>
        </p:nvGrpSpPr>
        <p:grpSpPr>
          <a:xfrm>
            <a:off x="6638124" y="2905789"/>
            <a:ext cx="929266" cy="940066"/>
            <a:chOff x="1428750" y="1371600"/>
            <a:chExt cx="1428750" cy="1409700"/>
          </a:xfrm>
        </p:grpSpPr>
        <p:sp>
          <p:nvSpPr>
            <p:cNvPr id="14" name="Oval 13">
              <a:extLst>
                <a:ext uri="{FF2B5EF4-FFF2-40B4-BE49-F238E27FC236}">
                  <a16:creationId xmlns:a16="http://schemas.microsoft.com/office/drawing/2014/main" id="{1F0B9F05-97DE-49F7-9BBA-0B8CBD41281B}"/>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7683643-033F-4CAA-BD4F-51B0D5CB078C}"/>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16" name="Group 15">
            <a:extLst>
              <a:ext uri="{FF2B5EF4-FFF2-40B4-BE49-F238E27FC236}">
                <a16:creationId xmlns:a16="http://schemas.microsoft.com/office/drawing/2014/main" id="{85244F9F-5EDF-4035-8248-01C2D51E5E90}"/>
              </a:ext>
            </a:extLst>
          </p:cNvPr>
          <p:cNvGrpSpPr/>
          <p:nvPr/>
        </p:nvGrpSpPr>
        <p:grpSpPr>
          <a:xfrm>
            <a:off x="8011745" y="2921116"/>
            <a:ext cx="929266" cy="940066"/>
            <a:chOff x="1428750" y="1371600"/>
            <a:chExt cx="1428750" cy="1409700"/>
          </a:xfrm>
        </p:grpSpPr>
        <p:sp>
          <p:nvSpPr>
            <p:cNvPr id="17" name="Oval 16">
              <a:extLst>
                <a:ext uri="{FF2B5EF4-FFF2-40B4-BE49-F238E27FC236}">
                  <a16:creationId xmlns:a16="http://schemas.microsoft.com/office/drawing/2014/main" id="{9FA27572-FE0F-488F-8E9F-2C3714B846A0}"/>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0FF746D-109A-4B57-9C0A-CA676D7D9919}"/>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19" name="Group 18">
            <a:extLst>
              <a:ext uri="{FF2B5EF4-FFF2-40B4-BE49-F238E27FC236}">
                <a16:creationId xmlns:a16="http://schemas.microsoft.com/office/drawing/2014/main" id="{91517180-A7CE-42FE-B5B7-FA140BBDAA3B}"/>
              </a:ext>
            </a:extLst>
          </p:cNvPr>
          <p:cNvGrpSpPr/>
          <p:nvPr/>
        </p:nvGrpSpPr>
        <p:grpSpPr>
          <a:xfrm>
            <a:off x="8019792" y="4130906"/>
            <a:ext cx="929266" cy="940066"/>
            <a:chOff x="1428750" y="1371600"/>
            <a:chExt cx="1428750" cy="1409700"/>
          </a:xfrm>
        </p:grpSpPr>
        <p:sp>
          <p:nvSpPr>
            <p:cNvPr id="20" name="Oval 19">
              <a:extLst>
                <a:ext uri="{FF2B5EF4-FFF2-40B4-BE49-F238E27FC236}">
                  <a16:creationId xmlns:a16="http://schemas.microsoft.com/office/drawing/2014/main" id="{0971DB70-8A8D-466D-B327-D8598B3DD09F}"/>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0936F22-F20E-426B-94B4-A9F92E73AA07}"/>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22" name="Group 21">
            <a:extLst>
              <a:ext uri="{FF2B5EF4-FFF2-40B4-BE49-F238E27FC236}">
                <a16:creationId xmlns:a16="http://schemas.microsoft.com/office/drawing/2014/main" id="{B50570E0-A413-497D-8A5E-12FDF2B063B7}"/>
              </a:ext>
            </a:extLst>
          </p:cNvPr>
          <p:cNvGrpSpPr/>
          <p:nvPr/>
        </p:nvGrpSpPr>
        <p:grpSpPr>
          <a:xfrm>
            <a:off x="6622999" y="4153548"/>
            <a:ext cx="929266" cy="940066"/>
            <a:chOff x="1428750" y="1371600"/>
            <a:chExt cx="1428750" cy="1409700"/>
          </a:xfrm>
        </p:grpSpPr>
        <p:sp>
          <p:nvSpPr>
            <p:cNvPr id="23" name="Oval 22">
              <a:extLst>
                <a:ext uri="{FF2B5EF4-FFF2-40B4-BE49-F238E27FC236}">
                  <a16:creationId xmlns:a16="http://schemas.microsoft.com/office/drawing/2014/main" id="{83A1D5A8-9B2D-44B4-B369-441B07F405D9}"/>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A1B2F53-EC65-4B46-AFBC-BD77DC2F426D}"/>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25" name="Group 24">
            <a:extLst>
              <a:ext uri="{FF2B5EF4-FFF2-40B4-BE49-F238E27FC236}">
                <a16:creationId xmlns:a16="http://schemas.microsoft.com/office/drawing/2014/main" id="{18F2F94B-F4D0-4816-B95C-BD556F616D01}"/>
              </a:ext>
            </a:extLst>
          </p:cNvPr>
          <p:cNvGrpSpPr/>
          <p:nvPr/>
        </p:nvGrpSpPr>
        <p:grpSpPr>
          <a:xfrm>
            <a:off x="8011745" y="5413741"/>
            <a:ext cx="929266" cy="940066"/>
            <a:chOff x="1428750" y="1371600"/>
            <a:chExt cx="1428750" cy="1409700"/>
          </a:xfrm>
        </p:grpSpPr>
        <p:sp>
          <p:nvSpPr>
            <p:cNvPr id="26" name="Oval 25">
              <a:extLst>
                <a:ext uri="{FF2B5EF4-FFF2-40B4-BE49-F238E27FC236}">
                  <a16:creationId xmlns:a16="http://schemas.microsoft.com/office/drawing/2014/main" id="{93C3DBB4-B95C-4BD8-873C-61DD1799629F}"/>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DFD2446-A266-434C-A404-AD62DBA54B64}"/>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28" name="Group 27">
            <a:extLst>
              <a:ext uri="{FF2B5EF4-FFF2-40B4-BE49-F238E27FC236}">
                <a16:creationId xmlns:a16="http://schemas.microsoft.com/office/drawing/2014/main" id="{21BCF5F3-0AE7-449E-BC69-EE9097976FB9}"/>
              </a:ext>
            </a:extLst>
          </p:cNvPr>
          <p:cNvGrpSpPr/>
          <p:nvPr/>
        </p:nvGrpSpPr>
        <p:grpSpPr>
          <a:xfrm>
            <a:off x="6578735" y="5398414"/>
            <a:ext cx="929266" cy="940066"/>
            <a:chOff x="1428750" y="1371600"/>
            <a:chExt cx="1428750" cy="1409700"/>
          </a:xfrm>
        </p:grpSpPr>
        <p:sp>
          <p:nvSpPr>
            <p:cNvPr id="29" name="Oval 28">
              <a:extLst>
                <a:ext uri="{FF2B5EF4-FFF2-40B4-BE49-F238E27FC236}">
                  <a16:creationId xmlns:a16="http://schemas.microsoft.com/office/drawing/2014/main" id="{CB577448-F676-4491-BD16-53291441C5E0}"/>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179B9A0-B98E-4380-BBAD-46B2A3B4F1FA}"/>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pic>
        <p:nvPicPr>
          <p:cNvPr id="4" name="Picture 3" descr="Icon&#10;&#10;Description automatically generated">
            <a:extLst>
              <a:ext uri="{FF2B5EF4-FFF2-40B4-BE49-F238E27FC236}">
                <a16:creationId xmlns:a16="http://schemas.microsoft.com/office/drawing/2014/main" id="{E4241574-5789-4F0B-9CA1-93305579C17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9476057" y="1356366"/>
            <a:ext cx="2301584" cy="4561885"/>
          </a:xfrm>
          <a:prstGeom prst="rect">
            <a:avLst/>
          </a:prstGeom>
        </p:spPr>
      </p:pic>
    </p:spTree>
    <p:extLst>
      <p:ext uri="{BB962C8B-B14F-4D97-AF65-F5344CB8AC3E}">
        <p14:creationId xmlns:p14="http://schemas.microsoft.com/office/powerpoint/2010/main" val="214510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bwMode="auto">
          <a:xfrm>
            <a:off x="0" y="756072"/>
            <a:ext cx="7484197" cy="534585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6733736" y="671440"/>
            <a:ext cx="5458264" cy="5878532"/>
          </a:xfrm>
          <a:prstGeom prst="rect">
            <a:avLst/>
          </a:prstGeom>
          <a:noFill/>
        </p:spPr>
        <p:txBody>
          <a:bodyPr wrap="square" lIns="91440" tIns="45720" rIns="91440" bIns="45720" rtlCol="0" anchor="t">
            <a:spAutoFit/>
          </a:bodyPr>
          <a:lstStyle/>
          <a:p>
            <a:r>
              <a:rPr lang="en-US" sz="4400" b="1" dirty="0">
                <a:latin typeface="Arial"/>
                <a:cs typeface="Arial"/>
              </a:rPr>
              <a:t>Today’s Challenge:</a:t>
            </a:r>
          </a:p>
          <a:p>
            <a:endParaRPr lang="en-US" sz="4400" b="1">
              <a:latin typeface="Arial" panose="020B0604020202020204" pitchFamily="34" charset="0"/>
              <a:cs typeface="Arial" panose="020B0604020202020204" pitchFamily="34" charset="0"/>
            </a:endParaRPr>
          </a:p>
          <a:p>
            <a:r>
              <a:rPr lang="en-US" sz="3600" dirty="0"/>
              <a:t>Students will:</a:t>
            </a:r>
            <a:endParaRPr lang="en-US" sz="3600" dirty="0">
              <a:cs typeface="Arial"/>
            </a:endParaRPr>
          </a:p>
          <a:p>
            <a:pPr marL="285750" indent="-285750" fontAlgn="base">
              <a:buFont typeface="Arial" panose="020B0604020202020204" pitchFamily="34" charset="0"/>
              <a:buChar char="•"/>
            </a:pPr>
            <a:r>
              <a:rPr lang="en-US" sz="2400" dirty="0"/>
              <a:t>Analyze how outdoor recreation and tourism on Wyoming lands has changed over time, how they may change in the future, and the importance of good stewardship of those lands.</a:t>
            </a:r>
          </a:p>
          <a:p>
            <a:pPr marL="285750" indent="-285750" fontAlgn="base">
              <a:buFont typeface="Arial" panose="020B0604020202020204" pitchFamily="34" charset="0"/>
              <a:buChar char="•"/>
            </a:pPr>
            <a:r>
              <a:rPr lang="en-US" sz="2400" b="1" dirty="0"/>
              <a:t>Explain the role of outdoor recreation and tourism on Wyoming’s economy and culture.</a:t>
            </a:r>
            <a:endParaRPr lang="en-US" sz="2400" b="1" dirty="0">
              <a:cs typeface="Arial"/>
            </a:endParaRPr>
          </a:p>
          <a:p>
            <a:endParaRPr lang="en-US" sz="3600"/>
          </a:p>
        </p:txBody>
      </p:sp>
      <p:sp>
        <p:nvSpPr>
          <p:cNvPr id="4" name="TextBox 3">
            <a:extLst>
              <a:ext uri="{FF2B5EF4-FFF2-40B4-BE49-F238E27FC236}">
                <a16:creationId xmlns:a16="http://schemas.microsoft.com/office/drawing/2014/main" id="{B1DDDB8D-DA58-4141-A515-394DF4B283A6}"/>
              </a:ext>
            </a:extLst>
          </p:cNvPr>
          <p:cNvSpPr txBox="1"/>
          <p:nvPr/>
        </p:nvSpPr>
        <p:spPr>
          <a:xfrm>
            <a:off x="0" y="6101927"/>
            <a:ext cx="7484197" cy="230832"/>
          </a:xfrm>
          <a:prstGeom prst="rect">
            <a:avLst/>
          </a:prstGeom>
          <a:noFill/>
        </p:spPr>
        <p:txBody>
          <a:bodyPr wrap="square" rtlCol="0">
            <a:spAutoFit/>
          </a:bodyPr>
          <a:lstStyle/>
          <a:p>
            <a:r>
              <a:rPr lang="en-US" sz="900">
                <a:hlinkClick r:id="rId4" tooltip="https://nl.m.wikipedia.org/wiki/Fort_Laramie_National_Historic_Site"/>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698192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 name="Picture 2" descr="A picture containing toy&#10;&#10;Description automatically generated">
            <a:extLst>
              <a:ext uri="{FF2B5EF4-FFF2-40B4-BE49-F238E27FC236}">
                <a16:creationId xmlns:a16="http://schemas.microsoft.com/office/drawing/2014/main" id="{FB8FE2F3-8A23-49BF-8926-22816FD6A6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59285" y="91375"/>
            <a:ext cx="2328331" cy="3880551"/>
          </a:xfrm>
          <a:prstGeom prst="rect">
            <a:avLst/>
          </a:prstGeom>
        </p:spPr>
      </p:pic>
      <p:grpSp>
        <p:nvGrpSpPr>
          <p:cNvPr id="76" name="Group 75">
            <a:extLst>
              <a:ext uri="{FF2B5EF4-FFF2-40B4-BE49-F238E27FC236}">
                <a16:creationId xmlns:a16="http://schemas.microsoft.com/office/drawing/2014/main" id="{568B6302-5699-436B-B806-06700B144947}"/>
              </a:ext>
            </a:extLst>
          </p:cNvPr>
          <p:cNvGrpSpPr/>
          <p:nvPr/>
        </p:nvGrpSpPr>
        <p:grpSpPr>
          <a:xfrm>
            <a:off x="8824097" y="1154345"/>
            <a:ext cx="958395" cy="5121754"/>
            <a:chOff x="8335467" y="241693"/>
            <a:chExt cx="958395" cy="5121754"/>
          </a:xfrm>
        </p:grpSpPr>
        <p:grpSp>
          <p:nvGrpSpPr>
            <p:cNvPr id="16" name="Group 15">
              <a:extLst>
                <a:ext uri="{FF2B5EF4-FFF2-40B4-BE49-F238E27FC236}">
                  <a16:creationId xmlns:a16="http://schemas.microsoft.com/office/drawing/2014/main" id="{368015D6-ADD8-443A-B18F-946031B47FBE}"/>
                </a:ext>
              </a:extLst>
            </p:cNvPr>
            <p:cNvGrpSpPr/>
            <p:nvPr/>
          </p:nvGrpSpPr>
          <p:grpSpPr>
            <a:xfrm>
              <a:off x="8343242" y="4423381"/>
              <a:ext cx="929266" cy="940066"/>
              <a:chOff x="1428750" y="1371600"/>
              <a:chExt cx="1428750" cy="1409700"/>
            </a:xfrm>
          </p:grpSpPr>
          <p:sp>
            <p:nvSpPr>
              <p:cNvPr id="17" name="Oval 16">
                <a:extLst>
                  <a:ext uri="{FF2B5EF4-FFF2-40B4-BE49-F238E27FC236}">
                    <a16:creationId xmlns:a16="http://schemas.microsoft.com/office/drawing/2014/main" id="{EDCF5860-9D1F-4C10-8AC6-B142405B519D}"/>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5D6213B-5D7F-4A08-A596-CC910D4EE5F4}"/>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19" name="Group 18">
              <a:extLst>
                <a:ext uri="{FF2B5EF4-FFF2-40B4-BE49-F238E27FC236}">
                  <a16:creationId xmlns:a16="http://schemas.microsoft.com/office/drawing/2014/main" id="{25C69B15-225B-4E8F-B46C-A406969930E0}"/>
                </a:ext>
              </a:extLst>
            </p:cNvPr>
            <p:cNvGrpSpPr/>
            <p:nvPr/>
          </p:nvGrpSpPr>
          <p:grpSpPr>
            <a:xfrm>
              <a:off x="8335467" y="3368390"/>
              <a:ext cx="929266" cy="940066"/>
              <a:chOff x="1428750" y="1371600"/>
              <a:chExt cx="1428750" cy="1409700"/>
            </a:xfrm>
          </p:grpSpPr>
          <p:sp>
            <p:nvSpPr>
              <p:cNvPr id="20" name="Oval 19">
                <a:extLst>
                  <a:ext uri="{FF2B5EF4-FFF2-40B4-BE49-F238E27FC236}">
                    <a16:creationId xmlns:a16="http://schemas.microsoft.com/office/drawing/2014/main" id="{CCABF69B-60D0-404F-8A13-C4945414C1E8}"/>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97009B7-8524-4818-A77B-DC6EC5E104BC}"/>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22" name="Group 21">
              <a:extLst>
                <a:ext uri="{FF2B5EF4-FFF2-40B4-BE49-F238E27FC236}">
                  <a16:creationId xmlns:a16="http://schemas.microsoft.com/office/drawing/2014/main" id="{46B1C761-513A-44F5-99DE-2CE9149AAD9E}"/>
                </a:ext>
              </a:extLst>
            </p:cNvPr>
            <p:cNvGrpSpPr/>
            <p:nvPr/>
          </p:nvGrpSpPr>
          <p:grpSpPr>
            <a:xfrm>
              <a:off x="8364596" y="2330410"/>
              <a:ext cx="929266" cy="940066"/>
              <a:chOff x="1428750" y="1371600"/>
              <a:chExt cx="1428750" cy="1409700"/>
            </a:xfrm>
          </p:grpSpPr>
          <p:sp>
            <p:nvSpPr>
              <p:cNvPr id="23" name="Oval 22">
                <a:extLst>
                  <a:ext uri="{FF2B5EF4-FFF2-40B4-BE49-F238E27FC236}">
                    <a16:creationId xmlns:a16="http://schemas.microsoft.com/office/drawing/2014/main" id="{38A173E9-048A-41A2-863F-D17587BDEC23}"/>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D89C797-5740-4D56-9D68-36C37414A946}"/>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25" name="Group 24">
              <a:extLst>
                <a:ext uri="{FF2B5EF4-FFF2-40B4-BE49-F238E27FC236}">
                  <a16:creationId xmlns:a16="http://schemas.microsoft.com/office/drawing/2014/main" id="{B2725C70-8F15-4147-9CD3-663555BD57A5}"/>
                </a:ext>
              </a:extLst>
            </p:cNvPr>
            <p:cNvGrpSpPr/>
            <p:nvPr/>
          </p:nvGrpSpPr>
          <p:grpSpPr>
            <a:xfrm>
              <a:off x="8364596" y="1279673"/>
              <a:ext cx="929266" cy="940066"/>
              <a:chOff x="1428750" y="1371600"/>
              <a:chExt cx="1428750" cy="1409700"/>
            </a:xfrm>
          </p:grpSpPr>
          <p:sp>
            <p:nvSpPr>
              <p:cNvPr id="26" name="Oval 25">
                <a:extLst>
                  <a:ext uri="{FF2B5EF4-FFF2-40B4-BE49-F238E27FC236}">
                    <a16:creationId xmlns:a16="http://schemas.microsoft.com/office/drawing/2014/main" id="{FD9CA254-C842-4FE3-8C19-7B929497643C}"/>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C159CCC-E126-45DE-B6DB-72F0BF2CE9B4}"/>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70" name="Group 69">
              <a:extLst>
                <a:ext uri="{FF2B5EF4-FFF2-40B4-BE49-F238E27FC236}">
                  <a16:creationId xmlns:a16="http://schemas.microsoft.com/office/drawing/2014/main" id="{3E786A62-D638-4ECB-B361-ACDDDDA13728}"/>
                </a:ext>
              </a:extLst>
            </p:cNvPr>
            <p:cNvGrpSpPr/>
            <p:nvPr/>
          </p:nvGrpSpPr>
          <p:grpSpPr>
            <a:xfrm>
              <a:off x="8335467" y="241693"/>
              <a:ext cx="929266" cy="940066"/>
              <a:chOff x="1428750" y="1371600"/>
              <a:chExt cx="1428750" cy="1409700"/>
            </a:xfrm>
          </p:grpSpPr>
          <p:sp>
            <p:nvSpPr>
              <p:cNvPr id="71" name="Oval 70">
                <a:extLst>
                  <a:ext uri="{FF2B5EF4-FFF2-40B4-BE49-F238E27FC236}">
                    <a16:creationId xmlns:a16="http://schemas.microsoft.com/office/drawing/2014/main" id="{A8275BEC-B00A-462E-85DA-681097C4FAA1}"/>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20CC050A-5AF6-4F4F-95F4-A0AA5657A4AC}"/>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grpSp>
        <p:nvGrpSpPr>
          <p:cNvPr id="93" name="Group 92">
            <a:extLst>
              <a:ext uri="{FF2B5EF4-FFF2-40B4-BE49-F238E27FC236}">
                <a16:creationId xmlns:a16="http://schemas.microsoft.com/office/drawing/2014/main" id="{4B7FE98C-5345-485E-8DB8-9058F8722715}"/>
              </a:ext>
            </a:extLst>
          </p:cNvPr>
          <p:cNvGrpSpPr/>
          <p:nvPr/>
        </p:nvGrpSpPr>
        <p:grpSpPr>
          <a:xfrm>
            <a:off x="5710413" y="1143544"/>
            <a:ext cx="958395" cy="5121754"/>
            <a:chOff x="8335467" y="241693"/>
            <a:chExt cx="958395" cy="5121754"/>
          </a:xfrm>
        </p:grpSpPr>
        <p:grpSp>
          <p:nvGrpSpPr>
            <p:cNvPr id="94" name="Group 93">
              <a:extLst>
                <a:ext uri="{FF2B5EF4-FFF2-40B4-BE49-F238E27FC236}">
                  <a16:creationId xmlns:a16="http://schemas.microsoft.com/office/drawing/2014/main" id="{2BD9C0C8-2863-4A11-A8B8-DC1F24080C0D}"/>
                </a:ext>
              </a:extLst>
            </p:cNvPr>
            <p:cNvGrpSpPr/>
            <p:nvPr/>
          </p:nvGrpSpPr>
          <p:grpSpPr>
            <a:xfrm>
              <a:off x="8343242" y="4423381"/>
              <a:ext cx="929266" cy="940066"/>
              <a:chOff x="1428750" y="1371600"/>
              <a:chExt cx="1428750" cy="1409700"/>
            </a:xfrm>
          </p:grpSpPr>
          <p:sp>
            <p:nvSpPr>
              <p:cNvPr id="107" name="Oval 106">
                <a:extLst>
                  <a:ext uri="{FF2B5EF4-FFF2-40B4-BE49-F238E27FC236}">
                    <a16:creationId xmlns:a16="http://schemas.microsoft.com/office/drawing/2014/main" id="{24CF6288-79EA-4DC2-A8FF-1FB46002478C}"/>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C3EEEBDD-FE2A-44C2-943C-FCC55F375051}"/>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95" name="Group 94">
              <a:extLst>
                <a:ext uri="{FF2B5EF4-FFF2-40B4-BE49-F238E27FC236}">
                  <a16:creationId xmlns:a16="http://schemas.microsoft.com/office/drawing/2014/main" id="{2997DED6-54C0-4C7F-9247-86133A929522}"/>
                </a:ext>
              </a:extLst>
            </p:cNvPr>
            <p:cNvGrpSpPr/>
            <p:nvPr/>
          </p:nvGrpSpPr>
          <p:grpSpPr>
            <a:xfrm>
              <a:off x="8335467" y="3368390"/>
              <a:ext cx="929266" cy="940066"/>
              <a:chOff x="1428750" y="1371600"/>
              <a:chExt cx="1428750" cy="1409700"/>
            </a:xfrm>
          </p:grpSpPr>
          <p:sp>
            <p:nvSpPr>
              <p:cNvPr id="105" name="Oval 104">
                <a:extLst>
                  <a:ext uri="{FF2B5EF4-FFF2-40B4-BE49-F238E27FC236}">
                    <a16:creationId xmlns:a16="http://schemas.microsoft.com/office/drawing/2014/main" id="{AFEB8A40-61F5-4441-AF7D-4B0634185A88}"/>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626B8770-420E-486A-9938-DA8261204FC5}"/>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96" name="Group 95">
              <a:extLst>
                <a:ext uri="{FF2B5EF4-FFF2-40B4-BE49-F238E27FC236}">
                  <a16:creationId xmlns:a16="http://schemas.microsoft.com/office/drawing/2014/main" id="{26B2BA7F-099D-41F5-B329-8A168F16A20E}"/>
                </a:ext>
              </a:extLst>
            </p:cNvPr>
            <p:cNvGrpSpPr/>
            <p:nvPr/>
          </p:nvGrpSpPr>
          <p:grpSpPr>
            <a:xfrm>
              <a:off x="8364596" y="2330410"/>
              <a:ext cx="929266" cy="940066"/>
              <a:chOff x="1428750" y="1371600"/>
              <a:chExt cx="1428750" cy="1409700"/>
            </a:xfrm>
          </p:grpSpPr>
          <p:sp>
            <p:nvSpPr>
              <p:cNvPr id="103" name="Oval 102">
                <a:extLst>
                  <a:ext uri="{FF2B5EF4-FFF2-40B4-BE49-F238E27FC236}">
                    <a16:creationId xmlns:a16="http://schemas.microsoft.com/office/drawing/2014/main" id="{4CC7494B-AC4E-4714-949A-76F773D9FCFC}"/>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29C641DC-150A-401C-8ACD-259B51814E7D}"/>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97" name="Group 96">
              <a:extLst>
                <a:ext uri="{FF2B5EF4-FFF2-40B4-BE49-F238E27FC236}">
                  <a16:creationId xmlns:a16="http://schemas.microsoft.com/office/drawing/2014/main" id="{7C89BAA3-6DFE-48A3-9B8B-831D1776B349}"/>
                </a:ext>
              </a:extLst>
            </p:cNvPr>
            <p:cNvGrpSpPr/>
            <p:nvPr/>
          </p:nvGrpSpPr>
          <p:grpSpPr>
            <a:xfrm>
              <a:off x="8364596" y="1279673"/>
              <a:ext cx="929266" cy="940066"/>
              <a:chOff x="1428750" y="1371600"/>
              <a:chExt cx="1428750" cy="1409700"/>
            </a:xfrm>
          </p:grpSpPr>
          <p:sp>
            <p:nvSpPr>
              <p:cNvPr id="101" name="Oval 100">
                <a:extLst>
                  <a:ext uri="{FF2B5EF4-FFF2-40B4-BE49-F238E27FC236}">
                    <a16:creationId xmlns:a16="http://schemas.microsoft.com/office/drawing/2014/main" id="{2185DF90-5B28-464E-A047-3BEDE794D421}"/>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4DD68E3A-9E55-4B3C-8109-0C8D14827042}"/>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98" name="Group 97">
              <a:extLst>
                <a:ext uri="{FF2B5EF4-FFF2-40B4-BE49-F238E27FC236}">
                  <a16:creationId xmlns:a16="http://schemas.microsoft.com/office/drawing/2014/main" id="{373A8F5A-EBF5-48B7-BF4E-970265274A8B}"/>
                </a:ext>
              </a:extLst>
            </p:cNvPr>
            <p:cNvGrpSpPr/>
            <p:nvPr/>
          </p:nvGrpSpPr>
          <p:grpSpPr>
            <a:xfrm>
              <a:off x="8335467" y="241693"/>
              <a:ext cx="929266" cy="940066"/>
              <a:chOff x="1428750" y="1371600"/>
              <a:chExt cx="1428750" cy="1409700"/>
            </a:xfrm>
          </p:grpSpPr>
          <p:sp>
            <p:nvSpPr>
              <p:cNvPr id="99" name="Oval 98">
                <a:extLst>
                  <a:ext uri="{FF2B5EF4-FFF2-40B4-BE49-F238E27FC236}">
                    <a16:creationId xmlns:a16="http://schemas.microsoft.com/office/drawing/2014/main" id="{2DE02704-88BB-4623-8C5A-95482A386349}"/>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197131C1-7823-40BA-9BBA-B61C919F9D4F}"/>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grpSp>
        <p:nvGrpSpPr>
          <p:cNvPr id="109" name="Group 108">
            <a:extLst>
              <a:ext uri="{FF2B5EF4-FFF2-40B4-BE49-F238E27FC236}">
                <a16:creationId xmlns:a16="http://schemas.microsoft.com/office/drawing/2014/main" id="{1D5C0C37-AB96-460D-A425-D22349A7D12C}"/>
              </a:ext>
            </a:extLst>
          </p:cNvPr>
          <p:cNvGrpSpPr/>
          <p:nvPr/>
        </p:nvGrpSpPr>
        <p:grpSpPr>
          <a:xfrm>
            <a:off x="6748308" y="1154345"/>
            <a:ext cx="958395" cy="5121754"/>
            <a:chOff x="8335467" y="241693"/>
            <a:chExt cx="958395" cy="5121754"/>
          </a:xfrm>
        </p:grpSpPr>
        <p:grpSp>
          <p:nvGrpSpPr>
            <p:cNvPr id="110" name="Group 109">
              <a:extLst>
                <a:ext uri="{FF2B5EF4-FFF2-40B4-BE49-F238E27FC236}">
                  <a16:creationId xmlns:a16="http://schemas.microsoft.com/office/drawing/2014/main" id="{E9AD5DBB-D612-422F-9FEC-B40F3B68D9DB}"/>
                </a:ext>
              </a:extLst>
            </p:cNvPr>
            <p:cNvGrpSpPr/>
            <p:nvPr/>
          </p:nvGrpSpPr>
          <p:grpSpPr>
            <a:xfrm>
              <a:off x="8343242" y="4423381"/>
              <a:ext cx="929266" cy="940066"/>
              <a:chOff x="1428750" y="1371600"/>
              <a:chExt cx="1428750" cy="1409700"/>
            </a:xfrm>
          </p:grpSpPr>
          <p:sp>
            <p:nvSpPr>
              <p:cNvPr id="123" name="Oval 122">
                <a:extLst>
                  <a:ext uri="{FF2B5EF4-FFF2-40B4-BE49-F238E27FC236}">
                    <a16:creationId xmlns:a16="http://schemas.microsoft.com/office/drawing/2014/main" id="{90FF81BA-CB0C-450E-AED9-607F750A3FF7}"/>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B0B19C6D-7E48-4B1A-9D99-0D4CA4E783B4}"/>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111" name="Group 110">
              <a:extLst>
                <a:ext uri="{FF2B5EF4-FFF2-40B4-BE49-F238E27FC236}">
                  <a16:creationId xmlns:a16="http://schemas.microsoft.com/office/drawing/2014/main" id="{C0F8DF97-B4D5-484F-B0B6-878B5067793F}"/>
                </a:ext>
              </a:extLst>
            </p:cNvPr>
            <p:cNvGrpSpPr/>
            <p:nvPr/>
          </p:nvGrpSpPr>
          <p:grpSpPr>
            <a:xfrm>
              <a:off x="8335467" y="3368390"/>
              <a:ext cx="929266" cy="940066"/>
              <a:chOff x="1428750" y="1371600"/>
              <a:chExt cx="1428750" cy="1409700"/>
            </a:xfrm>
          </p:grpSpPr>
          <p:sp>
            <p:nvSpPr>
              <p:cNvPr id="121" name="Oval 120">
                <a:extLst>
                  <a:ext uri="{FF2B5EF4-FFF2-40B4-BE49-F238E27FC236}">
                    <a16:creationId xmlns:a16="http://schemas.microsoft.com/office/drawing/2014/main" id="{9B85F0F7-61C1-4757-AA8D-05F0B0E682E2}"/>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72DCE5DD-07C0-4193-AA2B-6EB857D8FF3A}"/>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112" name="Group 111">
              <a:extLst>
                <a:ext uri="{FF2B5EF4-FFF2-40B4-BE49-F238E27FC236}">
                  <a16:creationId xmlns:a16="http://schemas.microsoft.com/office/drawing/2014/main" id="{03945E82-03AD-41AF-B141-D5112D7946F0}"/>
                </a:ext>
              </a:extLst>
            </p:cNvPr>
            <p:cNvGrpSpPr/>
            <p:nvPr/>
          </p:nvGrpSpPr>
          <p:grpSpPr>
            <a:xfrm>
              <a:off x="8364596" y="2330410"/>
              <a:ext cx="929266" cy="940066"/>
              <a:chOff x="1428750" y="1371600"/>
              <a:chExt cx="1428750" cy="1409700"/>
            </a:xfrm>
          </p:grpSpPr>
          <p:sp>
            <p:nvSpPr>
              <p:cNvPr id="119" name="Oval 118">
                <a:extLst>
                  <a:ext uri="{FF2B5EF4-FFF2-40B4-BE49-F238E27FC236}">
                    <a16:creationId xmlns:a16="http://schemas.microsoft.com/office/drawing/2014/main" id="{223DB5A0-71D9-427F-A014-BD353501C674}"/>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5C4E0FFB-956D-4774-BC07-ECC585829361}"/>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113" name="Group 112">
              <a:extLst>
                <a:ext uri="{FF2B5EF4-FFF2-40B4-BE49-F238E27FC236}">
                  <a16:creationId xmlns:a16="http://schemas.microsoft.com/office/drawing/2014/main" id="{2B13F4A3-2718-4B65-9F11-5B69845C77AD}"/>
                </a:ext>
              </a:extLst>
            </p:cNvPr>
            <p:cNvGrpSpPr/>
            <p:nvPr/>
          </p:nvGrpSpPr>
          <p:grpSpPr>
            <a:xfrm>
              <a:off x="8364596" y="1279673"/>
              <a:ext cx="929266" cy="940066"/>
              <a:chOff x="1428750" y="1371600"/>
              <a:chExt cx="1428750" cy="1409700"/>
            </a:xfrm>
          </p:grpSpPr>
          <p:sp>
            <p:nvSpPr>
              <p:cNvPr id="117" name="Oval 116">
                <a:extLst>
                  <a:ext uri="{FF2B5EF4-FFF2-40B4-BE49-F238E27FC236}">
                    <a16:creationId xmlns:a16="http://schemas.microsoft.com/office/drawing/2014/main" id="{B912B9E5-616E-452C-98F8-3AA6C864F046}"/>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369B1EED-C1CF-4CF2-BBCF-211E8C313C03}"/>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114" name="Group 113">
              <a:extLst>
                <a:ext uri="{FF2B5EF4-FFF2-40B4-BE49-F238E27FC236}">
                  <a16:creationId xmlns:a16="http://schemas.microsoft.com/office/drawing/2014/main" id="{7847D288-5831-4634-A580-C9BC0825BFE5}"/>
                </a:ext>
              </a:extLst>
            </p:cNvPr>
            <p:cNvGrpSpPr/>
            <p:nvPr/>
          </p:nvGrpSpPr>
          <p:grpSpPr>
            <a:xfrm>
              <a:off x="8335467" y="241693"/>
              <a:ext cx="929266" cy="940066"/>
              <a:chOff x="1428750" y="1371600"/>
              <a:chExt cx="1428750" cy="1409700"/>
            </a:xfrm>
          </p:grpSpPr>
          <p:sp>
            <p:nvSpPr>
              <p:cNvPr id="115" name="Oval 114">
                <a:extLst>
                  <a:ext uri="{FF2B5EF4-FFF2-40B4-BE49-F238E27FC236}">
                    <a16:creationId xmlns:a16="http://schemas.microsoft.com/office/drawing/2014/main" id="{129034C6-502E-4E7F-BF29-4DD43FAFF2A1}"/>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2B8AAD76-2E0A-4BE4-B1DD-1CA7B3F24D1E}"/>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grpSp>
        <p:nvGrpSpPr>
          <p:cNvPr id="125" name="Group 124">
            <a:extLst>
              <a:ext uri="{FF2B5EF4-FFF2-40B4-BE49-F238E27FC236}">
                <a16:creationId xmlns:a16="http://schemas.microsoft.com/office/drawing/2014/main" id="{72694416-7908-4BCD-9218-966CD53B1EC2}"/>
              </a:ext>
            </a:extLst>
          </p:cNvPr>
          <p:cNvGrpSpPr/>
          <p:nvPr/>
        </p:nvGrpSpPr>
        <p:grpSpPr>
          <a:xfrm>
            <a:off x="7786203" y="1143272"/>
            <a:ext cx="958395" cy="5121754"/>
            <a:chOff x="8335467" y="241693"/>
            <a:chExt cx="958395" cy="5121754"/>
          </a:xfrm>
        </p:grpSpPr>
        <p:grpSp>
          <p:nvGrpSpPr>
            <p:cNvPr id="126" name="Group 125">
              <a:extLst>
                <a:ext uri="{FF2B5EF4-FFF2-40B4-BE49-F238E27FC236}">
                  <a16:creationId xmlns:a16="http://schemas.microsoft.com/office/drawing/2014/main" id="{24CA4508-D825-4093-9685-59530B8244DD}"/>
                </a:ext>
              </a:extLst>
            </p:cNvPr>
            <p:cNvGrpSpPr/>
            <p:nvPr/>
          </p:nvGrpSpPr>
          <p:grpSpPr>
            <a:xfrm>
              <a:off x="8343242" y="4423381"/>
              <a:ext cx="929266" cy="940066"/>
              <a:chOff x="1428750" y="1371600"/>
              <a:chExt cx="1428750" cy="1409700"/>
            </a:xfrm>
          </p:grpSpPr>
          <p:sp>
            <p:nvSpPr>
              <p:cNvPr id="139" name="Oval 138">
                <a:extLst>
                  <a:ext uri="{FF2B5EF4-FFF2-40B4-BE49-F238E27FC236}">
                    <a16:creationId xmlns:a16="http://schemas.microsoft.com/office/drawing/2014/main" id="{AB78A60E-8426-4E87-B764-3B26CEA40DA2}"/>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825D7E04-F43F-497D-9286-50AB0BC5CA3F}"/>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127" name="Group 126">
              <a:extLst>
                <a:ext uri="{FF2B5EF4-FFF2-40B4-BE49-F238E27FC236}">
                  <a16:creationId xmlns:a16="http://schemas.microsoft.com/office/drawing/2014/main" id="{D28287FF-4772-4541-83E6-5FFBA11E7140}"/>
                </a:ext>
              </a:extLst>
            </p:cNvPr>
            <p:cNvGrpSpPr/>
            <p:nvPr/>
          </p:nvGrpSpPr>
          <p:grpSpPr>
            <a:xfrm>
              <a:off x="8335467" y="3368390"/>
              <a:ext cx="929266" cy="940066"/>
              <a:chOff x="1428750" y="1371600"/>
              <a:chExt cx="1428750" cy="1409700"/>
            </a:xfrm>
          </p:grpSpPr>
          <p:sp>
            <p:nvSpPr>
              <p:cNvPr id="137" name="Oval 136">
                <a:extLst>
                  <a:ext uri="{FF2B5EF4-FFF2-40B4-BE49-F238E27FC236}">
                    <a16:creationId xmlns:a16="http://schemas.microsoft.com/office/drawing/2014/main" id="{1963A495-EA5B-4734-82FD-2ACE0EEF40C2}"/>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BC8AAC5F-4DFA-4EBD-8F95-67BDBB8D13DD}"/>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128" name="Group 127">
              <a:extLst>
                <a:ext uri="{FF2B5EF4-FFF2-40B4-BE49-F238E27FC236}">
                  <a16:creationId xmlns:a16="http://schemas.microsoft.com/office/drawing/2014/main" id="{D072C3E1-A55D-4ED2-B837-BC8389F87195}"/>
                </a:ext>
              </a:extLst>
            </p:cNvPr>
            <p:cNvGrpSpPr/>
            <p:nvPr/>
          </p:nvGrpSpPr>
          <p:grpSpPr>
            <a:xfrm>
              <a:off x="8364596" y="2330410"/>
              <a:ext cx="929266" cy="940066"/>
              <a:chOff x="1428750" y="1371600"/>
              <a:chExt cx="1428750" cy="1409700"/>
            </a:xfrm>
          </p:grpSpPr>
          <p:sp>
            <p:nvSpPr>
              <p:cNvPr id="135" name="Oval 134">
                <a:extLst>
                  <a:ext uri="{FF2B5EF4-FFF2-40B4-BE49-F238E27FC236}">
                    <a16:creationId xmlns:a16="http://schemas.microsoft.com/office/drawing/2014/main" id="{37A6C97F-4335-4626-A1E5-4AB7C139AA2D}"/>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CA82EEE9-A32C-4A04-8896-48721D46D355}"/>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129" name="Group 128">
              <a:extLst>
                <a:ext uri="{FF2B5EF4-FFF2-40B4-BE49-F238E27FC236}">
                  <a16:creationId xmlns:a16="http://schemas.microsoft.com/office/drawing/2014/main" id="{4960C4DD-4D95-4CE8-BDDA-D834A7EA783A}"/>
                </a:ext>
              </a:extLst>
            </p:cNvPr>
            <p:cNvGrpSpPr/>
            <p:nvPr/>
          </p:nvGrpSpPr>
          <p:grpSpPr>
            <a:xfrm>
              <a:off x="8364596" y="1279673"/>
              <a:ext cx="929266" cy="940066"/>
              <a:chOff x="1428750" y="1371600"/>
              <a:chExt cx="1428750" cy="1409700"/>
            </a:xfrm>
          </p:grpSpPr>
          <p:sp>
            <p:nvSpPr>
              <p:cNvPr id="133" name="Oval 132">
                <a:extLst>
                  <a:ext uri="{FF2B5EF4-FFF2-40B4-BE49-F238E27FC236}">
                    <a16:creationId xmlns:a16="http://schemas.microsoft.com/office/drawing/2014/main" id="{4D0F8F37-A6C4-427D-89F5-F471BBD0FB7F}"/>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09D32519-090E-4B65-8F68-88D2A85992FE}"/>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nvGrpSpPr>
            <p:cNvPr id="130" name="Group 129">
              <a:extLst>
                <a:ext uri="{FF2B5EF4-FFF2-40B4-BE49-F238E27FC236}">
                  <a16:creationId xmlns:a16="http://schemas.microsoft.com/office/drawing/2014/main" id="{526598FC-6F62-4C76-A7CC-D3D3BE8CBC31}"/>
                </a:ext>
              </a:extLst>
            </p:cNvPr>
            <p:cNvGrpSpPr/>
            <p:nvPr/>
          </p:nvGrpSpPr>
          <p:grpSpPr>
            <a:xfrm>
              <a:off x="8335467" y="241693"/>
              <a:ext cx="929266" cy="940066"/>
              <a:chOff x="1428750" y="1371600"/>
              <a:chExt cx="1428750" cy="1409700"/>
            </a:xfrm>
          </p:grpSpPr>
          <p:sp>
            <p:nvSpPr>
              <p:cNvPr id="131" name="Oval 130">
                <a:extLst>
                  <a:ext uri="{FF2B5EF4-FFF2-40B4-BE49-F238E27FC236}">
                    <a16:creationId xmlns:a16="http://schemas.microsoft.com/office/drawing/2014/main" id="{6D9AD0DB-D06C-448B-8419-C871026CDC65}"/>
                  </a:ext>
                </a:extLst>
              </p:cNvPr>
              <p:cNvSpPr/>
              <p:nvPr/>
            </p:nvSpPr>
            <p:spPr>
              <a:xfrm>
                <a:off x="1428750" y="1371600"/>
                <a:ext cx="1428750" cy="1409700"/>
              </a:xfrm>
              <a:prstGeom prst="ellipse">
                <a:avLst/>
              </a:prstGeom>
              <a:solidFill>
                <a:srgbClr val="FFC000"/>
              </a:solid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4229F63E-3C22-4222-8950-173BAECAD0D5}"/>
                  </a:ext>
                </a:extLst>
              </p:cNvPr>
              <p:cNvSpPr txBox="1"/>
              <p:nvPr/>
            </p:nvSpPr>
            <p:spPr>
              <a:xfrm>
                <a:off x="1743076" y="1753284"/>
                <a:ext cx="824007" cy="692302"/>
              </a:xfrm>
              <a:prstGeom prst="rect">
                <a:avLst/>
              </a:prstGeom>
              <a:noFill/>
            </p:spPr>
            <p:txBody>
              <a:bodyPr wrap="square" rtlCol="0">
                <a:spAutoFit/>
              </a:bodyPr>
              <a:lstStyle/>
              <a:p>
                <a:r>
                  <a:rPr lang="en-US" sz="2400" b="1"/>
                  <a:t>$5</a:t>
                </a:r>
              </a:p>
            </p:txBody>
          </p:sp>
        </p:grpSp>
      </p:grpSp>
      <p:pic>
        <p:nvPicPr>
          <p:cNvPr id="6146" name="Picture 2" descr="Best Western Devils Tower Inn">
            <a:extLst>
              <a:ext uri="{FF2B5EF4-FFF2-40B4-BE49-F238E27FC236}">
                <a16:creationId xmlns:a16="http://schemas.microsoft.com/office/drawing/2014/main" id="{13F9D951-87F6-4718-8865-93AD21B12A8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4758" y="2602545"/>
            <a:ext cx="4887235" cy="366248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41" name="TextBox 140">
            <a:extLst>
              <a:ext uri="{FF2B5EF4-FFF2-40B4-BE49-F238E27FC236}">
                <a16:creationId xmlns:a16="http://schemas.microsoft.com/office/drawing/2014/main" id="{E33BC951-FF89-4D2B-B549-3F00CBE502CF}"/>
              </a:ext>
            </a:extLst>
          </p:cNvPr>
          <p:cNvSpPr txBox="1"/>
          <p:nvPr/>
        </p:nvSpPr>
        <p:spPr>
          <a:xfrm>
            <a:off x="274758" y="514350"/>
            <a:ext cx="4858106" cy="1754326"/>
          </a:xfrm>
          <a:prstGeom prst="rect">
            <a:avLst/>
          </a:prstGeom>
          <a:noFill/>
        </p:spPr>
        <p:txBody>
          <a:bodyPr wrap="square" rtlCol="0">
            <a:spAutoFit/>
          </a:bodyPr>
          <a:lstStyle/>
          <a:p>
            <a:r>
              <a:rPr lang="en-US" sz="3600"/>
              <a:t>Our family spends the night in a hotel for $100.</a:t>
            </a:r>
          </a:p>
        </p:txBody>
      </p:sp>
    </p:spTree>
    <p:extLst>
      <p:ext uri="{BB962C8B-B14F-4D97-AF65-F5344CB8AC3E}">
        <p14:creationId xmlns:p14="http://schemas.microsoft.com/office/powerpoint/2010/main" val="2289625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id="{03D5ED02-E70E-413E-A7DF-5E1B1F2E0D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65"/>
          <a:stretch/>
        </p:blipFill>
        <p:spPr>
          <a:xfrm>
            <a:off x="482603" y="306388"/>
            <a:ext cx="4615558" cy="5191302"/>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7" name="TextBox 6">
            <a:extLst>
              <a:ext uri="{FF2B5EF4-FFF2-40B4-BE49-F238E27FC236}">
                <a16:creationId xmlns:a16="http://schemas.microsoft.com/office/drawing/2014/main" id="{2CA44462-A929-4D61-AA8A-8F53F5682814}"/>
              </a:ext>
            </a:extLst>
          </p:cNvPr>
          <p:cNvSpPr txBox="1"/>
          <p:nvPr/>
        </p:nvSpPr>
        <p:spPr>
          <a:xfrm>
            <a:off x="305417" y="5913526"/>
            <a:ext cx="5291663" cy="1276172"/>
          </a:xfrm>
          <a:prstGeom prst="rect">
            <a:avLst/>
          </a:prstGeom>
        </p:spPr>
        <p:txBody>
          <a:bodyPr vert="horz" lIns="91440" tIns="45720" rIns="91440" bIns="45720" rtlCol="0">
            <a:normAutofit/>
          </a:bodyPr>
          <a:lstStyle/>
          <a:p>
            <a:pPr algn="ctr">
              <a:lnSpc>
                <a:spcPct val="90000"/>
              </a:lnSpc>
              <a:spcAft>
                <a:spcPts val="600"/>
              </a:spcAft>
            </a:pPr>
            <a:r>
              <a:rPr lang="en-US" dirty="0"/>
              <a:t>Our family heads down the road after checking out of their hotel.</a:t>
            </a:r>
          </a:p>
        </p:txBody>
      </p:sp>
      <p:sp>
        <p:nvSpPr>
          <p:cNvPr id="9" name="TextBox 8">
            <a:extLst>
              <a:ext uri="{FF2B5EF4-FFF2-40B4-BE49-F238E27FC236}">
                <a16:creationId xmlns:a16="http://schemas.microsoft.com/office/drawing/2014/main" id="{34332057-2D17-4CA2-9A36-4021F38F1134}"/>
              </a:ext>
            </a:extLst>
          </p:cNvPr>
          <p:cNvSpPr txBox="1"/>
          <p:nvPr/>
        </p:nvSpPr>
        <p:spPr>
          <a:xfrm>
            <a:off x="5876818" y="102741"/>
            <a:ext cx="6072027" cy="830997"/>
          </a:xfrm>
          <a:prstGeom prst="rect">
            <a:avLst/>
          </a:prstGeom>
          <a:noFill/>
        </p:spPr>
        <p:txBody>
          <a:bodyPr wrap="square" rtlCol="0">
            <a:spAutoFit/>
          </a:bodyPr>
          <a:lstStyle/>
          <a:p>
            <a:pPr algn="ctr">
              <a:spcAft>
                <a:spcPts val="600"/>
              </a:spcAft>
            </a:pPr>
            <a:r>
              <a:rPr lang="en-US" sz="4800"/>
              <a:t>Let’s Discuss:</a:t>
            </a:r>
          </a:p>
        </p:txBody>
      </p:sp>
      <p:graphicFrame>
        <p:nvGraphicFramePr>
          <p:cNvPr id="13" name="TextBox 7">
            <a:extLst>
              <a:ext uri="{FF2B5EF4-FFF2-40B4-BE49-F238E27FC236}">
                <a16:creationId xmlns:a16="http://schemas.microsoft.com/office/drawing/2014/main" id="{5BE7E500-1CB6-4A8D-B116-35E92A7300CC}"/>
              </a:ext>
            </a:extLst>
          </p:cNvPr>
          <p:cNvGraphicFramePr/>
          <p:nvPr>
            <p:extLst>
              <p:ext uri="{D42A27DB-BD31-4B8C-83A1-F6EECF244321}">
                <p14:modId xmlns:p14="http://schemas.microsoft.com/office/powerpoint/2010/main" val="1177741611"/>
              </p:ext>
            </p:extLst>
          </p:nvPr>
        </p:nvGraphicFramePr>
        <p:xfrm>
          <a:off x="5784351" y="1173021"/>
          <a:ext cx="6164494" cy="51090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8589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72" name="Rectangle 70">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1567E-3334-4BBA-A2BB-6A82C0371CFD}"/>
              </a:ext>
            </a:extLst>
          </p:cNvPr>
          <p:cNvSpPr>
            <a:spLocks noGrp="1"/>
          </p:cNvSpPr>
          <p:nvPr>
            <p:ph type="title"/>
          </p:nvPr>
        </p:nvSpPr>
        <p:spPr>
          <a:xfrm>
            <a:off x="838201" y="365125"/>
            <a:ext cx="3816095" cy="1938076"/>
          </a:xfrm>
        </p:spPr>
        <p:txBody>
          <a:bodyPr vert="horz" lIns="91440" tIns="45720" rIns="91440" bIns="45720" rtlCol="0" anchor="ctr">
            <a:normAutofit/>
          </a:bodyPr>
          <a:lstStyle/>
          <a:p>
            <a:r>
              <a:rPr lang="en-US"/>
              <a:t>Something</a:t>
            </a:r>
            <a:br>
              <a:rPr lang="en-US"/>
            </a:br>
            <a:r>
              <a:rPr lang="en-US" kern="1200">
                <a:solidFill>
                  <a:schemeClr val="tx1"/>
                </a:solidFill>
                <a:latin typeface="+mj-lt"/>
                <a:ea typeface="+mj-ea"/>
                <a:cs typeface="+mj-cs"/>
              </a:rPr>
              <a:t>to ponder:</a:t>
            </a:r>
          </a:p>
        </p:txBody>
      </p:sp>
      <p:sp>
        <p:nvSpPr>
          <p:cNvPr id="3" name="Content Placeholder 2">
            <a:extLst>
              <a:ext uri="{FF2B5EF4-FFF2-40B4-BE49-F238E27FC236}">
                <a16:creationId xmlns:a16="http://schemas.microsoft.com/office/drawing/2014/main" id="{A1E1F1FF-5E22-4446-9636-7D482B82DFAB}"/>
              </a:ext>
            </a:extLst>
          </p:cNvPr>
          <p:cNvSpPr>
            <a:spLocks noGrp="1"/>
          </p:cNvSpPr>
          <p:nvPr>
            <p:ph sz="half" idx="1"/>
          </p:nvPr>
        </p:nvSpPr>
        <p:spPr>
          <a:xfrm>
            <a:off x="552451" y="2573478"/>
            <a:ext cx="3816096" cy="3694373"/>
          </a:xfrm>
        </p:spPr>
        <p:txBody>
          <a:bodyPr vert="horz" lIns="91440" tIns="45720" rIns="91440" bIns="45720" rtlCol="0">
            <a:normAutofit/>
          </a:bodyPr>
          <a:lstStyle/>
          <a:p>
            <a:r>
              <a:rPr lang="en-US" sz="3200" dirty="0"/>
              <a:t>What do you think each shop owner will do with the money they get from tourists?</a:t>
            </a:r>
          </a:p>
          <a:p>
            <a:pPr marL="0"/>
            <a:endParaRPr lang="en-US" sz="3200" dirty="0"/>
          </a:p>
        </p:txBody>
      </p:sp>
      <p:pic>
        <p:nvPicPr>
          <p:cNvPr id="7170" name="Picture 2">
            <a:extLst>
              <a:ext uri="{FF2B5EF4-FFF2-40B4-BE49-F238E27FC236}">
                <a16:creationId xmlns:a16="http://schemas.microsoft.com/office/drawing/2014/main" id="{A84D5AE7-6975-41C3-B3BD-596F92699DA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10" name="Content Placeholder 9" descr="A picture containing person, table, indoor, sitting&#10;&#10;Description automatically generated">
            <a:extLst>
              <a:ext uri="{FF2B5EF4-FFF2-40B4-BE49-F238E27FC236}">
                <a16:creationId xmlns:a16="http://schemas.microsoft.com/office/drawing/2014/main" id="{4AB6AFF6-7D44-4C4D-80E2-C441E564DA37}"/>
              </a:ext>
            </a:extLst>
          </p:cNvPr>
          <p:cNvPicPr>
            <a:picLocks noGrp="1" noChangeAspect="1"/>
          </p:cNvPicPr>
          <p:nvPr>
            <p:ph sz="half" idx="2"/>
          </p:nvPr>
        </p:nvPicPr>
        <p:blipFill rotWithShape="1">
          <a:blip r:embed="rId4">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11" name="TextBox 10">
            <a:extLst>
              <a:ext uri="{FF2B5EF4-FFF2-40B4-BE49-F238E27FC236}">
                <a16:creationId xmlns:a16="http://schemas.microsoft.com/office/drawing/2014/main" id="{BE22BB41-490C-457D-A741-9CB8F38FA338}"/>
              </a:ext>
            </a:extLst>
          </p:cNvPr>
          <p:cNvSpPr txBox="1"/>
          <p:nvPr/>
        </p:nvSpPr>
        <p:spPr>
          <a:xfrm>
            <a:off x="9775954" y="6657945"/>
            <a:ext cx="2416046" cy="200055"/>
          </a:xfrm>
          <a:prstGeom prst="rect">
            <a:avLst/>
          </a:prstGeom>
          <a:noFill/>
        </p:spPr>
        <p:txBody>
          <a:bodyPr wrap="none" rtlCol="0">
            <a:spAutoFit/>
          </a:bodyPr>
          <a:lstStyle/>
          <a:p>
            <a:pPr algn="r">
              <a:spcAft>
                <a:spcPts val="600"/>
              </a:spcAft>
            </a:pPr>
            <a:r>
              <a:rPr lang="en-US" sz="700">
                <a:solidFill>
                  <a:srgbClr val="FFFFFF"/>
                </a:solidFill>
                <a:hlinkClick r:id="rId5" tooltip="http://flickr.com/photos/usdagov/628058699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69691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9312D-BAD9-435C-A36E-1974A1B1556C}"/>
              </a:ext>
            </a:extLst>
          </p:cNvPr>
          <p:cNvSpPr>
            <a:spLocks noGrp="1"/>
          </p:cNvSpPr>
          <p:nvPr>
            <p:ph type="title"/>
          </p:nvPr>
        </p:nvSpPr>
        <p:spPr>
          <a:xfrm>
            <a:off x="664551" y="449886"/>
            <a:ext cx="10515600" cy="960241"/>
          </a:xfrm>
        </p:spPr>
        <p:txBody>
          <a:bodyPr/>
          <a:lstStyle/>
          <a:p>
            <a:r>
              <a:rPr lang="en-US"/>
              <a:t>What happens…</a:t>
            </a:r>
          </a:p>
        </p:txBody>
      </p:sp>
      <p:sp>
        <p:nvSpPr>
          <p:cNvPr id="3" name="Content Placeholder 2">
            <a:extLst>
              <a:ext uri="{FF2B5EF4-FFF2-40B4-BE49-F238E27FC236}">
                <a16:creationId xmlns:a16="http://schemas.microsoft.com/office/drawing/2014/main" id="{AEF8D5EE-72D3-427F-96DB-74625CD106FE}"/>
              </a:ext>
            </a:extLst>
          </p:cNvPr>
          <p:cNvSpPr>
            <a:spLocks noGrp="1"/>
          </p:cNvSpPr>
          <p:nvPr>
            <p:ph sz="half" idx="1"/>
          </p:nvPr>
        </p:nvSpPr>
        <p:spPr>
          <a:xfrm>
            <a:off x="740751" y="1640959"/>
            <a:ext cx="5181600" cy="4351338"/>
          </a:xfrm>
        </p:spPr>
        <p:txBody>
          <a:bodyPr>
            <a:normAutofit fontScale="92500"/>
          </a:bodyPr>
          <a:lstStyle/>
          <a:p>
            <a:r>
              <a:rPr lang="en-US"/>
              <a:t>If the family has the same amount of money for their next trip, what do you think might happen if the National Parks raise their entrance fees and the family has to pay more money to get into the park?</a:t>
            </a:r>
          </a:p>
          <a:p>
            <a:pPr marL="0" indent="0">
              <a:buNone/>
            </a:pPr>
            <a:endParaRPr lang="en-US"/>
          </a:p>
          <a:p>
            <a:r>
              <a:rPr lang="en-US"/>
              <a:t>If less people decide to visit the park or spend less money at the shops, restaurants, and hotels?</a:t>
            </a:r>
          </a:p>
          <a:p>
            <a:endParaRPr lang="en-US"/>
          </a:p>
        </p:txBody>
      </p:sp>
      <p:pic>
        <p:nvPicPr>
          <p:cNvPr id="5" name="Content Placeholder 5" descr="A picture containing text, road, tree, outdoor&#10;&#10;Description automatically generated">
            <a:extLst>
              <a:ext uri="{FF2B5EF4-FFF2-40B4-BE49-F238E27FC236}">
                <a16:creationId xmlns:a16="http://schemas.microsoft.com/office/drawing/2014/main" id="{C7247D63-0BF9-4210-80AD-52BC2A526715}"/>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269650" y="1640959"/>
            <a:ext cx="5801784" cy="4351338"/>
          </a:xfrm>
          <a:prstGeom prst="rect">
            <a:avLst/>
          </a:prstGeom>
          <a:effectLst>
            <a:softEdge rad="127000"/>
          </a:effectLst>
        </p:spPr>
      </p:pic>
      <p:sp>
        <p:nvSpPr>
          <p:cNvPr id="6" name="TextBox 5">
            <a:extLst>
              <a:ext uri="{FF2B5EF4-FFF2-40B4-BE49-F238E27FC236}">
                <a16:creationId xmlns:a16="http://schemas.microsoft.com/office/drawing/2014/main" id="{03438220-1A8D-4E2E-BD48-D8643BD6B322}"/>
              </a:ext>
            </a:extLst>
          </p:cNvPr>
          <p:cNvSpPr txBox="1"/>
          <p:nvPr/>
        </p:nvSpPr>
        <p:spPr>
          <a:xfrm>
            <a:off x="6399067" y="5992297"/>
            <a:ext cx="4005851" cy="230832"/>
          </a:xfrm>
          <a:prstGeom prst="rect">
            <a:avLst/>
          </a:prstGeom>
          <a:noFill/>
        </p:spPr>
        <p:txBody>
          <a:bodyPr wrap="square" rtlCol="0">
            <a:spAutoFit/>
          </a:bodyPr>
          <a:lstStyle/>
          <a:p>
            <a:r>
              <a:rPr lang="en-US" sz="900" dirty="0">
                <a:hlinkClick r:id="rId4" tooltip="https://en.wikipedia.org/wiki/Northeast_Entrance_Station"/>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993035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387C-D5D7-4D23-AFAF-656CEC78CB62}"/>
              </a:ext>
            </a:extLst>
          </p:cNvPr>
          <p:cNvSpPr>
            <a:spLocks noGrp="1"/>
          </p:cNvSpPr>
          <p:nvPr>
            <p:ph type="title"/>
          </p:nvPr>
        </p:nvSpPr>
        <p:spPr>
          <a:xfrm>
            <a:off x="285750" y="205183"/>
            <a:ext cx="10515600" cy="1325563"/>
          </a:xfrm>
        </p:spPr>
        <p:txBody>
          <a:bodyPr/>
          <a:lstStyle/>
          <a:p>
            <a:r>
              <a:rPr lang="en-US"/>
              <a:t>What about our lands?</a:t>
            </a:r>
          </a:p>
        </p:txBody>
      </p:sp>
      <p:sp>
        <p:nvSpPr>
          <p:cNvPr id="3" name="Content Placeholder 2">
            <a:extLst>
              <a:ext uri="{FF2B5EF4-FFF2-40B4-BE49-F238E27FC236}">
                <a16:creationId xmlns:a16="http://schemas.microsoft.com/office/drawing/2014/main" id="{CFB883CA-4F36-4342-BFED-8E75B9F1C9AA}"/>
              </a:ext>
            </a:extLst>
          </p:cNvPr>
          <p:cNvSpPr>
            <a:spLocks noGrp="1"/>
          </p:cNvSpPr>
          <p:nvPr>
            <p:ph sz="half" idx="1"/>
          </p:nvPr>
        </p:nvSpPr>
        <p:spPr>
          <a:xfrm>
            <a:off x="361949" y="1666478"/>
            <a:ext cx="5299111" cy="4351338"/>
          </a:xfrm>
        </p:spPr>
        <p:txBody>
          <a:bodyPr/>
          <a:lstStyle/>
          <a:p>
            <a:r>
              <a:rPr lang="en-US"/>
              <a:t>What happens if our public lands aren’t managed well, and visitors decide it isn’t worth the visit?</a:t>
            </a:r>
          </a:p>
          <a:p>
            <a:pPr marL="0" indent="0">
              <a:buNone/>
            </a:pPr>
            <a:endParaRPr lang="en-US"/>
          </a:p>
          <a:p>
            <a:r>
              <a:rPr lang="en-US"/>
              <a:t>What happens if our lands are managed really well, and people enjoy visiting and return again and again?</a:t>
            </a:r>
          </a:p>
        </p:txBody>
      </p:sp>
      <p:pic>
        <p:nvPicPr>
          <p:cNvPr id="8194" name="Picture 2">
            <a:extLst>
              <a:ext uri="{FF2B5EF4-FFF2-40B4-BE49-F238E27FC236}">
                <a16:creationId xmlns:a16="http://schemas.microsoft.com/office/drawing/2014/main" id="{1E0653D7-4BEC-4CF0-B1BC-40B4E0E604D6}"/>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5771950" y="1666478"/>
            <a:ext cx="6329739" cy="421560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888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F0DA-05B8-45B1-AE1A-EDDB2FEA785C}"/>
              </a:ext>
            </a:extLst>
          </p:cNvPr>
          <p:cNvSpPr>
            <a:spLocks noGrp="1"/>
          </p:cNvSpPr>
          <p:nvPr>
            <p:ph type="title"/>
          </p:nvPr>
        </p:nvSpPr>
        <p:spPr>
          <a:xfrm>
            <a:off x="287034" y="349555"/>
            <a:ext cx="10515600" cy="867414"/>
          </a:xfrm>
        </p:spPr>
        <p:txBody>
          <a:bodyPr/>
          <a:lstStyle/>
          <a:p>
            <a:r>
              <a:rPr lang="en-US"/>
              <a:t>What can be done?</a:t>
            </a:r>
          </a:p>
        </p:txBody>
      </p:sp>
      <p:sp>
        <p:nvSpPr>
          <p:cNvPr id="3" name="Content Placeholder 2">
            <a:extLst>
              <a:ext uri="{FF2B5EF4-FFF2-40B4-BE49-F238E27FC236}">
                <a16:creationId xmlns:a16="http://schemas.microsoft.com/office/drawing/2014/main" id="{8D031319-145C-45E5-A133-90C349D7CE77}"/>
              </a:ext>
            </a:extLst>
          </p:cNvPr>
          <p:cNvSpPr>
            <a:spLocks noGrp="1"/>
          </p:cNvSpPr>
          <p:nvPr>
            <p:ph sz="half" idx="1"/>
          </p:nvPr>
        </p:nvSpPr>
        <p:spPr>
          <a:xfrm>
            <a:off x="400050" y="1352550"/>
            <a:ext cx="5829298" cy="5263256"/>
          </a:xfrm>
        </p:spPr>
        <p:txBody>
          <a:bodyPr>
            <a:normAutofit fontScale="92500"/>
          </a:bodyPr>
          <a:lstStyle/>
          <a:p>
            <a:r>
              <a:rPr lang="en-US" sz="2600" dirty="0"/>
              <a:t>What can business owners do to encourage money be spent in their businesses?</a:t>
            </a:r>
          </a:p>
          <a:p>
            <a:pPr marL="0" indent="0">
              <a:buNone/>
            </a:pPr>
            <a:endParaRPr lang="en-US" sz="2600" dirty="0"/>
          </a:p>
          <a:p>
            <a:r>
              <a:rPr lang="en-US" sz="2600" dirty="0"/>
              <a:t>Can you think of any examples of what our community does to capitalize on tourism?</a:t>
            </a:r>
          </a:p>
          <a:p>
            <a:pPr marL="0" indent="0">
              <a:buNone/>
            </a:pPr>
            <a:endParaRPr lang="en-US" sz="2600" dirty="0"/>
          </a:p>
          <a:p>
            <a:r>
              <a:rPr lang="en-US" sz="2600" dirty="0"/>
              <a:t>Which of these are unique to Wyoming?</a:t>
            </a:r>
          </a:p>
          <a:p>
            <a:pPr marL="0" indent="0">
              <a:buNone/>
            </a:pPr>
            <a:endParaRPr lang="en-US" sz="2600" dirty="0"/>
          </a:p>
          <a:p>
            <a:r>
              <a:rPr lang="en-US" sz="2600" dirty="0"/>
              <a:t>Will any of these examples help the Devil’s Tower community encourage tourism?</a:t>
            </a:r>
          </a:p>
          <a:p>
            <a:endParaRPr lang="en-US" dirty="0"/>
          </a:p>
        </p:txBody>
      </p:sp>
      <p:pic>
        <p:nvPicPr>
          <p:cNvPr id="6" name="Content Placeholder 5" descr="A picture containing horse, carriage, pulling, drawn&#10;&#10;Description automatically generated">
            <a:extLst>
              <a:ext uri="{FF2B5EF4-FFF2-40B4-BE49-F238E27FC236}">
                <a16:creationId xmlns:a16="http://schemas.microsoft.com/office/drawing/2014/main" id="{791460D3-6984-4CD7-9310-37EBA44D8535}"/>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6087710" y="1456293"/>
            <a:ext cx="5979059" cy="4276687"/>
          </a:xfrm>
          <a:effectLst>
            <a:softEdge rad="127000"/>
          </a:effectLst>
        </p:spPr>
      </p:pic>
      <p:sp>
        <p:nvSpPr>
          <p:cNvPr id="7" name="TextBox 6">
            <a:extLst>
              <a:ext uri="{FF2B5EF4-FFF2-40B4-BE49-F238E27FC236}">
                <a16:creationId xmlns:a16="http://schemas.microsoft.com/office/drawing/2014/main" id="{21B5710A-0981-49FF-84F5-EB72EF4A0C19}"/>
              </a:ext>
            </a:extLst>
          </p:cNvPr>
          <p:cNvSpPr txBox="1"/>
          <p:nvPr/>
        </p:nvSpPr>
        <p:spPr>
          <a:xfrm>
            <a:off x="6366555" y="5894998"/>
            <a:ext cx="4133633" cy="230832"/>
          </a:xfrm>
          <a:prstGeom prst="rect">
            <a:avLst/>
          </a:prstGeom>
          <a:noFill/>
        </p:spPr>
        <p:txBody>
          <a:bodyPr wrap="square" rtlCol="0">
            <a:spAutoFit/>
          </a:bodyPr>
          <a:lstStyle/>
          <a:p>
            <a:r>
              <a:rPr lang="en-US" sz="900">
                <a:hlinkClick r:id="rId4" tooltip="https://www.flickr.com/photos/circumerro-stock/1638780046/"/>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2041951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1C4EA8-6B83-4338-913D-D75D3C4F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3EEFD67-59FB-45FB-90E4-0B0CB8A85584}"/>
              </a:ext>
            </a:extLst>
          </p:cNvPr>
          <p:cNvSpPr txBox="1"/>
          <p:nvPr/>
        </p:nvSpPr>
        <p:spPr>
          <a:xfrm>
            <a:off x="337497" y="679731"/>
            <a:ext cx="3124151" cy="373654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a:latin typeface="+mj-lt"/>
                <a:ea typeface="+mj-ea"/>
                <a:cs typeface="+mj-cs"/>
              </a:rPr>
              <a:t>Show What You Know</a:t>
            </a:r>
          </a:p>
        </p:txBody>
      </p:sp>
      <p:grpSp>
        <p:nvGrpSpPr>
          <p:cNvPr id="11"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FF2B062-D4CC-402D-8492-EC53D4FE13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3568694" y="1804462"/>
            <a:ext cx="4496053" cy="3383280"/>
          </a:xfrm>
          <a:prstGeom prst="rect">
            <a:avLst/>
          </a:prstGeom>
          <a:ln w="38100">
            <a:solidFill>
              <a:schemeClr val="tx1"/>
            </a:solidFill>
          </a:ln>
        </p:spPr>
      </p:pic>
      <p:pic>
        <p:nvPicPr>
          <p:cNvPr id="2" name="Picture 1">
            <a:extLst>
              <a:ext uri="{FF2B5EF4-FFF2-40B4-BE49-F238E27FC236}">
                <a16:creationId xmlns:a16="http://schemas.microsoft.com/office/drawing/2014/main" id="{756AA5A7-69D2-437F-B421-88257D2726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7263413" y="1804462"/>
            <a:ext cx="4481166" cy="3383280"/>
          </a:xfrm>
          <a:prstGeom prst="rect">
            <a:avLst/>
          </a:prstGeom>
          <a:ln w="38100">
            <a:solidFill>
              <a:schemeClr val="tx1"/>
            </a:solidFill>
          </a:ln>
        </p:spPr>
      </p:pic>
      <p:sp>
        <p:nvSpPr>
          <p:cNvPr id="5" name="TextBox 4">
            <a:extLst>
              <a:ext uri="{FF2B5EF4-FFF2-40B4-BE49-F238E27FC236}">
                <a16:creationId xmlns:a16="http://schemas.microsoft.com/office/drawing/2014/main" id="{1084A8A5-3144-4005-9264-16D94662B1CD}"/>
              </a:ext>
            </a:extLst>
          </p:cNvPr>
          <p:cNvSpPr txBox="1"/>
          <p:nvPr/>
        </p:nvSpPr>
        <p:spPr>
          <a:xfrm>
            <a:off x="5191856" y="5867173"/>
            <a:ext cx="5241000" cy="461665"/>
          </a:xfrm>
          <a:prstGeom prst="rect">
            <a:avLst/>
          </a:prstGeom>
          <a:noFill/>
        </p:spPr>
        <p:txBody>
          <a:bodyPr wrap="square" rtlCol="0">
            <a:spAutoFit/>
          </a:bodyPr>
          <a:lstStyle/>
          <a:p>
            <a:r>
              <a:rPr lang="en-US" sz="2400">
                <a:solidFill>
                  <a:srgbClr val="0070C0"/>
                </a:solidFill>
                <a:hlinkClick r:id="rId5">
                  <a:extLst>
                    <a:ext uri="{A12FA001-AC4F-418D-AE19-62706E023703}">
                      <ahyp:hlinkClr xmlns:ahyp="http://schemas.microsoft.com/office/drawing/2018/hyperlinkcolor" val="tx"/>
                    </a:ext>
                  </a:extLst>
                </a:hlinkClick>
              </a:rPr>
              <a:t>Cause and Effect resource link</a:t>
            </a:r>
            <a:endParaRPr lang="en-US" sz="2400">
              <a:solidFill>
                <a:srgbClr val="0070C0"/>
              </a:solidFill>
            </a:endParaRPr>
          </a:p>
        </p:txBody>
      </p:sp>
    </p:spTree>
    <p:extLst>
      <p:ext uri="{BB962C8B-B14F-4D97-AF65-F5344CB8AC3E}">
        <p14:creationId xmlns:p14="http://schemas.microsoft.com/office/powerpoint/2010/main" val="1674093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61FAF58-0FD5-4BFA-9A9A-227C0AF189C4}"/>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226709"/>
            <a:ext cx="8814019" cy="606729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4" descr="A close up of a sign&#10;&#10;Description automatically generated">
            <a:extLst>
              <a:ext uri="{FF2B5EF4-FFF2-40B4-BE49-F238E27FC236}">
                <a16:creationId xmlns:a16="http://schemas.microsoft.com/office/drawing/2014/main" id="{47E941DF-750C-44C4-AD42-7ABC893D4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1270" y="3582745"/>
            <a:ext cx="2501708" cy="2501708"/>
          </a:xfrm>
          <a:prstGeom prst="rect">
            <a:avLst/>
          </a:prstGeom>
        </p:spPr>
      </p:pic>
      <p:sp>
        <p:nvSpPr>
          <p:cNvPr id="6" name="Title 1">
            <a:extLst>
              <a:ext uri="{FF2B5EF4-FFF2-40B4-BE49-F238E27FC236}">
                <a16:creationId xmlns:a16="http://schemas.microsoft.com/office/drawing/2014/main" id="{AF18E441-3C0B-44EE-9520-D0DE2E823999}"/>
              </a:ext>
            </a:extLst>
          </p:cNvPr>
          <p:cNvSpPr txBox="1">
            <a:spLocks/>
          </p:cNvSpPr>
          <p:nvPr/>
        </p:nvSpPr>
        <p:spPr>
          <a:xfrm>
            <a:off x="8496693" y="563997"/>
            <a:ext cx="3695307" cy="250170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Arial" panose="020B0604020202020204" pitchFamily="34" charset="0"/>
                <a:cs typeface="Arial" panose="020B0604020202020204" pitchFamily="34" charset="0"/>
              </a:rPr>
              <a:t>What did we learn from today’s challenge?</a:t>
            </a:r>
          </a:p>
        </p:txBody>
      </p:sp>
    </p:spTree>
    <p:extLst>
      <p:ext uri="{BB962C8B-B14F-4D97-AF65-F5344CB8AC3E}">
        <p14:creationId xmlns:p14="http://schemas.microsoft.com/office/powerpoint/2010/main" val="2210155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bwMode="auto">
          <a:xfrm>
            <a:off x="0" y="927990"/>
            <a:ext cx="6828196" cy="5121147"/>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6096000" y="54917"/>
            <a:ext cx="5458264" cy="769441"/>
          </a:xfrm>
          <a:prstGeom prst="rect">
            <a:avLst/>
          </a:prstGeom>
          <a:noFill/>
        </p:spPr>
        <p:txBody>
          <a:bodyPr wrap="square" rtlCol="0">
            <a:spAutoFit/>
          </a:bodyPr>
          <a:lstStyle/>
          <a:p>
            <a:r>
              <a:rPr lang="en-US" sz="4400" b="1">
                <a:solidFill>
                  <a:schemeClr val="bg1"/>
                </a:solidFill>
                <a:latin typeface="Arial" panose="020B0604020202020204" pitchFamily="34" charset="0"/>
                <a:cs typeface="Arial" panose="020B0604020202020204" pitchFamily="34" charset="0"/>
              </a:rPr>
              <a:t>Vocabulary:</a:t>
            </a:r>
          </a:p>
        </p:txBody>
      </p:sp>
      <p:sp>
        <p:nvSpPr>
          <p:cNvPr id="4" name="TextBox 3">
            <a:extLst>
              <a:ext uri="{FF2B5EF4-FFF2-40B4-BE49-F238E27FC236}">
                <a16:creationId xmlns:a16="http://schemas.microsoft.com/office/drawing/2014/main" id="{054D5F93-3891-402E-9E03-369FE150BB8C}"/>
              </a:ext>
            </a:extLst>
          </p:cNvPr>
          <p:cNvSpPr txBox="1"/>
          <p:nvPr/>
        </p:nvSpPr>
        <p:spPr>
          <a:xfrm>
            <a:off x="6096000" y="927990"/>
            <a:ext cx="5914814" cy="6001643"/>
          </a:xfrm>
          <a:prstGeom prst="rect">
            <a:avLst/>
          </a:prstGeom>
          <a:noFill/>
        </p:spPr>
        <p:txBody>
          <a:bodyPr wrap="square" rtlCol="0">
            <a:spAutoFit/>
          </a:bodyPr>
          <a:lstStyle/>
          <a:p>
            <a:pPr marL="285750" indent="-285750" fontAlgn="base">
              <a:buFont typeface="Arial" panose="020B0604020202020204" pitchFamily="34" charset="0"/>
              <a:buChar char="•"/>
            </a:pPr>
            <a:r>
              <a:rPr lang="en-US" sz="2400" b="1">
                <a:solidFill>
                  <a:schemeClr val="bg1"/>
                </a:solidFill>
              </a:rPr>
              <a:t>Capitalize –</a:t>
            </a:r>
            <a:r>
              <a:rPr lang="en-US" sz="2400">
                <a:solidFill>
                  <a:schemeClr val="bg1"/>
                </a:solidFill>
              </a:rPr>
              <a:t> take the chance to gain advantage from</a:t>
            </a:r>
          </a:p>
          <a:p>
            <a:pPr marL="285750" indent="-285750" fontAlgn="base">
              <a:buFont typeface="Arial" panose="020B0604020202020204" pitchFamily="34" charset="0"/>
              <a:buChar char="•"/>
            </a:pPr>
            <a:r>
              <a:rPr lang="en-US" sz="2400" b="1">
                <a:solidFill>
                  <a:schemeClr val="bg1"/>
                </a:solidFill>
              </a:rPr>
              <a:t>Culture –</a:t>
            </a:r>
            <a:r>
              <a:rPr lang="en-US" sz="2400">
                <a:solidFill>
                  <a:schemeClr val="bg1"/>
                </a:solidFill>
              </a:rPr>
              <a:t> a way of thinking, behaving, or working that exists in a place or organization</a:t>
            </a:r>
          </a:p>
          <a:p>
            <a:pPr marL="285750" indent="-285750" fontAlgn="base">
              <a:buFont typeface="Arial" panose="020B0604020202020204" pitchFamily="34" charset="0"/>
              <a:buChar char="•"/>
            </a:pPr>
            <a:r>
              <a:rPr lang="en-US" sz="2400" b="1">
                <a:solidFill>
                  <a:schemeClr val="bg1"/>
                </a:solidFill>
              </a:rPr>
              <a:t>Economy –</a:t>
            </a:r>
            <a:r>
              <a:rPr lang="en-US" sz="2400">
                <a:solidFill>
                  <a:schemeClr val="bg1"/>
                </a:solidFill>
              </a:rPr>
              <a:t> financial system of interaction and exchange</a:t>
            </a:r>
          </a:p>
          <a:p>
            <a:pPr marL="285750" indent="-285750" fontAlgn="base">
              <a:buFont typeface="Arial" panose="020B0604020202020204" pitchFamily="34" charset="0"/>
              <a:buChar char="•"/>
            </a:pPr>
            <a:r>
              <a:rPr lang="en-US" sz="2400" b="1">
                <a:solidFill>
                  <a:schemeClr val="bg1"/>
                </a:solidFill>
              </a:rPr>
              <a:t>Opportunity –</a:t>
            </a:r>
            <a:r>
              <a:rPr lang="en-US" sz="2400">
                <a:solidFill>
                  <a:schemeClr val="bg1"/>
                </a:solidFill>
              </a:rPr>
              <a:t> a set of circumstances that makes it possible to do something</a:t>
            </a:r>
          </a:p>
          <a:p>
            <a:pPr marL="285750" indent="-285750" fontAlgn="base">
              <a:buFont typeface="Arial" panose="020B0604020202020204" pitchFamily="34" charset="0"/>
              <a:buChar char="•"/>
            </a:pPr>
            <a:r>
              <a:rPr lang="en-US" sz="2400" b="1">
                <a:solidFill>
                  <a:schemeClr val="bg1"/>
                </a:solidFill>
              </a:rPr>
              <a:t>Revenue</a:t>
            </a:r>
            <a:r>
              <a:rPr lang="en-US" sz="2400">
                <a:solidFill>
                  <a:schemeClr val="bg1"/>
                </a:solidFill>
              </a:rPr>
              <a:t> – money that is made by or paid to a business or an organization</a:t>
            </a:r>
          </a:p>
          <a:p>
            <a:pPr marL="285750" indent="-285750" fontAlgn="base">
              <a:buFont typeface="Arial" panose="020B0604020202020204" pitchFamily="34" charset="0"/>
              <a:buChar char="•"/>
            </a:pPr>
            <a:r>
              <a:rPr lang="en-US" sz="2400" b="1">
                <a:solidFill>
                  <a:schemeClr val="bg1"/>
                </a:solidFill>
              </a:rPr>
              <a:t>Tourism –</a:t>
            </a:r>
            <a:r>
              <a:rPr lang="en-US" sz="2400">
                <a:solidFill>
                  <a:schemeClr val="bg1"/>
                </a:solidFill>
              </a:rPr>
              <a:t> the activity of traveling to a place for pleasure that can generate revenue from the enjoyment of Wyoming’s land and/or resources</a:t>
            </a:r>
          </a:p>
          <a:p>
            <a:pPr marL="342900" indent="-342900">
              <a:buFont typeface="Arial" panose="020B0604020202020204" pitchFamily="34" charset="0"/>
              <a:buChar char="•"/>
            </a:pPr>
            <a:endParaRPr lang="en-US" sz="2400">
              <a:solidFill>
                <a:schemeClr val="bg1"/>
              </a:solidFill>
            </a:endParaRPr>
          </a:p>
        </p:txBody>
      </p:sp>
      <p:sp>
        <p:nvSpPr>
          <p:cNvPr id="6" name="TextBox 5">
            <a:extLst>
              <a:ext uri="{FF2B5EF4-FFF2-40B4-BE49-F238E27FC236}">
                <a16:creationId xmlns:a16="http://schemas.microsoft.com/office/drawing/2014/main" id="{0CED1B1C-0653-4DB6-80FC-9319158D73D5}"/>
              </a:ext>
            </a:extLst>
          </p:cNvPr>
          <p:cNvSpPr txBox="1"/>
          <p:nvPr/>
        </p:nvSpPr>
        <p:spPr>
          <a:xfrm>
            <a:off x="0" y="6049137"/>
            <a:ext cx="6828196" cy="230832"/>
          </a:xfrm>
          <a:prstGeom prst="rect">
            <a:avLst/>
          </a:prstGeom>
          <a:noFill/>
        </p:spPr>
        <p:txBody>
          <a:bodyPr wrap="square" rtlCol="0">
            <a:spAutoFit/>
          </a:bodyPr>
          <a:lstStyle/>
          <a:p>
            <a:r>
              <a:rPr lang="en-US" sz="900">
                <a:hlinkClick r:id="rId4" tooltip="https://www.flickr.com/photos/osheas/35781910766"/>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1411483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342089" y="602008"/>
            <a:ext cx="6460363" cy="5815134"/>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6391647" y="602008"/>
            <a:ext cx="5458264" cy="4401205"/>
          </a:xfrm>
          <a:prstGeom prst="rect">
            <a:avLst/>
          </a:prstGeom>
          <a:noFill/>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Highlights from our last lesson:</a:t>
            </a:r>
          </a:p>
          <a:p>
            <a:endParaRPr lang="en-US" sz="4400" b="1" dirty="0">
              <a:solidFill>
                <a:schemeClr val="bg1"/>
              </a:solidFill>
              <a:latin typeface="Arial" panose="020B0604020202020204" pitchFamily="34" charset="0"/>
              <a:cs typeface="Arial" panose="020B0604020202020204" pitchFamily="34" charset="0"/>
            </a:endParaRPr>
          </a:p>
          <a:p>
            <a:endParaRPr lang="en-US" sz="4000" dirty="0">
              <a:solidFill>
                <a:schemeClr val="bg1"/>
              </a:solidFill>
              <a:latin typeface="Arial" panose="020B0604020202020204" pitchFamily="34" charset="0"/>
              <a:cs typeface="Arial" panose="020B0604020202020204" pitchFamily="34" charset="0"/>
            </a:endParaRPr>
          </a:p>
          <a:p>
            <a:r>
              <a:rPr lang="en-US" sz="3600" dirty="0">
                <a:solidFill>
                  <a:schemeClr val="bg1"/>
                </a:solidFill>
              </a:rPr>
              <a:t>Think back on:</a:t>
            </a:r>
          </a:p>
          <a:p>
            <a:pPr marL="571500" indent="-571500">
              <a:buFont typeface="Arial" panose="020B0604020202020204" pitchFamily="34" charset="0"/>
              <a:buChar char="•"/>
            </a:pPr>
            <a:r>
              <a:rPr lang="en-US" sz="3600" dirty="0">
                <a:solidFill>
                  <a:schemeClr val="bg1"/>
                </a:solidFill>
              </a:rPr>
              <a:t>Our public landmarks, past and present</a:t>
            </a:r>
          </a:p>
        </p:txBody>
      </p:sp>
    </p:spTree>
    <p:extLst>
      <p:ext uri="{BB962C8B-B14F-4D97-AF65-F5344CB8AC3E}">
        <p14:creationId xmlns:p14="http://schemas.microsoft.com/office/powerpoint/2010/main" val="201294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3">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5">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558F36C-7C98-4238-9CC0-CA1F14C28B22}"/>
              </a:ext>
            </a:extLst>
          </p:cNvPr>
          <p:cNvSpPr txBox="1"/>
          <p:nvPr/>
        </p:nvSpPr>
        <p:spPr>
          <a:xfrm>
            <a:off x="6585882" y="4267832"/>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a:solidFill>
                  <a:srgbClr val="000000"/>
                </a:solidFill>
                <a:latin typeface="+mj-lt"/>
                <a:ea typeface="+mj-ea"/>
                <a:cs typeface="+mj-cs"/>
              </a:rPr>
              <a:t>Day 2</a:t>
            </a:r>
          </a:p>
          <a:p>
            <a:pPr>
              <a:lnSpc>
                <a:spcPct val="90000"/>
              </a:lnSpc>
              <a:spcBef>
                <a:spcPct val="0"/>
              </a:spcBef>
              <a:spcAft>
                <a:spcPts val="600"/>
              </a:spcAft>
            </a:pPr>
            <a:endParaRPr lang="en-US" sz="4400">
              <a:solidFill>
                <a:srgbClr val="000000"/>
              </a:solidFill>
              <a:latin typeface="+mj-lt"/>
              <a:ea typeface="+mj-ea"/>
              <a:cs typeface="+mj-cs"/>
            </a:endParaRPr>
          </a:p>
        </p:txBody>
      </p:sp>
      <p:sp>
        <p:nvSpPr>
          <p:cNvPr id="48"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8C5C0ED5-020F-4469-8B12-FE1D9A5AEF55}"/>
              </a:ext>
            </a:extLst>
          </p:cNvPr>
          <p:cNvPicPr>
            <a:picLocks noChangeAspect="1"/>
          </p:cNvPicPr>
          <p:nvPr/>
        </p:nvPicPr>
        <p:blipFill rotWithShape="1">
          <a:blip r:embed="rId4">
            <a:alphaModFix/>
            <a:extLst>
              <a:ext uri="{28A0092B-C50C-407E-A947-70E740481C1C}">
                <a14:useLocalDpi xmlns:a14="http://schemas.microsoft.com/office/drawing/2010/main"/>
              </a:ext>
            </a:extLst>
          </a:blip>
          <a:srcRect/>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3032068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5B58BCA-94C6-4492-BCF5-B08C3EAA95FE}"/>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b="1">
                <a:latin typeface="+mj-lt"/>
                <a:ea typeface="+mj-ea"/>
                <a:cs typeface="+mj-cs"/>
              </a:rPr>
              <a:t>Wyoming’s Outdoor Recreation &amp; Tourism</a:t>
            </a:r>
          </a:p>
        </p:txBody>
      </p:sp>
      <p:sp>
        <p:nvSpPr>
          <p:cNvPr id="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A4A2451-13A4-4AFA-8E9B-589B3DE693ED}"/>
              </a:ext>
            </a:extLst>
          </p:cNvPr>
          <p:cNvSpPr txBox="1"/>
          <p:nvPr/>
        </p:nvSpPr>
        <p:spPr>
          <a:xfrm>
            <a:off x="640080" y="2872899"/>
            <a:ext cx="4243589" cy="3320668"/>
          </a:xfrm>
          <a:prstGeom prst="round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a:t>Looking through 2 lenses:</a:t>
            </a:r>
          </a:p>
          <a:p>
            <a:pPr indent="-228600">
              <a:lnSpc>
                <a:spcPct val="90000"/>
              </a:lnSpc>
              <a:spcAft>
                <a:spcPts val="600"/>
              </a:spcAft>
              <a:buFont typeface="Arial" panose="020B0604020202020204" pitchFamily="34" charset="0"/>
              <a:buChar char="•"/>
            </a:pPr>
            <a:r>
              <a:rPr lang="en-US" sz="2200" b="1"/>
              <a:t>Culture and Economics</a:t>
            </a:r>
          </a:p>
        </p:txBody>
      </p:sp>
      <p:pic>
        <p:nvPicPr>
          <p:cNvPr id="3" name="Picture 2" descr="A picture containing shape&#10;&#10;Description automatically generated">
            <a:extLst>
              <a:ext uri="{FF2B5EF4-FFF2-40B4-BE49-F238E27FC236}">
                <a16:creationId xmlns:a16="http://schemas.microsoft.com/office/drawing/2014/main" id="{28F246A4-1037-4A4A-A05C-025ED8B23B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9460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55457163-9005-402C-8F22-2DD66BFFBFF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bwMode="auto">
          <a:xfrm>
            <a:off x="20" y="10"/>
            <a:ext cx="609598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2A11A3D-16E6-4E84-8FCE-C6B8064824C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96000" y="10"/>
            <a:ext cx="609600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sky, building, stadium, outdoor&#10;&#10;Description automatically generated">
            <a:extLst>
              <a:ext uri="{FF2B5EF4-FFF2-40B4-BE49-F238E27FC236}">
                <a16:creationId xmlns:a16="http://schemas.microsoft.com/office/drawing/2014/main" id="{8F88E2B8-72E6-4BB1-8BC6-61D1686E740D}"/>
              </a:ext>
            </a:extLst>
          </p:cNvPr>
          <p:cNvPicPr>
            <a:picLocks noChangeAspect="1"/>
          </p:cNvPicPr>
          <p:nvPr/>
        </p:nvPicPr>
        <p:blipFill rotWithShape="1">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rcRect/>
          <a:stretch/>
        </p:blipFill>
        <p:spPr>
          <a:xfrm>
            <a:off x="20" y="3429000"/>
            <a:ext cx="6095980" cy="3429000"/>
          </a:xfrm>
          <a:prstGeom prst="rect">
            <a:avLst/>
          </a:prstGeom>
        </p:spPr>
      </p:pic>
      <p:pic>
        <p:nvPicPr>
          <p:cNvPr id="1026" name="Picture 2">
            <a:extLst>
              <a:ext uri="{FF2B5EF4-FFF2-40B4-BE49-F238E27FC236}">
                <a16:creationId xmlns:a16="http://schemas.microsoft.com/office/drawing/2014/main" id="{80D00E8B-D721-4E38-BC2B-7F1433D18984}"/>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096000"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76">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ame 78">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84990B3-74E6-46BC-9882-E67F0576E7CE}"/>
              </a:ext>
            </a:extLst>
          </p:cNvPr>
          <p:cNvSpPr>
            <a:spLocks noGrp="1"/>
          </p:cNvSpPr>
          <p:nvPr>
            <p:ph type="title"/>
          </p:nvPr>
        </p:nvSpPr>
        <p:spPr>
          <a:xfrm>
            <a:off x="4286858" y="2703608"/>
            <a:ext cx="3618284" cy="1345720"/>
          </a:xfrm>
          <a:noFill/>
        </p:spPr>
        <p:txBody>
          <a:bodyPr vert="horz" lIns="91440" tIns="45720" rIns="91440" bIns="45720" rtlCol="0" anchor="ctr">
            <a:noAutofit/>
          </a:bodyPr>
          <a:lstStyle/>
          <a:p>
            <a:pPr algn="ctr"/>
            <a:r>
              <a:rPr lang="en-US" sz="2600" b="1" kern="1200">
                <a:solidFill>
                  <a:srgbClr val="080808"/>
                </a:solidFill>
                <a:latin typeface="+mj-lt"/>
                <a:ea typeface="+mj-ea"/>
                <a:cs typeface="+mj-cs"/>
              </a:rPr>
              <a:t>Culture</a:t>
            </a:r>
            <a:r>
              <a:rPr lang="en-US" sz="2600" kern="1200">
                <a:solidFill>
                  <a:srgbClr val="080808"/>
                </a:solidFill>
                <a:latin typeface="+mj-lt"/>
                <a:ea typeface="+mj-ea"/>
                <a:cs typeface="+mj-cs"/>
              </a:rPr>
              <a:t> is a way of thinking, behaving, or working that exists in a place or organizations.</a:t>
            </a:r>
          </a:p>
        </p:txBody>
      </p:sp>
      <p:sp>
        <p:nvSpPr>
          <p:cNvPr id="6" name="TextBox 5">
            <a:extLst>
              <a:ext uri="{FF2B5EF4-FFF2-40B4-BE49-F238E27FC236}">
                <a16:creationId xmlns:a16="http://schemas.microsoft.com/office/drawing/2014/main" id="{23BB89FB-800B-4E27-96D7-B7F43199BDE4}"/>
              </a:ext>
            </a:extLst>
          </p:cNvPr>
          <p:cNvSpPr txBox="1"/>
          <p:nvPr/>
        </p:nvSpPr>
        <p:spPr>
          <a:xfrm>
            <a:off x="3362559" y="6657945"/>
            <a:ext cx="2733441" cy="200055"/>
          </a:xfrm>
          <a:prstGeom prst="rect">
            <a:avLst/>
          </a:prstGeom>
          <a:noFill/>
        </p:spPr>
        <p:txBody>
          <a:bodyPr wrap="none" rtlCol="0">
            <a:spAutoFit/>
          </a:bodyPr>
          <a:lstStyle/>
          <a:p>
            <a:pPr algn="r">
              <a:spcAft>
                <a:spcPts val="600"/>
              </a:spcAft>
            </a:pPr>
            <a:r>
              <a:rPr lang="en-US" sz="700">
                <a:solidFill>
                  <a:srgbClr val="FFFFFF"/>
                </a:solidFill>
                <a:hlinkClick r:id="rId7" tooltip="https://www.flickr.com/photos/auvet/504546332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08666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59D0B2-7975-4CF1-A391-76C34D2AF625}"/>
              </a:ext>
            </a:extLst>
          </p:cNvPr>
          <p:cNvSpPr>
            <a:spLocks noGrp="1"/>
          </p:cNvSpPr>
          <p:nvPr>
            <p:ph type="title"/>
          </p:nvPr>
        </p:nvSpPr>
        <p:spPr/>
        <p:txBody>
          <a:bodyPr>
            <a:normAutofit/>
          </a:bodyPr>
          <a:lstStyle/>
          <a:p>
            <a:pPr algn="ctr"/>
            <a:r>
              <a:rPr lang="en-US" sz="5400"/>
              <a:t>Comparing Cultures</a:t>
            </a:r>
          </a:p>
        </p:txBody>
      </p:sp>
      <p:sp>
        <p:nvSpPr>
          <p:cNvPr id="5" name="Content Placeholder 4">
            <a:extLst>
              <a:ext uri="{FF2B5EF4-FFF2-40B4-BE49-F238E27FC236}">
                <a16:creationId xmlns:a16="http://schemas.microsoft.com/office/drawing/2014/main" id="{9EDA3796-6514-4907-99DC-1A309A4BE118}"/>
              </a:ext>
            </a:extLst>
          </p:cNvPr>
          <p:cNvSpPr>
            <a:spLocks noGrp="1"/>
          </p:cNvSpPr>
          <p:nvPr>
            <p:ph sz="half" idx="1"/>
          </p:nvPr>
        </p:nvSpPr>
        <p:spPr>
          <a:xfrm>
            <a:off x="295422" y="1825624"/>
            <a:ext cx="5724378" cy="4860333"/>
          </a:xfrm>
          <a:custGeom>
            <a:avLst/>
            <a:gdLst>
              <a:gd name="connsiteX0" fmla="*/ 0 w 5724378"/>
              <a:gd name="connsiteY0" fmla="*/ 0 h 4860333"/>
              <a:gd name="connsiteX1" fmla="*/ 629682 w 5724378"/>
              <a:gd name="connsiteY1" fmla="*/ 0 h 4860333"/>
              <a:gd name="connsiteX2" fmla="*/ 1030388 w 5724378"/>
              <a:gd name="connsiteY2" fmla="*/ 0 h 4860333"/>
              <a:gd name="connsiteX3" fmla="*/ 1545582 w 5724378"/>
              <a:gd name="connsiteY3" fmla="*/ 0 h 4860333"/>
              <a:gd name="connsiteX4" fmla="*/ 2003532 w 5724378"/>
              <a:gd name="connsiteY4" fmla="*/ 0 h 4860333"/>
              <a:gd name="connsiteX5" fmla="*/ 2690458 w 5724378"/>
              <a:gd name="connsiteY5" fmla="*/ 0 h 4860333"/>
              <a:gd name="connsiteX6" fmla="*/ 3262895 w 5724378"/>
              <a:gd name="connsiteY6" fmla="*/ 0 h 4860333"/>
              <a:gd name="connsiteX7" fmla="*/ 3949821 w 5724378"/>
              <a:gd name="connsiteY7" fmla="*/ 0 h 4860333"/>
              <a:gd name="connsiteX8" fmla="*/ 4465015 w 5724378"/>
              <a:gd name="connsiteY8" fmla="*/ 0 h 4860333"/>
              <a:gd name="connsiteX9" fmla="*/ 4865721 w 5724378"/>
              <a:gd name="connsiteY9" fmla="*/ 0 h 4860333"/>
              <a:gd name="connsiteX10" fmla="*/ 5724378 w 5724378"/>
              <a:gd name="connsiteY10" fmla="*/ 0 h 4860333"/>
              <a:gd name="connsiteX11" fmla="*/ 5724378 w 5724378"/>
              <a:gd name="connsiteY11" fmla="*/ 637244 h 4860333"/>
              <a:gd name="connsiteX12" fmla="*/ 5724378 w 5724378"/>
              <a:gd name="connsiteY12" fmla="*/ 1128677 h 4860333"/>
              <a:gd name="connsiteX13" fmla="*/ 5724378 w 5724378"/>
              <a:gd name="connsiteY13" fmla="*/ 1717318 h 4860333"/>
              <a:gd name="connsiteX14" fmla="*/ 5724378 w 5724378"/>
              <a:gd name="connsiteY14" fmla="*/ 2111545 h 4860333"/>
              <a:gd name="connsiteX15" fmla="*/ 5724378 w 5724378"/>
              <a:gd name="connsiteY15" fmla="*/ 2651582 h 4860333"/>
              <a:gd name="connsiteX16" fmla="*/ 5724378 w 5724378"/>
              <a:gd name="connsiteY16" fmla="*/ 3094412 h 4860333"/>
              <a:gd name="connsiteX17" fmla="*/ 5724378 w 5724378"/>
              <a:gd name="connsiteY17" fmla="*/ 3585846 h 4860333"/>
              <a:gd name="connsiteX18" fmla="*/ 5724378 w 5724378"/>
              <a:gd name="connsiteY18" fmla="*/ 4028676 h 4860333"/>
              <a:gd name="connsiteX19" fmla="*/ 5724378 w 5724378"/>
              <a:gd name="connsiteY19" fmla="*/ 4860333 h 4860333"/>
              <a:gd name="connsiteX20" fmla="*/ 5209184 w 5724378"/>
              <a:gd name="connsiteY20" fmla="*/ 4860333 h 4860333"/>
              <a:gd name="connsiteX21" fmla="*/ 4693990 w 5724378"/>
              <a:gd name="connsiteY21" fmla="*/ 4860333 h 4860333"/>
              <a:gd name="connsiteX22" fmla="*/ 4293284 w 5724378"/>
              <a:gd name="connsiteY22" fmla="*/ 4860333 h 4860333"/>
              <a:gd name="connsiteX23" fmla="*/ 3835333 w 5724378"/>
              <a:gd name="connsiteY23" fmla="*/ 4860333 h 4860333"/>
              <a:gd name="connsiteX24" fmla="*/ 3320139 w 5724378"/>
              <a:gd name="connsiteY24" fmla="*/ 4860333 h 4860333"/>
              <a:gd name="connsiteX25" fmla="*/ 2919433 w 5724378"/>
              <a:gd name="connsiteY25" fmla="*/ 4860333 h 4860333"/>
              <a:gd name="connsiteX26" fmla="*/ 2289751 w 5724378"/>
              <a:gd name="connsiteY26" fmla="*/ 4860333 h 4860333"/>
              <a:gd name="connsiteX27" fmla="*/ 1602826 w 5724378"/>
              <a:gd name="connsiteY27" fmla="*/ 4860333 h 4860333"/>
              <a:gd name="connsiteX28" fmla="*/ 1202119 w 5724378"/>
              <a:gd name="connsiteY28" fmla="*/ 4860333 h 4860333"/>
              <a:gd name="connsiteX29" fmla="*/ 744169 w 5724378"/>
              <a:gd name="connsiteY29" fmla="*/ 4860333 h 4860333"/>
              <a:gd name="connsiteX30" fmla="*/ 0 w 5724378"/>
              <a:gd name="connsiteY30" fmla="*/ 4860333 h 4860333"/>
              <a:gd name="connsiteX31" fmla="*/ 0 w 5724378"/>
              <a:gd name="connsiteY31" fmla="*/ 4417503 h 4860333"/>
              <a:gd name="connsiteX32" fmla="*/ 0 w 5724378"/>
              <a:gd name="connsiteY32" fmla="*/ 3780259 h 4860333"/>
              <a:gd name="connsiteX33" fmla="*/ 0 w 5724378"/>
              <a:gd name="connsiteY33" fmla="*/ 3386032 h 4860333"/>
              <a:gd name="connsiteX34" fmla="*/ 0 w 5724378"/>
              <a:gd name="connsiteY34" fmla="*/ 2748788 h 4860333"/>
              <a:gd name="connsiteX35" fmla="*/ 0 w 5724378"/>
              <a:gd name="connsiteY35" fmla="*/ 2354561 h 4860333"/>
              <a:gd name="connsiteX36" fmla="*/ 0 w 5724378"/>
              <a:gd name="connsiteY36" fmla="*/ 1814524 h 4860333"/>
              <a:gd name="connsiteX37" fmla="*/ 0 w 5724378"/>
              <a:gd name="connsiteY37" fmla="*/ 1323091 h 4860333"/>
              <a:gd name="connsiteX38" fmla="*/ 0 w 5724378"/>
              <a:gd name="connsiteY38" fmla="*/ 831657 h 4860333"/>
              <a:gd name="connsiteX39" fmla="*/ 0 w 5724378"/>
              <a:gd name="connsiteY39" fmla="*/ 0 h 486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724378" h="4860333" fill="none" extrusionOk="0">
                <a:moveTo>
                  <a:pt x="0" y="0"/>
                </a:moveTo>
                <a:cubicBezTo>
                  <a:pt x="306841" y="-69701"/>
                  <a:pt x="486165" y="37628"/>
                  <a:pt x="629682" y="0"/>
                </a:cubicBezTo>
                <a:cubicBezTo>
                  <a:pt x="773199" y="-37628"/>
                  <a:pt x="831647" y="3413"/>
                  <a:pt x="1030388" y="0"/>
                </a:cubicBezTo>
                <a:cubicBezTo>
                  <a:pt x="1229129" y="-3413"/>
                  <a:pt x="1310687" y="3976"/>
                  <a:pt x="1545582" y="0"/>
                </a:cubicBezTo>
                <a:cubicBezTo>
                  <a:pt x="1780477" y="-3976"/>
                  <a:pt x="1782783" y="31716"/>
                  <a:pt x="2003532" y="0"/>
                </a:cubicBezTo>
                <a:cubicBezTo>
                  <a:pt x="2224281" y="-31716"/>
                  <a:pt x="2476036" y="53963"/>
                  <a:pt x="2690458" y="0"/>
                </a:cubicBezTo>
                <a:cubicBezTo>
                  <a:pt x="2904880" y="-53963"/>
                  <a:pt x="2998726" y="31142"/>
                  <a:pt x="3262895" y="0"/>
                </a:cubicBezTo>
                <a:cubicBezTo>
                  <a:pt x="3527064" y="-31142"/>
                  <a:pt x="3772357" y="59042"/>
                  <a:pt x="3949821" y="0"/>
                </a:cubicBezTo>
                <a:cubicBezTo>
                  <a:pt x="4127285" y="-59042"/>
                  <a:pt x="4287835" y="1571"/>
                  <a:pt x="4465015" y="0"/>
                </a:cubicBezTo>
                <a:cubicBezTo>
                  <a:pt x="4642195" y="-1571"/>
                  <a:pt x="4783572" y="238"/>
                  <a:pt x="4865721" y="0"/>
                </a:cubicBezTo>
                <a:cubicBezTo>
                  <a:pt x="4947870" y="-238"/>
                  <a:pt x="5484367" y="99986"/>
                  <a:pt x="5724378" y="0"/>
                </a:cubicBezTo>
                <a:cubicBezTo>
                  <a:pt x="5759941" y="258056"/>
                  <a:pt x="5711792" y="332862"/>
                  <a:pt x="5724378" y="637244"/>
                </a:cubicBezTo>
                <a:cubicBezTo>
                  <a:pt x="5736964" y="941626"/>
                  <a:pt x="5720580" y="967413"/>
                  <a:pt x="5724378" y="1128677"/>
                </a:cubicBezTo>
                <a:cubicBezTo>
                  <a:pt x="5728176" y="1289941"/>
                  <a:pt x="5717876" y="1435045"/>
                  <a:pt x="5724378" y="1717318"/>
                </a:cubicBezTo>
                <a:cubicBezTo>
                  <a:pt x="5730880" y="1999591"/>
                  <a:pt x="5702812" y="2009235"/>
                  <a:pt x="5724378" y="2111545"/>
                </a:cubicBezTo>
                <a:cubicBezTo>
                  <a:pt x="5745944" y="2213855"/>
                  <a:pt x="5715429" y="2542355"/>
                  <a:pt x="5724378" y="2651582"/>
                </a:cubicBezTo>
                <a:cubicBezTo>
                  <a:pt x="5733327" y="2760809"/>
                  <a:pt x="5711711" y="2973495"/>
                  <a:pt x="5724378" y="3094412"/>
                </a:cubicBezTo>
                <a:cubicBezTo>
                  <a:pt x="5737045" y="3215329"/>
                  <a:pt x="5695654" y="3483109"/>
                  <a:pt x="5724378" y="3585846"/>
                </a:cubicBezTo>
                <a:cubicBezTo>
                  <a:pt x="5753102" y="3688583"/>
                  <a:pt x="5722822" y="3922252"/>
                  <a:pt x="5724378" y="4028676"/>
                </a:cubicBezTo>
                <a:cubicBezTo>
                  <a:pt x="5725934" y="4135100"/>
                  <a:pt x="5654702" y="4580734"/>
                  <a:pt x="5724378" y="4860333"/>
                </a:cubicBezTo>
                <a:cubicBezTo>
                  <a:pt x="5503337" y="4881568"/>
                  <a:pt x="5312572" y="4850689"/>
                  <a:pt x="5209184" y="4860333"/>
                </a:cubicBezTo>
                <a:cubicBezTo>
                  <a:pt x="5105796" y="4869977"/>
                  <a:pt x="4855237" y="4829274"/>
                  <a:pt x="4693990" y="4860333"/>
                </a:cubicBezTo>
                <a:cubicBezTo>
                  <a:pt x="4532743" y="4891392"/>
                  <a:pt x="4384805" y="4832927"/>
                  <a:pt x="4293284" y="4860333"/>
                </a:cubicBezTo>
                <a:cubicBezTo>
                  <a:pt x="4201763" y="4887739"/>
                  <a:pt x="3983590" y="4810991"/>
                  <a:pt x="3835333" y="4860333"/>
                </a:cubicBezTo>
                <a:cubicBezTo>
                  <a:pt x="3687076" y="4909675"/>
                  <a:pt x="3483555" y="4811700"/>
                  <a:pt x="3320139" y="4860333"/>
                </a:cubicBezTo>
                <a:cubicBezTo>
                  <a:pt x="3156723" y="4908966"/>
                  <a:pt x="3102611" y="4822128"/>
                  <a:pt x="2919433" y="4860333"/>
                </a:cubicBezTo>
                <a:cubicBezTo>
                  <a:pt x="2736255" y="4898538"/>
                  <a:pt x="2488363" y="4839766"/>
                  <a:pt x="2289751" y="4860333"/>
                </a:cubicBezTo>
                <a:cubicBezTo>
                  <a:pt x="2091139" y="4880900"/>
                  <a:pt x="1871092" y="4844199"/>
                  <a:pt x="1602826" y="4860333"/>
                </a:cubicBezTo>
                <a:cubicBezTo>
                  <a:pt x="1334561" y="4876467"/>
                  <a:pt x="1290771" y="4837730"/>
                  <a:pt x="1202119" y="4860333"/>
                </a:cubicBezTo>
                <a:cubicBezTo>
                  <a:pt x="1113467" y="4882936"/>
                  <a:pt x="945660" y="4806090"/>
                  <a:pt x="744169" y="4860333"/>
                </a:cubicBezTo>
                <a:cubicBezTo>
                  <a:pt x="542678" y="4914576"/>
                  <a:pt x="299413" y="4827544"/>
                  <a:pt x="0" y="4860333"/>
                </a:cubicBezTo>
                <a:cubicBezTo>
                  <a:pt x="-9405" y="4670690"/>
                  <a:pt x="40161" y="4603207"/>
                  <a:pt x="0" y="4417503"/>
                </a:cubicBezTo>
                <a:cubicBezTo>
                  <a:pt x="-40161" y="4231799"/>
                  <a:pt x="28335" y="3929996"/>
                  <a:pt x="0" y="3780259"/>
                </a:cubicBezTo>
                <a:cubicBezTo>
                  <a:pt x="-28335" y="3630522"/>
                  <a:pt x="46343" y="3471687"/>
                  <a:pt x="0" y="3386032"/>
                </a:cubicBezTo>
                <a:cubicBezTo>
                  <a:pt x="-46343" y="3300377"/>
                  <a:pt x="26121" y="2949171"/>
                  <a:pt x="0" y="2748788"/>
                </a:cubicBezTo>
                <a:cubicBezTo>
                  <a:pt x="-26121" y="2548405"/>
                  <a:pt x="33859" y="2549715"/>
                  <a:pt x="0" y="2354561"/>
                </a:cubicBezTo>
                <a:cubicBezTo>
                  <a:pt x="-33859" y="2159407"/>
                  <a:pt x="56856" y="1987767"/>
                  <a:pt x="0" y="1814524"/>
                </a:cubicBezTo>
                <a:cubicBezTo>
                  <a:pt x="-56856" y="1641281"/>
                  <a:pt x="51072" y="1482252"/>
                  <a:pt x="0" y="1323091"/>
                </a:cubicBezTo>
                <a:cubicBezTo>
                  <a:pt x="-51072" y="1163930"/>
                  <a:pt x="27790" y="1073316"/>
                  <a:pt x="0" y="831657"/>
                </a:cubicBezTo>
                <a:cubicBezTo>
                  <a:pt x="-27790" y="589998"/>
                  <a:pt x="82372" y="415476"/>
                  <a:pt x="0" y="0"/>
                </a:cubicBezTo>
                <a:close/>
              </a:path>
              <a:path w="5724378" h="4860333" stroke="0" extrusionOk="0">
                <a:moveTo>
                  <a:pt x="0" y="0"/>
                </a:moveTo>
                <a:cubicBezTo>
                  <a:pt x="93193" y="-42882"/>
                  <a:pt x="261888" y="7341"/>
                  <a:pt x="400706" y="0"/>
                </a:cubicBezTo>
                <a:cubicBezTo>
                  <a:pt x="539524" y="-7341"/>
                  <a:pt x="695228" y="17590"/>
                  <a:pt x="858657" y="0"/>
                </a:cubicBezTo>
                <a:cubicBezTo>
                  <a:pt x="1022086" y="-17590"/>
                  <a:pt x="1266376" y="51542"/>
                  <a:pt x="1373851" y="0"/>
                </a:cubicBezTo>
                <a:cubicBezTo>
                  <a:pt x="1481326" y="-51542"/>
                  <a:pt x="1577136" y="18741"/>
                  <a:pt x="1774557" y="0"/>
                </a:cubicBezTo>
                <a:cubicBezTo>
                  <a:pt x="1971978" y="-18741"/>
                  <a:pt x="2179126" y="57365"/>
                  <a:pt x="2346995" y="0"/>
                </a:cubicBezTo>
                <a:cubicBezTo>
                  <a:pt x="2514864" y="-57365"/>
                  <a:pt x="2581057" y="46408"/>
                  <a:pt x="2804945" y="0"/>
                </a:cubicBezTo>
                <a:cubicBezTo>
                  <a:pt x="3028833" y="-46408"/>
                  <a:pt x="3158621" y="34020"/>
                  <a:pt x="3262895" y="0"/>
                </a:cubicBezTo>
                <a:cubicBezTo>
                  <a:pt x="3367169" y="-34020"/>
                  <a:pt x="3679290" y="58191"/>
                  <a:pt x="3892577" y="0"/>
                </a:cubicBezTo>
                <a:cubicBezTo>
                  <a:pt x="4105864" y="-58191"/>
                  <a:pt x="4172454" y="27723"/>
                  <a:pt x="4350527" y="0"/>
                </a:cubicBezTo>
                <a:cubicBezTo>
                  <a:pt x="4528600" y="-27723"/>
                  <a:pt x="4805148" y="45666"/>
                  <a:pt x="4922965" y="0"/>
                </a:cubicBezTo>
                <a:cubicBezTo>
                  <a:pt x="5040782" y="-45666"/>
                  <a:pt x="5448798" y="42889"/>
                  <a:pt x="5724378" y="0"/>
                </a:cubicBezTo>
                <a:cubicBezTo>
                  <a:pt x="5751821" y="217074"/>
                  <a:pt x="5713786" y="325263"/>
                  <a:pt x="5724378" y="491434"/>
                </a:cubicBezTo>
                <a:cubicBezTo>
                  <a:pt x="5734970" y="657605"/>
                  <a:pt x="5704401" y="727238"/>
                  <a:pt x="5724378" y="885661"/>
                </a:cubicBezTo>
                <a:cubicBezTo>
                  <a:pt x="5744355" y="1044084"/>
                  <a:pt x="5668275" y="1296216"/>
                  <a:pt x="5724378" y="1522904"/>
                </a:cubicBezTo>
                <a:cubicBezTo>
                  <a:pt x="5780481" y="1749592"/>
                  <a:pt x="5688740" y="1884634"/>
                  <a:pt x="5724378" y="2014338"/>
                </a:cubicBezTo>
                <a:cubicBezTo>
                  <a:pt x="5760016" y="2144042"/>
                  <a:pt x="5679463" y="2264097"/>
                  <a:pt x="5724378" y="2505772"/>
                </a:cubicBezTo>
                <a:cubicBezTo>
                  <a:pt x="5769293" y="2747447"/>
                  <a:pt x="5700716" y="2839461"/>
                  <a:pt x="5724378" y="2997205"/>
                </a:cubicBezTo>
                <a:cubicBezTo>
                  <a:pt x="5748040" y="3154949"/>
                  <a:pt x="5694928" y="3336575"/>
                  <a:pt x="5724378" y="3488639"/>
                </a:cubicBezTo>
                <a:cubicBezTo>
                  <a:pt x="5753828" y="3640703"/>
                  <a:pt x="5717717" y="3937852"/>
                  <a:pt x="5724378" y="4125883"/>
                </a:cubicBezTo>
                <a:cubicBezTo>
                  <a:pt x="5731039" y="4313914"/>
                  <a:pt x="5702772" y="4708344"/>
                  <a:pt x="5724378" y="4860333"/>
                </a:cubicBezTo>
                <a:cubicBezTo>
                  <a:pt x="5594372" y="4896035"/>
                  <a:pt x="5377217" y="4837000"/>
                  <a:pt x="5266428" y="4860333"/>
                </a:cubicBezTo>
                <a:cubicBezTo>
                  <a:pt x="5155639" y="4883666"/>
                  <a:pt x="4948090" y="4859825"/>
                  <a:pt x="4693990" y="4860333"/>
                </a:cubicBezTo>
                <a:cubicBezTo>
                  <a:pt x="4439890" y="4860841"/>
                  <a:pt x="4448433" y="4825871"/>
                  <a:pt x="4236040" y="4860333"/>
                </a:cubicBezTo>
                <a:cubicBezTo>
                  <a:pt x="4023647" y="4894795"/>
                  <a:pt x="3840660" y="4841889"/>
                  <a:pt x="3606358" y="4860333"/>
                </a:cubicBezTo>
                <a:cubicBezTo>
                  <a:pt x="3372056" y="4878777"/>
                  <a:pt x="3254059" y="4802963"/>
                  <a:pt x="2976677" y="4860333"/>
                </a:cubicBezTo>
                <a:cubicBezTo>
                  <a:pt x="2699295" y="4917703"/>
                  <a:pt x="2626112" y="4828343"/>
                  <a:pt x="2289751" y="4860333"/>
                </a:cubicBezTo>
                <a:cubicBezTo>
                  <a:pt x="1953390" y="4892323"/>
                  <a:pt x="1787292" y="4826590"/>
                  <a:pt x="1602826" y="4860333"/>
                </a:cubicBezTo>
                <a:cubicBezTo>
                  <a:pt x="1418360" y="4894076"/>
                  <a:pt x="1346054" y="4823101"/>
                  <a:pt x="1202119" y="4860333"/>
                </a:cubicBezTo>
                <a:cubicBezTo>
                  <a:pt x="1058184" y="4897565"/>
                  <a:pt x="879580" y="4804849"/>
                  <a:pt x="629682" y="4860333"/>
                </a:cubicBezTo>
                <a:cubicBezTo>
                  <a:pt x="379784" y="4915817"/>
                  <a:pt x="309634" y="4790269"/>
                  <a:pt x="0" y="4860333"/>
                </a:cubicBezTo>
                <a:cubicBezTo>
                  <a:pt x="-21408" y="4737002"/>
                  <a:pt x="52310" y="4491696"/>
                  <a:pt x="0" y="4368899"/>
                </a:cubicBezTo>
                <a:cubicBezTo>
                  <a:pt x="-52310" y="4246102"/>
                  <a:pt x="11729" y="4062922"/>
                  <a:pt x="0" y="3780259"/>
                </a:cubicBezTo>
                <a:cubicBezTo>
                  <a:pt x="-11729" y="3497596"/>
                  <a:pt x="5860" y="3368119"/>
                  <a:pt x="0" y="3240222"/>
                </a:cubicBezTo>
                <a:cubicBezTo>
                  <a:pt x="-5860" y="3112325"/>
                  <a:pt x="40000" y="2957419"/>
                  <a:pt x="0" y="2797392"/>
                </a:cubicBezTo>
                <a:cubicBezTo>
                  <a:pt x="-40000" y="2637365"/>
                  <a:pt x="11677" y="2384537"/>
                  <a:pt x="0" y="2160148"/>
                </a:cubicBezTo>
                <a:cubicBezTo>
                  <a:pt x="-11677" y="1935759"/>
                  <a:pt x="45319" y="1911837"/>
                  <a:pt x="0" y="1765921"/>
                </a:cubicBezTo>
                <a:cubicBezTo>
                  <a:pt x="-45319" y="1620005"/>
                  <a:pt x="28679" y="1480040"/>
                  <a:pt x="0" y="1323091"/>
                </a:cubicBezTo>
                <a:cubicBezTo>
                  <a:pt x="-28679" y="1166142"/>
                  <a:pt x="59300" y="871118"/>
                  <a:pt x="0" y="734450"/>
                </a:cubicBezTo>
                <a:cubicBezTo>
                  <a:pt x="-59300" y="597782"/>
                  <a:pt x="42496" y="255176"/>
                  <a:pt x="0" y="0"/>
                </a:cubicBezTo>
                <a:close/>
              </a:path>
            </a:pathLst>
          </a:custGeom>
          <a:ln w="28575">
            <a:solidFill>
              <a:schemeClr val="tx1"/>
            </a:solidFill>
            <a:extLst>
              <a:ext uri="{C807C97D-BFC1-408E-A445-0C87EB9F89A2}">
                <ask:lineSketchStyleProps xmlns:ask="http://schemas.microsoft.com/office/drawing/2018/sketchyshapes" sd="3929964252">
                  <ask:type>
                    <ask:lineSketchScribble/>
                  </ask:type>
                </ask:lineSketchStyleProps>
              </a:ext>
            </a:extLst>
          </a:ln>
        </p:spPr>
        <p:txBody>
          <a:bodyPr>
            <a:normAutofit/>
          </a:bodyPr>
          <a:lstStyle/>
          <a:p>
            <a:pPr marL="0" indent="0">
              <a:buNone/>
            </a:pPr>
            <a:r>
              <a:rPr lang="en-US" sz="2600" dirty="0"/>
              <a:t>Say what you know about Wyoming:</a:t>
            </a:r>
          </a:p>
        </p:txBody>
      </p:sp>
      <p:sp>
        <p:nvSpPr>
          <p:cNvPr id="6" name="Content Placeholder 5">
            <a:extLst>
              <a:ext uri="{FF2B5EF4-FFF2-40B4-BE49-F238E27FC236}">
                <a16:creationId xmlns:a16="http://schemas.microsoft.com/office/drawing/2014/main" id="{FDD75140-0A79-45A0-8EBF-40D110513B92}"/>
              </a:ext>
            </a:extLst>
          </p:cNvPr>
          <p:cNvSpPr>
            <a:spLocks noGrp="1"/>
          </p:cNvSpPr>
          <p:nvPr>
            <p:ph sz="half" idx="2"/>
          </p:nvPr>
        </p:nvSpPr>
        <p:spPr>
          <a:xfrm>
            <a:off x="6172199" y="1825625"/>
            <a:ext cx="5855677" cy="4860332"/>
          </a:xfrm>
          <a:custGeom>
            <a:avLst/>
            <a:gdLst>
              <a:gd name="connsiteX0" fmla="*/ 0 w 5855677"/>
              <a:gd name="connsiteY0" fmla="*/ 0 h 4860332"/>
              <a:gd name="connsiteX1" fmla="*/ 585568 w 5855677"/>
              <a:gd name="connsiteY1" fmla="*/ 0 h 4860332"/>
              <a:gd name="connsiteX2" fmla="*/ 995465 w 5855677"/>
              <a:gd name="connsiteY2" fmla="*/ 0 h 4860332"/>
              <a:gd name="connsiteX3" fmla="*/ 1581033 w 5855677"/>
              <a:gd name="connsiteY3" fmla="*/ 0 h 4860332"/>
              <a:gd name="connsiteX4" fmla="*/ 2108044 w 5855677"/>
              <a:gd name="connsiteY4" fmla="*/ 0 h 4860332"/>
              <a:gd name="connsiteX5" fmla="*/ 2576498 w 5855677"/>
              <a:gd name="connsiteY5" fmla="*/ 0 h 4860332"/>
              <a:gd name="connsiteX6" fmla="*/ 3162066 w 5855677"/>
              <a:gd name="connsiteY6" fmla="*/ 0 h 4860332"/>
              <a:gd name="connsiteX7" fmla="*/ 3571963 w 5855677"/>
              <a:gd name="connsiteY7" fmla="*/ 0 h 4860332"/>
              <a:gd name="connsiteX8" fmla="*/ 4098974 w 5855677"/>
              <a:gd name="connsiteY8" fmla="*/ 0 h 4860332"/>
              <a:gd name="connsiteX9" fmla="*/ 4743098 w 5855677"/>
              <a:gd name="connsiteY9" fmla="*/ 0 h 4860332"/>
              <a:gd name="connsiteX10" fmla="*/ 5211553 w 5855677"/>
              <a:gd name="connsiteY10" fmla="*/ 0 h 4860332"/>
              <a:gd name="connsiteX11" fmla="*/ 5855677 w 5855677"/>
              <a:gd name="connsiteY11" fmla="*/ 0 h 4860332"/>
              <a:gd name="connsiteX12" fmla="*/ 5855677 w 5855677"/>
              <a:gd name="connsiteY12" fmla="*/ 491434 h 4860332"/>
              <a:gd name="connsiteX13" fmla="*/ 5855677 w 5855677"/>
              <a:gd name="connsiteY13" fmla="*/ 1031470 h 4860332"/>
              <a:gd name="connsiteX14" fmla="*/ 5855677 w 5855677"/>
              <a:gd name="connsiteY14" fmla="*/ 1620111 h 4860332"/>
              <a:gd name="connsiteX15" fmla="*/ 5855677 w 5855677"/>
              <a:gd name="connsiteY15" fmla="*/ 2062941 h 4860332"/>
              <a:gd name="connsiteX16" fmla="*/ 5855677 w 5855677"/>
              <a:gd name="connsiteY16" fmla="*/ 2554374 h 4860332"/>
              <a:gd name="connsiteX17" fmla="*/ 5855677 w 5855677"/>
              <a:gd name="connsiteY17" fmla="*/ 3191618 h 4860332"/>
              <a:gd name="connsiteX18" fmla="*/ 5855677 w 5855677"/>
              <a:gd name="connsiteY18" fmla="*/ 3634448 h 4860332"/>
              <a:gd name="connsiteX19" fmla="*/ 5855677 w 5855677"/>
              <a:gd name="connsiteY19" fmla="*/ 4077279 h 4860332"/>
              <a:gd name="connsiteX20" fmla="*/ 5855677 w 5855677"/>
              <a:gd name="connsiteY20" fmla="*/ 4860332 h 4860332"/>
              <a:gd name="connsiteX21" fmla="*/ 5387223 w 5855677"/>
              <a:gd name="connsiteY21" fmla="*/ 4860332 h 4860332"/>
              <a:gd name="connsiteX22" fmla="*/ 4860212 w 5855677"/>
              <a:gd name="connsiteY22" fmla="*/ 4860332 h 4860332"/>
              <a:gd name="connsiteX23" fmla="*/ 4333201 w 5855677"/>
              <a:gd name="connsiteY23" fmla="*/ 4860332 h 4860332"/>
              <a:gd name="connsiteX24" fmla="*/ 3689077 w 5855677"/>
              <a:gd name="connsiteY24" fmla="*/ 4860332 h 4860332"/>
              <a:gd name="connsiteX25" fmla="*/ 3044952 w 5855677"/>
              <a:gd name="connsiteY25" fmla="*/ 4860332 h 4860332"/>
              <a:gd name="connsiteX26" fmla="*/ 2400828 w 5855677"/>
              <a:gd name="connsiteY26" fmla="*/ 4860332 h 4860332"/>
              <a:gd name="connsiteX27" fmla="*/ 1756703 w 5855677"/>
              <a:gd name="connsiteY27" fmla="*/ 4860332 h 4860332"/>
              <a:gd name="connsiteX28" fmla="*/ 1171135 w 5855677"/>
              <a:gd name="connsiteY28" fmla="*/ 4860332 h 4860332"/>
              <a:gd name="connsiteX29" fmla="*/ 761238 w 5855677"/>
              <a:gd name="connsiteY29" fmla="*/ 4860332 h 4860332"/>
              <a:gd name="connsiteX30" fmla="*/ 0 w 5855677"/>
              <a:gd name="connsiteY30" fmla="*/ 4860332 h 4860332"/>
              <a:gd name="connsiteX31" fmla="*/ 0 w 5855677"/>
              <a:gd name="connsiteY31" fmla="*/ 4368898 h 4860332"/>
              <a:gd name="connsiteX32" fmla="*/ 0 w 5855677"/>
              <a:gd name="connsiteY32" fmla="*/ 3877465 h 4860332"/>
              <a:gd name="connsiteX33" fmla="*/ 0 w 5855677"/>
              <a:gd name="connsiteY33" fmla="*/ 3386031 h 4860332"/>
              <a:gd name="connsiteX34" fmla="*/ 0 w 5855677"/>
              <a:gd name="connsiteY34" fmla="*/ 2943201 h 4860332"/>
              <a:gd name="connsiteX35" fmla="*/ 0 w 5855677"/>
              <a:gd name="connsiteY35" fmla="*/ 2451767 h 4860332"/>
              <a:gd name="connsiteX36" fmla="*/ 0 w 5855677"/>
              <a:gd name="connsiteY36" fmla="*/ 1863127 h 4860332"/>
              <a:gd name="connsiteX37" fmla="*/ 0 w 5855677"/>
              <a:gd name="connsiteY37" fmla="*/ 1274487 h 4860332"/>
              <a:gd name="connsiteX38" fmla="*/ 0 w 5855677"/>
              <a:gd name="connsiteY38" fmla="*/ 734450 h 4860332"/>
              <a:gd name="connsiteX39" fmla="*/ 0 w 5855677"/>
              <a:gd name="connsiteY39" fmla="*/ 0 h 486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55677" h="4860332" fill="none" extrusionOk="0">
                <a:moveTo>
                  <a:pt x="0" y="0"/>
                </a:moveTo>
                <a:cubicBezTo>
                  <a:pt x="209555" y="-35591"/>
                  <a:pt x="348594" y="25594"/>
                  <a:pt x="585568" y="0"/>
                </a:cubicBezTo>
                <a:cubicBezTo>
                  <a:pt x="822542" y="-25594"/>
                  <a:pt x="814342" y="4397"/>
                  <a:pt x="995465" y="0"/>
                </a:cubicBezTo>
                <a:cubicBezTo>
                  <a:pt x="1176588" y="-4397"/>
                  <a:pt x="1383034" y="58288"/>
                  <a:pt x="1581033" y="0"/>
                </a:cubicBezTo>
                <a:cubicBezTo>
                  <a:pt x="1779032" y="-58288"/>
                  <a:pt x="1994637" y="34610"/>
                  <a:pt x="2108044" y="0"/>
                </a:cubicBezTo>
                <a:cubicBezTo>
                  <a:pt x="2221451" y="-34610"/>
                  <a:pt x="2453438" y="18632"/>
                  <a:pt x="2576498" y="0"/>
                </a:cubicBezTo>
                <a:cubicBezTo>
                  <a:pt x="2699558" y="-18632"/>
                  <a:pt x="2989302" y="8739"/>
                  <a:pt x="3162066" y="0"/>
                </a:cubicBezTo>
                <a:cubicBezTo>
                  <a:pt x="3334830" y="-8739"/>
                  <a:pt x="3477138" y="15349"/>
                  <a:pt x="3571963" y="0"/>
                </a:cubicBezTo>
                <a:cubicBezTo>
                  <a:pt x="3666788" y="-15349"/>
                  <a:pt x="3871102" y="11933"/>
                  <a:pt x="4098974" y="0"/>
                </a:cubicBezTo>
                <a:cubicBezTo>
                  <a:pt x="4326846" y="-11933"/>
                  <a:pt x="4443301" y="20289"/>
                  <a:pt x="4743098" y="0"/>
                </a:cubicBezTo>
                <a:cubicBezTo>
                  <a:pt x="5042895" y="-20289"/>
                  <a:pt x="5116340" y="46587"/>
                  <a:pt x="5211553" y="0"/>
                </a:cubicBezTo>
                <a:cubicBezTo>
                  <a:pt x="5306766" y="-46587"/>
                  <a:pt x="5597189" y="5692"/>
                  <a:pt x="5855677" y="0"/>
                </a:cubicBezTo>
                <a:cubicBezTo>
                  <a:pt x="5866026" y="196365"/>
                  <a:pt x="5821945" y="374160"/>
                  <a:pt x="5855677" y="491434"/>
                </a:cubicBezTo>
                <a:cubicBezTo>
                  <a:pt x="5889409" y="608708"/>
                  <a:pt x="5810894" y="795100"/>
                  <a:pt x="5855677" y="1031470"/>
                </a:cubicBezTo>
                <a:cubicBezTo>
                  <a:pt x="5900460" y="1267840"/>
                  <a:pt x="5799299" y="1439827"/>
                  <a:pt x="5855677" y="1620111"/>
                </a:cubicBezTo>
                <a:cubicBezTo>
                  <a:pt x="5912055" y="1800395"/>
                  <a:pt x="5842071" y="1917425"/>
                  <a:pt x="5855677" y="2062941"/>
                </a:cubicBezTo>
                <a:cubicBezTo>
                  <a:pt x="5869283" y="2208457"/>
                  <a:pt x="5853629" y="2347323"/>
                  <a:pt x="5855677" y="2554374"/>
                </a:cubicBezTo>
                <a:cubicBezTo>
                  <a:pt x="5857725" y="2761425"/>
                  <a:pt x="5840433" y="2893797"/>
                  <a:pt x="5855677" y="3191618"/>
                </a:cubicBezTo>
                <a:cubicBezTo>
                  <a:pt x="5870921" y="3489439"/>
                  <a:pt x="5823180" y="3529325"/>
                  <a:pt x="5855677" y="3634448"/>
                </a:cubicBezTo>
                <a:cubicBezTo>
                  <a:pt x="5888174" y="3739571"/>
                  <a:pt x="5831609" y="3932910"/>
                  <a:pt x="5855677" y="4077279"/>
                </a:cubicBezTo>
                <a:cubicBezTo>
                  <a:pt x="5879745" y="4221648"/>
                  <a:pt x="5769594" y="4510719"/>
                  <a:pt x="5855677" y="4860332"/>
                </a:cubicBezTo>
                <a:cubicBezTo>
                  <a:pt x="5713181" y="4873559"/>
                  <a:pt x="5554861" y="4817158"/>
                  <a:pt x="5387223" y="4860332"/>
                </a:cubicBezTo>
                <a:cubicBezTo>
                  <a:pt x="5219585" y="4903506"/>
                  <a:pt x="5032112" y="4848318"/>
                  <a:pt x="4860212" y="4860332"/>
                </a:cubicBezTo>
                <a:cubicBezTo>
                  <a:pt x="4688312" y="4872346"/>
                  <a:pt x="4449163" y="4828222"/>
                  <a:pt x="4333201" y="4860332"/>
                </a:cubicBezTo>
                <a:cubicBezTo>
                  <a:pt x="4217239" y="4892442"/>
                  <a:pt x="3974874" y="4837994"/>
                  <a:pt x="3689077" y="4860332"/>
                </a:cubicBezTo>
                <a:cubicBezTo>
                  <a:pt x="3403280" y="4882670"/>
                  <a:pt x="3337832" y="4808756"/>
                  <a:pt x="3044952" y="4860332"/>
                </a:cubicBezTo>
                <a:cubicBezTo>
                  <a:pt x="2752072" y="4911908"/>
                  <a:pt x="2631737" y="4788326"/>
                  <a:pt x="2400828" y="4860332"/>
                </a:cubicBezTo>
                <a:cubicBezTo>
                  <a:pt x="2169919" y="4932338"/>
                  <a:pt x="1960032" y="4796325"/>
                  <a:pt x="1756703" y="4860332"/>
                </a:cubicBezTo>
                <a:cubicBezTo>
                  <a:pt x="1553375" y="4924339"/>
                  <a:pt x="1348630" y="4853392"/>
                  <a:pt x="1171135" y="4860332"/>
                </a:cubicBezTo>
                <a:cubicBezTo>
                  <a:pt x="993640" y="4867272"/>
                  <a:pt x="958882" y="4848439"/>
                  <a:pt x="761238" y="4860332"/>
                </a:cubicBezTo>
                <a:cubicBezTo>
                  <a:pt x="563594" y="4872225"/>
                  <a:pt x="278890" y="4824508"/>
                  <a:pt x="0" y="4860332"/>
                </a:cubicBezTo>
                <a:cubicBezTo>
                  <a:pt x="-9379" y="4754643"/>
                  <a:pt x="38495" y="4584761"/>
                  <a:pt x="0" y="4368898"/>
                </a:cubicBezTo>
                <a:cubicBezTo>
                  <a:pt x="-38495" y="4153035"/>
                  <a:pt x="5752" y="4109316"/>
                  <a:pt x="0" y="3877465"/>
                </a:cubicBezTo>
                <a:cubicBezTo>
                  <a:pt x="-5752" y="3645614"/>
                  <a:pt x="4531" y="3506200"/>
                  <a:pt x="0" y="3386031"/>
                </a:cubicBezTo>
                <a:cubicBezTo>
                  <a:pt x="-4531" y="3265862"/>
                  <a:pt x="7146" y="3062253"/>
                  <a:pt x="0" y="2943201"/>
                </a:cubicBezTo>
                <a:cubicBezTo>
                  <a:pt x="-7146" y="2824149"/>
                  <a:pt x="50385" y="2669714"/>
                  <a:pt x="0" y="2451767"/>
                </a:cubicBezTo>
                <a:cubicBezTo>
                  <a:pt x="-50385" y="2233820"/>
                  <a:pt x="11471" y="1999035"/>
                  <a:pt x="0" y="1863127"/>
                </a:cubicBezTo>
                <a:cubicBezTo>
                  <a:pt x="-11471" y="1727219"/>
                  <a:pt x="1099" y="1474148"/>
                  <a:pt x="0" y="1274487"/>
                </a:cubicBezTo>
                <a:cubicBezTo>
                  <a:pt x="-1099" y="1074826"/>
                  <a:pt x="9200" y="905633"/>
                  <a:pt x="0" y="734450"/>
                </a:cubicBezTo>
                <a:cubicBezTo>
                  <a:pt x="-9200" y="563267"/>
                  <a:pt x="27455" y="148423"/>
                  <a:pt x="0" y="0"/>
                </a:cubicBezTo>
                <a:close/>
              </a:path>
              <a:path w="5855677" h="4860332" stroke="0" extrusionOk="0">
                <a:moveTo>
                  <a:pt x="0" y="0"/>
                </a:moveTo>
                <a:cubicBezTo>
                  <a:pt x="134994" y="-26838"/>
                  <a:pt x="238784" y="17227"/>
                  <a:pt x="409897" y="0"/>
                </a:cubicBezTo>
                <a:cubicBezTo>
                  <a:pt x="581010" y="-17227"/>
                  <a:pt x="822468" y="13689"/>
                  <a:pt x="1112579" y="0"/>
                </a:cubicBezTo>
                <a:cubicBezTo>
                  <a:pt x="1402690" y="-13689"/>
                  <a:pt x="1658051" y="39357"/>
                  <a:pt x="1815260" y="0"/>
                </a:cubicBezTo>
                <a:cubicBezTo>
                  <a:pt x="1972469" y="-39357"/>
                  <a:pt x="2135774" y="14145"/>
                  <a:pt x="2342271" y="0"/>
                </a:cubicBezTo>
                <a:cubicBezTo>
                  <a:pt x="2548768" y="-14145"/>
                  <a:pt x="2850524" y="5837"/>
                  <a:pt x="2986395" y="0"/>
                </a:cubicBezTo>
                <a:cubicBezTo>
                  <a:pt x="3122266" y="-5837"/>
                  <a:pt x="3355849" y="46479"/>
                  <a:pt x="3630520" y="0"/>
                </a:cubicBezTo>
                <a:cubicBezTo>
                  <a:pt x="3905192" y="-46479"/>
                  <a:pt x="3899608" y="1920"/>
                  <a:pt x="4040417" y="0"/>
                </a:cubicBezTo>
                <a:cubicBezTo>
                  <a:pt x="4181226" y="-1920"/>
                  <a:pt x="4365849" y="33274"/>
                  <a:pt x="4450315" y="0"/>
                </a:cubicBezTo>
                <a:cubicBezTo>
                  <a:pt x="4534781" y="-33274"/>
                  <a:pt x="4657150" y="21905"/>
                  <a:pt x="4860212" y="0"/>
                </a:cubicBezTo>
                <a:cubicBezTo>
                  <a:pt x="5063274" y="-21905"/>
                  <a:pt x="5575883" y="54785"/>
                  <a:pt x="5855677" y="0"/>
                </a:cubicBezTo>
                <a:cubicBezTo>
                  <a:pt x="5875317" y="133631"/>
                  <a:pt x="5835079" y="261447"/>
                  <a:pt x="5855677" y="394227"/>
                </a:cubicBezTo>
                <a:cubicBezTo>
                  <a:pt x="5876275" y="527007"/>
                  <a:pt x="5792225" y="704983"/>
                  <a:pt x="5855677" y="982867"/>
                </a:cubicBezTo>
                <a:cubicBezTo>
                  <a:pt x="5919129" y="1260751"/>
                  <a:pt x="5849406" y="1402579"/>
                  <a:pt x="5855677" y="1571507"/>
                </a:cubicBezTo>
                <a:cubicBezTo>
                  <a:pt x="5861948" y="1740435"/>
                  <a:pt x="5843257" y="1864822"/>
                  <a:pt x="5855677" y="1965734"/>
                </a:cubicBezTo>
                <a:cubicBezTo>
                  <a:pt x="5868097" y="2066646"/>
                  <a:pt x="5845059" y="2419064"/>
                  <a:pt x="5855677" y="2602978"/>
                </a:cubicBezTo>
                <a:cubicBezTo>
                  <a:pt x="5866295" y="2786892"/>
                  <a:pt x="5833587" y="2907557"/>
                  <a:pt x="5855677" y="2997205"/>
                </a:cubicBezTo>
                <a:cubicBezTo>
                  <a:pt x="5877767" y="3086853"/>
                  <a:pt x="5837066" y="3496351"/>
                  <a:pt x="5855677" y="3634448"/>
                </a:cubicBezTo>
                <a:cubicBezTo>
                  <a:pt x="5874288" y="3772545"/>
                  <a:pt x="5832899" y="3961961"/>
                  <a:pt x="5855677" y="4271692"/>
                </a:cubicBezTo>
                <a:cubicBezTo>
                  <a:pt x="5878455" y="4581423"/>
                  <a:pt x="5827608" y="4643742"/>
                  <a:pt x="5855677" y="4860332"/>
                </a:cubicBezTo>
                <a:cubicBezTo>
                  <a:pt x="5570564" y="4877367"/>
                  <a:pt x="5558651" y="4821755"/>
                  <a:pt x="5270109" y="4860332"/>
                </a:cubicBezTo>
                <a:cubicBezTo>
                  <a:pt x="4981567" y="4898909"/>
                  <a:pt x="4855591" y="4850296"/>
                  <a:pt x="4743098" y="4860332"/>
                </a:cubicBezTo>
                <a:cubicBezTo>
                  <a:pt x="4630605" y="4870368"/>
                  <a:pt x="4420934" y="4858417"/>
                  <a:pt x="4098974" y="4860332"/>
                </a:cubicBezTo>
                <a:cubicBezTo>
                  <a:pt x="3777014" y="4862247"/>
                  <a:pt x="3828005" y="4856997"/>
                  <a:pt x="3630520" y="4860332"/>
                </a:cubicBezTo>
                <a:cubicBezTo>
                  <a:pt x="3433035" y="4863667"/>
                  <a:pt x="3326184" y="4856577"/>
                  <a:pt x="3103509" y="4860332"/>
                </a:cubicBezTo>
                <a:cubicBezTo>
                  <a:pt x="2880834" y="4864087"/>
                  <a:pt x="2751599" y="4826495"/>
                  <a:pt x="2576498" y="4860332"/>
                </a:cubicBezTo>
                <a:cubicBezTo>
                  <a:pt x="2401397" y="4894169"/>
                  <a:pt x="2143398" y="4797164"/>
                  <a:pt x="1873817" y="4860332"/>
                </a:cubicBezTo>
                <a:cubicBezTo>
                  <a:pt x="1604236" y="4923500"/>
                  <a:pt x="1523787" y="4798756"/>
                  <a:pt x="1346806" y="4860332"/>
                </a:cubicBezTo>
                <a:cubicBezTo>
                  <a:pt x="1169825" y="4921908"/>
                  <a:pt x="836274" y="4842947"/>
                  <a:pt x="644124" y="4860332"/>
                </a:cubicBezTo>
                <a:cubicBezTo>
                  <a:pt x="451974" y="4877717"/>
                  <a:pt x="164953" y="4853392"/>
                  <a:pt x="0" y="4860332"/>
                </a:cubicBezTo>
                <a:cubicBezTo>
                  <a:pt x="-56114" y="4625532"/>
                  <a:pt x="35003" y="4474879"/>
                  <a:pt x="0" y="4368898"/>
                </a:cubicBezTo>
                <a:cubicBezTo>
                  <a:pt x="-35003" y="4262917"/>
                  <a:pt x="34859" y="4061171"/>
                  <a:pt x="0" y="3974672"/>
                </a:cubicBezTo>
                <a:cubicBezTo>
                  <a:pt x="-34859" y="3888173"/>
                  <a:pt x="64231" y="3617033"/>
                  <a:pt x="0" y="3386031"/>
                </a:cubicBezTo>
                <a:cubicBezTo>
                  <a:pt x="-64231" y="3155029"/>
                  <a:pt x="33602" y="3073374"/>
                  <a:pt x="0" y="2943201"/>
                </a:cubicBezTo>
                <a:cubicBezTo>
                  <a:pt x="-33602" y="2813028"/>
                  <a:pt x="61490" y="2582467"/>
                  <a:pt x="0" y="2354561"/>
                </a:cubicBezTo>
                <a:cubicBezTo>
                  <a:pt x="-61490" y="2126655"/>
                  <a:pt x="1029" y="1996450"/>
                  <a:pt x="0" y="1863127"/>
                </a:cubicBezTo>
                <a:cubicBezTo>
                  <a:pt x="-1029" y="1729804"/>
                  <a:pt x="20579" y="1597666"/>
                  <a:pt x="0" y="1420297"/>
                </a:cubicBezTo>
                <a:cubicBezTo>
                  <a:pt x="-20579" y="1242928"/>
                  <a:pt x="4951" y="1148051"/>
                  <a:pt x="0" y="880260"/>
                </a:cubicBezTo>
                <a:cubicBezTo>
                  <a:pt x="-4951" y="612469"/>
                  <a:pt x="51722" y="398521"/>
                  <a:pt x="0" y="0"/>
                </a:cubicBezTo>
                <a:close/>
              </a:path>
            </a:pathLst>
          </a:custGeom>
          <a:ln w="28575">
            <a:solidFill>
              <a:schemeClr val="tx1"/>
            </a:solidFill>
            <a:extLst>
              <a:ext uri="{C807C97D-BFC1-408E-A445-0C87EB9F89A2}">
                <ask:lineSketchStyleProps xmlns:ask="http://schemas.microsoft.com/office/drawing/2018/sketchyshapes" sd="1068263835">
                  <ask:type>
                    <ask:lineSketchScribble/>
                  </ask:type>
                </ask:lineSketchStyleProps>
              </a:ext>
            </a:extLst>
          </a:ln>
        </p:spPr>
        <p:txBody>
          <a:bodyPr>
            <a:normAutofit/>
          </a:bodyPr>
          <a:lstStyle/>
          <a:p>
            <a:pPr marL="0" indent="0">
              <a:buNone/>
            </a:pPr>
            <a:r>
              <a:rPr lang="en-US" sz="2600" dirty="0"/>
              <a:t>Say what you know about Hawaii:</a:t>
            </a:r>
          </a:p>
        </p:txBody>
      </p:sp>
      <p:pic>
        <p:nvPicPr>
          <p:cNvPr id="11" name="Picture 10">
            <a:extLst>
              <a:ext uri="{FF2B5EF4-FFF2-40B4-BE49-F238E27FC236}">
                <a16:creationId xmlns:a16="http://schemas.microsoft.com/office/drawing/2014/main" id="{F18B0C43-064D-4EB9-ABA9-21B39EB3464A}"/>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838200" y="108822"/>
            <a:ext cx="1645087" cy="1645087"/>
          </a:xfrm>
          <a:prstGeom prst="rect">
            <a:avLst/>
          </a:prstGeom>
        </p:spPr>
      </p:pic>
      <p:sp>
        <p:nvSpPr>
          <p:cNvPr id="12" name="TextBox 11">
            <a:extLst>
              <a:ext uri="{FF2B5EF4-FFF2-40B4-BE49-F238E27FC236}">
                <a16:creationId xmlns:a16="http://schemas.microsoft.com/office/drawing/2014/main" id="{FE179D1B-9FA8-4B93-868E-137F5B645F25}"/>
              </a:ext>
            </a:extLst>
          </p:cNvPr>
          <p:cNvSpPr txBox="1"/>
          <p:nvPr/>
        </p:nvSpPr>
        <p:spPr>
          <a:xfrm>
            <a:off x="1250543" y="6642257"/>
            <a:ext cx="4139896" cy="230832"/>
          </a:xfrm>
          <a:prstGeom prst="rect">
            <a:avLst/>
          </a:prstGeom>
          <a:noFill/>
        </p:spPr>
        <p:txBody>
          <a:bodyPr wrap="square" rtlCol="0">
            <a:spAutoFit/>
          </a:bodyPr>
          <a:lstStyle/>
          <a:p>
            <a:r>
              <a:rPr lang="en-US" sz="900">
                <a:hlinkClick r:id="rId4" tooltip="http://commons.wikimedia.org/wiki/category:state_seals_of_wyoming"/>
              </a:rPr>
              <a:t>This Photo</a:t>
            </a:r>
            <a:r>
              <a:rPr lang="en-US" sz="900"/>
              <a:t> by Unknown Author is licensed under </a:t>
            </a:r>
            <a:r>
              <a:rPr lang="en-US" sz="900">
                <a:hlinkClick r:id="rId5" tooltip="https://creativecommons.org/licenses/by-sa/3.0/"/>
              </a:rPr>
              <a:t>CC BY-SA</a:t>
            </a:r>
            <a:endParaRPr lang="en-US" sz="900"/>
          </a:p>
        </p:txBody>
      </p:sp>
      <p:pic>
        <p:nvPicPr>
          <p:cNvPr id="17" name="Picture 16" descr="A picture containing text, ceramic ware, porcelain&#10;&#10;Description automatically generated">
            <a:extLst>
              <a:ext uri="{FF2B5EF4-FFF2-40B4-BE49-F238E27FC236}">
                <a16:creationId xmlns:a16="http://schemas.microsoft.com/office/drawing/2014/main" id="{B40388E5-DF0F-481E-9922-4732736785CE}"/>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9893460" y="108822"/>
            <a:ext cx="1645087" cy="1645087"/>
          </a:xfrm>
          <a:prstGeom prst="rect">
            <a:avLst/>
          </a:prstGeom>
        </p:spPr>
      </p:pic>
      <p:sp>
        <p:nvSpPr>
          <p:cNvPr id="18" name="TextBox 17">
            <a:extLst>
              <a:ext uri="{FF2B5EF4-FFF2-40B4-BE49-F238E27FC236}">
                <a16:creationId xmlns:a16="http://schemas.microsoft.com/office/drawing/2014/main" id="{2CFC0219-5CC7-4659-BD38-E19B6FF0DBBA}"/>
              </a:ext>
            </a:extLst>
          </p:cNvPr>
          <p:cNvSpPr txBox="1"/>
          <p:nvPr/>
        </p:nvSpPr>
        <p:spPr>
          <a:xfrm>
            <a:off x="7735720" y="6642257"/>
            <a:ext cx="3618080" cy="230832"/>
          </a:xfrm>
          <a:prstGeom prst="rect">
            <a:avLst/>
          </a:prstGeom>
          <a:noFill/>
        </p:spPr>
        <p:txBody>
          <a:bodyPr wrap="square" rtlCol="0">
            <a:spAutoFit/>
          </a:bodyPr>
          <a:lstStyle/>
          <a:p>
            <a:r>
              <a:rPr lang="en-US" sz="900">
                <a:hlinkClick r:id="rId7" tooltip="https://commons.wikimedia.org/wiki/File:Seal_of_the_State_of_Hawaii.sv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69626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1" name="Picture 10" descr="A picture containing vector graphics, toy&#10;&#10;Description automatically generated">
            <a:extLst>
              <a:ext uri="{FF2B5EF4-FFF2-40B4-BE49-F238E27FC236}">
                <a16:creationId xmlns:a16="http://schemas.microsoft.com/office/drawing/2014/main" id="{2E6364AC-A800-404B-BED4-A04DC72B21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5340325" y="4730803"/>
            <a:ext cx="1511350" cy="1874238"/>
          </a:xfrm>
          <a:prstGeom prst="rect">
            <a:avLst/>
          </a:prstGeom>
          <a:effectLst>
            <a:outerShdw blurRad="50800" dist="127000" dir="8100000" algn="tr" rotWithShape="0">
              <a:prstClr val="black">
                <a:alpha val="40000"/>
              </a:prstClr>
            </a:outerShdw>
          </a:effectLst>
        </p:spPr>
      </p:pic>
      <p:pic>
        <p:nvPicPr>
          <p:cNvPr id="2" name="Picture 1">
            <a:extLst>
              <a:ext uri="{FF2B5EF4-FFF2-40B4-BE49-F238E27FC236}">
                <a16:creationId xmlns:a16="http://schemas.microsoft.com/office/drawing/2014/main" id="{4BBFB7EC-3369-452B-A4D9-92A06695FD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6324397" y="967337"/>
            <a:ext cx="6431747" cy="4843661"/>
          </a:xfrm>
          <a:prstGeom prst="rect">
            <a:avLst/>
          </a:prstGeom>
          <a:ln w="38100">
            <a:solidFill>
              <a:schemeClr val="tx1"/>
            </a:solidFill>
          </a:ln>
          <a:effectLst>
            <a:outerShdw blurRad="50800" dist="101600" dir="8100000" algn="tr" rotWithShape="0">
              <a:prstClr val="black">
                <a:alpha val="40000"/>
              </a:prstClr>
            </a:outerShdw>
          </a:effectLst>
        </p:spPr>
      </p:pic>
      <p:sp>
        <p:nvSpPr>
          <p:cNvPr id="3" name="TextBox 2">
            <a:extLst>
              <a:ext uri="{FF2B5EF4-FFF2-40B4-BE49-F238E27FC236}">
                <a16:creationId xmlns:a16="http://schemas.microsoft.com/office/drawing/2014/main" id="{3D3B453A-03D8-4CC2-9630-1D7F100FC46C}"/>
              </a:ext>
            </a:extLst>
          </p:cNvPr>
          <p:cNvSpPr txBox="1"/>
          <p:nvPr/>
        </p:nvSpPr>
        <p:spPr>
          <a:xfrm>
            <a:off x="961907" y="2019618"/>
            <a:ext cx="5071989" cy="3785652"/>
          </a:xfrm>
          <a:prstGeom prst="rect">
            <a:avLst/>
          </a:prstGeom>
          <a:noFill/>
        </p:spPr>
        <p:txBody>
          <a:bodyPr wrap="square" rtlCol="0">
            <a:spAutoFit/>
          </a:bodyPr>
          <a:lstStyle/>
          <a:p>
            <a:pPr marL="285750" indent="-285750">
              <a:buFont typeface="Arial" panose="020B0604020202020204" pitchFamily="34" charset="0"/>
              <a:buChar char="•"/>
            </a:pPr>
            <a:r>
              <a:rPr lang="en-US" sz="2400"/>
              <a:t>What does the text say about how people view our land?</a:t>
            </a:r>
          </a:p>
          <a:p>
            <a:endParaRPr lang="en-US" sz="2400"/>
          </a:p>
          <a:p>
            <a:pPr marL="285750" indent="-285750">
              <a:buFont typeface="Arial" panose="020B0604020202020204" pitchFamily="34" charset="0"/>
              <a:buChar char="•"/>
            </a:pPr>
            <a:r>
              <a:rPr lang="en-US" sz="2400"/>
              <a:t>What are some examples about how people in Wyoming behave?</a:t>
            </a:r>
          </a:p>
          <a:p>
            <a:endParaRPr lang="en-US" sz="2400"/>
          </a:p>
          <a:p>
            <a:pPr marL="285750" indent="-285750">
              <a:buFont typeface="Arial" panose="020B0604020202020204" pitchFamily="34" charset="0"/>
              <a:buChar char="•"/>
            </a:pPr>
            <a:r>
              <a:rPr lang="en-US" sz="2400"/>
              <a:t>How did the early development of our public land support our current culture and the way we think about the land?</a:t>
            </a:r>
          </a:p>
        </p:txBody>
      </p:sp>
      <p:sp>
        <p:nvSpPr>
          <p:cNvPr id="4" name="TextBox 3">
            <a:extLst>
              <a:ext uri="{FF2B5EF4-FFF2-40B4-BE49-F238E27FC236}">
                <a16:creationId xmlns:a16="http://schemas.microsoft.com/office/drawing/2014/main" id="{6ECB3F8B-718B-4292-BCB1-2AA83D23EA29}"/>
              </a:ext>
            </a:extLst>
          </p:cNvPr>
          <p:cNvSpPr txBox="1"/>
          <p:nvPr/>
        </p:nvSpPr>
        <p:spPr>
          <a:xfrm>
            <a:off x="1569342" y="391010"/>
            <a:ext cx="5071989" cy="1323439"/>
          </a:xfrm>
          <a:prstGeom prst="rect">
            <a:avLst/>
          </a:prstGeom>
          <a:noFill/>
        </p:spPr>
        <p:txBody>
          <a:bodyPr wrap="square" rtlCol="0">
            <a:spAutoFit/>
          </a:bodyPr>
          <a:lstStyle/>
          <a:p>
            <a:r>
              <a:rPr lang="en-US" sz="4000"/>
              <a:t>How Culture Impacts Wyoming’s Land Use</a:t>
            </a:r>
          </a:p>
        </p:txBody>
      </p:sp>
      <p:pic>
        <p:nvPicPr>
          <p:cNvPr id="7" name="Picture 6" descr="A picture containing toy, doll, vector graphics&#10;&#10;Description automatically generated">
            <a:extLst>
              <a:ext uri="{FF2B5EF4-FFF2-40B4-BE49-F238E27FC236}">
                <a16:creationId xmlns:a16="http://schemas.microsoft.com/office/drawing/2014/main" id="{CE2C62D7-0730-4F02-9B7A-ADA4046DD1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29899" y="173293"/>
            <a:ext cx="1339443" cy="1732213"/>
          </a:xfrm>
          <a:prstGeom prst="rect">
            <a:avLst/>
          </a:prstGeom>
          <a:effectLst>
            <a:outerShdw blurRad="50800" dist="127000" dir="8100000" algn="tr" rotWithShape="0">
              <a:prstClr val="black">
                <a:alpha val="40000"/>
              </a:prstClr>
            </a:outerShdw>
          </a:effectLst>
        </p:spPr>
      </p:pic>
      <p:sp>
        <p:nvSpPr>
          <p:cNvPr id="10" name="TextBox 9">
            <a:extLst>
              <a:ext uri="{FF2B5EF4-FFF2-40B4-BE49-F238E27FC236}">
                <a16:creationId xmlns:a16="http://schemas.microsoft.com/office/drawing/2014/main" id="{4852B2A6-8AF8-4D18-8240-9D3E5A223919}"/>
              </a:ext>
            </a:extLst>
          </p:cNvPr>
          <p:cNvSpPr txBox="1"/>
          <p:nvPr/>
        </p:nvSpPr>
        <p:spPr>
          <a:xfrm>
            <a:off x="7535624" y="5908843"/>
            <a:ext cx="4009292" cy="369332"/>
          </a:xfrm>
          <a:prstGeom prst="rect">
            <a:avLst/>
          </a:prstGeom>
          <a:noFill/>
        </p:spPr>
        <p:txBody>
          <a:bodyPr wrap="square" rtlCol="0">
            <a:spAutoFit/>
          </a:bodyPr>
          <a:lstStyle/>
          <a:p>
            <a:r>
              <a:rPr lang="en-US">
                <a:solidFill>
                  <a:srgbClr val="0070C0"/>
                </a:solidFill>
                <a:hlinkClick r:id="rId5">
                  <a:extLst>
                    <a:ext uri="{A12FA001-AC4F-418D-AE19-62706E023703}">
                      <ahyp:hlinkClr xmlns:ahyp="http://schemas.microsoft.com/office/drawing/2018/hyperlinkcolor" val="tx"/>
                    </a:ext>
                  </a:extLst>
                </a:hlinkClick>
              </a:rPr>
              <a:t>History of Wyoming’s Public Land link</a:t>
            </a:r>
            <a:endParaRPr lang="en-US">
              <a:solidFill>
                <a:srgbClr val="0070C0"/>
              </a:solidFill>
            </a:endParaRPr>
          </a:p>
        </p:txBody>
      </p:sp>
    </p:spTree>
    <p:extLst>
      <p:ext uri="{BB962C8B-B14F-4D97-AF65-F5344CB8AC3E}">
        <p14:creationId xmlns:p14="http://schemas.microsoft.com/office/powerpoint/2010/main" val="1969245284"/>
      </p:ext>
    </p:extLst>
  </p:cSld>
  <p:clrMapOvr>
    <a:masterClrMapping/>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E7E6E6"/>
      </a:lt2>
      <a:accent1>
        <a:srgbClr val="009293"/>
      </a:accent1>
      <a:accent2>
        <a:srgbClr val="FFC425"/>
      </a:accent2>
      <a:accent3>
        <a:srgbClr val="492F24"/>
      </a:accent3>
      <a:accent4>
        <a:srgbClr val="00C4C4"/>
      </a:accent4>
      <a:accent5>
        <a:srgbClr val="00595F"/>
      </a:accent5>
      <a:accent6>
        <a:srgbClr val="FFE18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3" ma:contentTypeDescription="Create a new document." ma:contentTypeScope="" ma:versionID="82c6740c95fab6de8fdbca053fdfdcae">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2a066fccab5e31ad1e1eeda4f0653f8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372DE0-4B17-43BF-A351-61CE84F58B1A}">
  <ds:schemaRefs>
    <ds:schemaRef ds:uri="http://schemas.microsoft.com/sharepoint/v3/contenttype/forms"/>
  </ds:schemaRefs>
</ds:datastoreItem>
</file>

<file path=customXml/itemProps2.xml><?xml version="1.0" encoding="utf-8"?>
<ds:datastoreItem xmlns:ds="http://schemas.openxmlformats.org/officeDocument/2006/customXml" ds:itemID="{461D5B61-0D78-447D-98E8-1F47465255DC}"/>
</file>

<file path=customXml/itemProps3.xml><?xml version="1.0" encoding="utf-8"?>
<ds:datastoreItem xmlns:ds="http://schemas.openxmlformats.org/officeDocument/2006/customXml" ds:itemID="{E0EBCAE1-6899-4A86-8DA7-AC742DCF2CF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56</TotalTime>
  <Words>1475</Words>
  <Application>Microsoft Office PowerPoint</Application>
  <PresentationFormat>Widescreen</PresentationFormat>
  <Paragraphs>215</Paragraphs>
  <Slides>27</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Culture is a way of thinking, behaving, or working that exists in a place or organizations.</vt:lpstr>
      <vt:lpstr>Comparing Cultures</vt:lpstr>
      <vt:lpstr>PowerPoint Presentation</vt:lpstr>
      <vt:lpstr>Economy is how many goods and services are produced and how much money people spend on these things. </vt:lpstr>
      <vt:lpstr>Visitors come from all over the world to experience our open-spaces, landscapes, and western way of life.  Tourism impacts both our economy and culture. </vt:lpstr>
      <vt:lpstr>PowerPoint Presentation</vt:lpstr>
      <vt:lpstr>Devil’s Tower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Something to ponder:</vt:lpstr>
      <vt:lpstr>What happens…</vt:lpstr>
      <vt:lpstr>What about our lands?</vt:lpstr>
      <vt:lpstr>What can be done?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Russell</dc:creator>
  <cp:lastModifiedBy>Stephanie Russell</cp:lastModifiedBy>
  <cp:revision>32</cp:revision>
  <dcterms:created xsi:type="dcterms:W3CDTF">2021-01-26T20:30:47Z</dcterms:created>
  <dcterms:modified xsi:type="dcterms:W3CDTF">2021-07-22T20:04:40Z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