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0"/>
  </p:notesMasterIdLst>
  <p:sldIdLst>
    <p:sldId id="289" r:id="rId5"/>
    <p:sldId id="257" r:id="rId6"/>
    <p:sldId id="261" r:id="rId7"/>
    <p:sldId id="263" r:id="rId8"/>
    <p:sldId id="298" r:id="rId9"/>
    <p:sldId id="295" r:id="rId10"/>
    <p:sldId id="296" r:id="rId11"/>
    <p:sldId id="297" r:id="rId12"/>
    <p:sldId id="299" r:id="rId13"/>
    <p:sldId id="300" r:id="rId14"/>
    <p:sldId id="301" r:id="rId15"/>
    <p:sldId id="302" r:id="rId16"/>
    <p:sldId id="264" r:id="rId17"/>
    <p:sldId id="290" r:id="rId18"/>
    <p:sldId id="294"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A457B-7C06-424D-B2B1-8E3DC5D3DB96}" v="1" dt="2021-07-22T20:39:06.0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3131" autoAdjust="0"/>
  </p:normalViewPr>
  <p:slideViewPr>
    <p:cSldViewPr snapToGrid="0">
      <p:cViewPr varScale="1">
        <p:scale>
          <a:sx n="95" d="100"/>
          <a:sy n="95" d="100"/>
        </p:scale>
        <p:origin x="107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anie Russell" userId="f71637d8-1f63-4a52-8dcf-c8b5f3a85ec9" providerId="ADAL" clId="{F16140EE-F64B-4985-942A-2D6A06CD2120}"/>
    <pc:docChg chg="custSel modSld">
      <pc:chgData name="Stephanie Russell" userId="f71637d8-1f63-4a52-8dcf-c8b5f3a85ec9" providerId="ADAL" clId="{F16140EE-F64B-4985-942A-2D6A06CD2120}" dt="2021-02-24T22:15:37.613" v="1" actId="27636"/>
      <pc:docMkLst>
        <pc:docMk/>
      </pc:docMkLst>
      <pc:sldChg chg="modSp mod">
        <pc:chgData name="Stephanie Russell" userId="f71637d8-1f63-4a52-8dcf-c8b5f3a85ec9" providerId="ADAL" clId="{F16140EE-F64B-4985-942A-2D6A06CD2120}" dt="2021-02-24T22:15:37.613" v="1" actId="27636"/>
        <pc:sldMkLst>
          <pc:docMk/>
          <pc:sldMk cId="461075805" sldId="294"/>
        </pc:sldMkLst>
        <pc:spChg chg="mod">
          <ac:chgData name="Stephanie Russell" userId="f71637d8-1f63-4a52-8dcf-c8b5f3a85ec9" providerId="ADAL" clId="{F16140EE-F64B-4985-942A-2D6A06CD2120}" dt="2021-02-24T22:15:37.613" v="1" actId="27636"/>
          <ac:spMkLst>
            <pc:docMk/>
            <pc:sldMk cId="461075805" sldId="294"/>
            <ac:spMk id="30" creationId="{01548F5F-A308-4DA8-8F2E-7881516B4660}"/>
          </ac:spMkLst>
        </pc:spChg>
      </pc:sldChg>
    </pc:docChg>
  </pc:docChgLst>
  <pc:docChgLst>
    <pc:chgData name="Stephanie Russell" userId="f71637d8-1f63-4a52-8dcf-c8b5f3a85ec9" providerId="ADAL" clId="{F0750DF4-9162-4077-9495-55D73504E699}"/>
    <pc:docChg chg="delSld modSld">
      <pc:chgData name="Stephanie Russell" userId="f71637d8-1f63-4a52-8dcf-c8b5f3a85ec9" providerId="ADAL" clId="{F0750DF4-9162-4077-9495-55D73504E699}" dt="2021-02-09T18:13:03.626" v="2"/>
      <pc:docMkLst>
        <pc:docMk/>
      </pc:docMkLst>
      <pc:sldChg chg="modNotesTx">
        <pc:chgData name="Stephanie Russell" userId="f71637d8-1f63-4a52-8dcf-c8b5f3a85ec9" providerId="ADAL" clId="{F0750DF4-9162-4077-9495-55D73504E699}" dt="2021-02-09T18:12:04.463" v="0" actId="20577"/>
        <pc:sldMkLst>
          <pc:docMk/>
          <pc:sldMk cId="3907273179" sldId="289"/>
        </pc:sldMkLst>
      </pc:sldChg>
      <pc:sldChg chg="del">
        <pc:chgData name="Stephanie Russell" userId="f71637d8-1f63-4a52-8dcf-c8b5f3a85ec9" providerId="ADAL" clId="{F0750DF4-9162-4077-9495-55D73504E699}" dt="2021-02-09T18:12:53.936" v="1" actId="2696"/>
        <pc:sldMkLst>
          <pc:docMk/>
          <pc:sldMk cId="2874502932" sldId="291"/>
        </pc:sldMkLst>
      </pc:sldChg>
      <pc:sldChg chg="setBg">
        <pc:chgData name="Stephanie Russell" userId="f71637d8-1f63-4a52-8dcf-c8b5f3a85ec9" providerId="ADAL" clId="{F0750DF4-9162-4077-9495-55D73504E699}" dt="2021-02-09T18:13:03.626" v="2"/>
        <pc:sldMkLst>
          <pc:docMk/>
          <pc:sldMk cId="461075805" sldId="294"/>
        </pc:sldMkLst>
      </pc:sldChg>
    </pc:docChg>
  </pc:docChgLst>
  <pc:docChgLst>
    <pc:chgData name="Carolyn Jacobs" userId="56fa0885-c92e-4d3f-9e6d-a3e34eb2e861" providerId="ADAL" clId="{0A481644-6E6A-41EB-BDCB-8F3EA6B95E38}"/>
    <pc:docChg chg="modSld sldOrd">
      <pc:chgData name="Carolyn Jacobs" userId="56fa0885-c92e-4d3f-9e6d-a3e34eb2e861" providerId="ADAL" clId="{0A481644-6E6A-41EB-BDCB-8F3EA6B95E38}" dt="2021-02-03T22:50:03.070" v="130" actId="20577"/>
      <pc:docMkLst>
        <pc:docMk/>
      </pc:docMkLst>
      <pc:sldChg chg="ord">
        <pc:chgData name="Carolyn Jacobs" userId="56fa0885-c92e-4d3f-9e6d-a3e34eb2e861" providerId="ADAL" clId="{0A481644-6E6A-41EB-BDCB-8F3EA6B95E38}" dt="2021-02-03T22:48:15.772" v="3"/>
        <pc:sldMkLst>
          <pc:docMk/>
          <pc:sldMk cId="1394143609" sldId="290"/>
        </pc:sldMkLst>
      </pc:sldChg>
      <pc:sldChg chg="modNotesTx">
        <pc:chgData name="Carolyn Jacobs" userId="56fa0885-c92e-4d3f-9e6d-a3e34eb2e861" providerId="ADAL" clId="{0A481644-6E6A-41EB-BDCB-8F3EA6B95E38}" dt="2021-02-03T22:50:03.070" v="130" actId="20577"/>
        <pc:sldMkLst>
          <pc:docMk/>
          <pc:sldMk cId="2765323670" sldId="299"/>
        </pc:sldMkLst>
      </pc:sldChg>
      <pc:sldChg chg="modNotesTx">
        <pc:chgData name="Carolyn Jacobs" userId="56fa0885-c92e-4d3f-9e6d-a3e34eb2e861" providerId="ADAL" clId="{0A481644-6E6A-41EB-BDCB-8F3EA6B95E38}" dt="2021-02-03T22:49:17.161" v="58" actId="20577"/>
        <pc:sldMkLst>
          <pc:docMk/>
          <pc:sldMk cId="2955349407" sldId="301"/>
        </pc:sldMkLst>
      </pc:sldChg>
    </pc:docChg>
  </pc:docChgLst>
  <pc:docChgLst>
    <pc:chgData name="Kay Mobley" userId="S::kmobley_acsd1.org#ext#@wyaitc.onmicrosoft.com::2bc411c9-e0b0-42ef-ad9e-fadd51b693a5" providerId="AD" clId="Web-{81659B62-8812-2B63-772E-307B1C17573F}"/>
    <pc:docChg chg="modSld">
      <pc:chgData name="Kay Mobley" userId="S::kmobley_acsd1.org#ext#@wyaitc.onmicrosoft.com::2bc411c9-e0b0-42ef-ad9e-fadd51b693a5" providerId="AD" clId="Web-{81659B62-8812-2B63-772E-307B1C17573F}" dt="2021-02-14T20:56:05.489" v="1" actId="20577"/>
      <pc:docMkLst>
        <pc:docMk/>
      </pc:docMkLst>
      <pc:sldChg chg="modSp">
        <pc:chgData name="Kay Mobley" userId="S::kmobley_acsd1.org#ext#@wyaitc.onmicrosoft.com::2bc411c9-e0b0-42ef-ad9e-fadd51b693a5" providerId="AD" clId="Web-{81659B62-8812-2B63-772E-307B1C17573F}" dt="2021-02-14T20:56:05.489" v="1" actId="20577"/>
        <pc:sldMkLst>
          <pc:docMk/>
          <pc:sldMk cId="3887939483" sldId="295"/>
        </pc:sldMkLst>
        <pc:spChg chg="mod">
          <ac:chgData name="Kay Mobley" userId="S::kmobley_acsd1.org#ext#@wyaitc.onmicrosoft.com::2bc411c9-e0b0-42ef-ad9e-fadd51b693a5" providerId="AD" clId="Web-{81659B62-8812-2B63-772E-307B1C17573F}" dt="2021-02-14T20:56:05.489" v="1" actId="20577"/>
          <ac:spMkLst>
            <pc:docMk/>
            <pc:sldMk cId="3887939483" sldId="295"/>
            <ac:spMk id="3" creationId="{8233B2BC-B86E-4233-8B33-012F70A92E96}"/>
          </ac:spMkLst>
        </pc:spChg>
      </pc:sldChg>
    </pc:docChg>
  </pc:docChgLst>
  <pc:docChgLst>
    <pc:chgData name="Dea Kobbe" userId="bdbb0326-6c46-4953-8f19-58851fc23d7b" providerId="ADAL" clId="{B4C43D00-FB51-44DD-9399-88841F526630}"/>
    <pc:docChg chg="modSld">
      <pc:chgData name="Dea Kobbe" userId="bdbb0326-6c46-4953-8f19-58851fc23d7b" providerId="ADAL" clId="{B4C43D00-FB51-44DD-9399-88841F526630}" dt="2021-01-26T22:36:46.574" v="7" actId="5793"/>
      <pc:docMkLst>
        <pc:docMk/>
      </pc:docMkLst>
      <pc:sldChg chg="modSp mod">
        <pc:chgData name="Dea Kobbe" userId="bdbb0326-6c46-4953-8f19-58851fc23d7b" providerId="ADAL" clId="{B4C43D00-FB51-44DD-9399-88841F526630}" dt="2021-01-26T22:36:46.574" v="7" actId="5793"/>
        <pc:sldMkLst>
          <pc:docMk/>
          <pc:sldMk cId="3907273179" sldId="289"/>
        </pc:sldMkLst>
        <pc:spChg chg="mod">
          <ac:chgData name="Dea Kobbe" userId="bdbb0326-6c46-4953-8f19-58851fc23d7b" providerId="ADAL" clId="{B4C43D00-FB51-44DD-9399-88841F526630}" dt="2021-01-26T22:36:46.574" v="7" actId="5793"/>
          <ac:spMkLst>
            <pc:docMk/>
            <pc:sldMk cId="3907273179" sldId="289"/>
            <ac:spMk id="2" creationId="{BC1F7A39-B5B9-4529-8997-DCC5187B08C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F27AA-11EF-4F15-93BC-C6723E3E0D59}" type="datetimeFigureOut">
              <a:rPr lang="en-US" smtClean="0"/>
              <a:t>7/22/2021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E9396-F393-4B24-AF69-59B36568AAFD}" type="slidenum">
              <a:rPr lang="en-US" smtClean="0"/>
              <a:t>‹#›</a:t>
            </a:fld>
            <a:endParaRPr lang="en-US"/>
          </a:p>
        </p:txBody>
      </p:sp>
    </p:spTree>
    <p:extLst>
      <p:ext uri="{BB962C8B-B14F-4D97-AF65-F5344CB8AC3E}">
        <p14:creationId xmlns:p14="http://schemas.microsoft.com/office/powerpoint/2010/main" val="3547380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name of the lesson is a link to the Wyoming Agriculture in the Classroom website where the lesson can be downloaded.</a:t>
            </a:r>
          </a:p>
        </p:txBody>
      </p:sp>
      <p:sp>
        <p:nvSpPr>
          <p:cNvPr id="4" name="Slide Number Placeholder 3"/>
          <p:cNvSpPr>
            <a:spLocks noGrp="1"/>
          </p:cNvSpPr>
          <p:nvPr>
            <p:ph type="sldNum" sz="quarter" idx="5"/>
          </p:nvPr>
        </p:nvSpPr>
        <p:spPr/>
        <p:txBody>
          <a:bodyPr/>
          <a:lstStyle/>
          <a:p>
            <a:fld id="{053E9396-F393-4B24-AF69-59B36568AAFD}" type="slidenum">
              <a:rPr lang="en-US" smtClean="0"/>
              <a:t>1</a:t>
            </a:fld>
            <a:endParaRPr lang="en-US"/>
          </a:p>
        </p:txBody>
      </p:sp>
    </p:spTree>
    <p:extLst>
      <p:ext uri="{BB962C8B-B14F-4D97-AF65-F5344CB8AC3E}">
        <p14:creationId xmlns:p14="http://schemas.microsoft.com/office/powerpoint/2010/main" val="3402739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a:t>
            </a:r>
            <a:r>
              <a:rPr lang="en-US"/>
              <a:t>/Procedure #2 &amp; #3</a:t>
            </a:r>
          </a:p>
        </p:txBody>
      </p:sp>
      <p:sp>
        <p:nvSpPr>
          <p:cNvPr id="4" name="Slide Number Placeholder 3"/>
          <p:cNvSpPr>
            <a:spLocks noGrp="1"/>
          </p:cNvSpPr>
          <p:nvPr>
            <p:ph type="sldNum" sz="quarter" idx="5"/>
          </p:nvPr>
        </p:nvSpPr>
        <p:spPr/>
        <p:txBody>
          <a:bodyPr/>
          <a:lstStyle/>
          <a:p>
            <a:fld id="{053E9396-F393-4B24-AF69-59B36568AAFD}" type="slidenum">
              <a:rPr lang="en-US" smtClean="0"/>
              <a:t>12</a:t>
            </a:fld>
            <a:endParaRPr lang="en-US"/>
          </a:p>
        </p:txBody>
      </p:sp>
    </p:spTree>
    <p:extLst>
      <p:ext uri="{BB962C8B-B14F-4D97-AF65-F5344CB8AC3E}">
        <p14:creationId xmlns:p14="http://schemas.microsoft.com/office/powerpoint/2010/main" val="1492316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Provide the students an opportunity to explain their learning.</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13</a:t>
            </a:fld>
            <a:endParaRPr lang="en-US"/>
          </a:p>
        </p:txBody>
      </p:sp>
    </p:spTree>
    <p:extLst>
      <p:ext uri="{BB962C8B-B14F-4D97-AF65-F5344CB8AC3E}">
        <p14:creationId xmlns:p14="http://schemas.microsoft.com/office/powerpoint/2010/main" val="424204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 chance to share the Essential Question for this unit.</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14</a:t>
            </a:fld>
            <a:endParaRPr lang="en-US"/>
          </a:p>
        </p:txBody>
      </p:sp>
    </p:spTree>
    <p:extLst>
      <p:ext uri="{BB962C8B-B14F-4D97-AF65-F5344CB8AC3E}">
        <p14:creationId xmlns:p14="http://schemas.microsoft.com/office/powerpoint/2010/main" val="1413468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15</a:t>
            </a:fld>
            <a:endParaRPr lang="en-US"/>
          </a:p>
        </p:txBody>
      </p:sp>
    </p:spTree>
    <p:extLst>
      <p:ext uri="{BB962C8B-B14F-4D97-AF65-F5344CB8AC3E}">
        <p14:creationId xmlns:p14="http://schemas.microsoft.com/office/powerpoint/2010/main" val="304011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focus of today’s lesson.</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2</a:t>
            </a:fld>
            <a:endParaRPr lang="en-US"/>
          </a:p>
        </p:txBody>
      </p:sp>
    </p:spTree>
    <p:extLst>
      <p:ext uri="{BB962C8B-B14F-4D97-AF65-F5344CB8AC3E}">
        <p14:creationId xmlns:p14="http://schemas.microsoft.com/office/powerpoint/2010/main" val="400583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new vocabulary words for this lesson.  You may need to adjust this list according to the needs of your students.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3</a:t>
            </a:fld>
            <a:endParaRPr lang="en-US"/>
          </a:p>
        </p:txBody>
      </p:sp>
    </p:spTree>
    <p:extLst>
      <p:ext uri="{BB962C8B-B14F-4D97-AF65-F5344CB8AC3E}">
        <p14:creationId xmlns:p14="http://schemas.microsoft.com/office/powerpoint/2010/main" val="1969881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back on the previous lesson and review the key ideas.</a:t>
            </a:r>
          </a:p>
          <a:p>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4</a:t>
            </a:fld>
            <a:endParaRPr lang="en-US"/>
          </a:p>
        </p:txBody>
      </p:sp>
    </p:spTree>
    <p:extLst>
      <p:ext uri="{BB962C8B-B14F-4D97-AF65-F5344CB8AC3E}">
        <p14:creationId xmlns:p14="http://schemas.microsoft.com/office/powerpoint/2010/main" val="2475387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1/Procedure #1 </a:t>
            </a:r>
          </a:p>
        </p:txBody>
      </p:sp>
      <p:sp>
        <p:nvSpPr>
          <p:cNvPr id="4" name="Slide Number Placeholder 3"/>
          <p:cNvSpPr>
            <a:spLocks noGrp="1"/>
          </p:cNvSpPr>
          <p:nvPr>
            <p:ph type="sldNum" sz="quarter" idx="5"/>
          </p:nvPr>
        </p:nvSpPr>
        <p:spPr/>
        <p:txBody>
          <a:bodyPr/>
          <a:lstStyle/>
          <a:p>
            <a:fld id="{053E9396-F393-4B24-AF69-59B36568AAFD}" type="slidenum">
              <a:rPr lang="en-US" smtClean="0"/>
              <a:t>6</a:t>
            </a:fld>
            <a:endParaRPr lang="en-US"/>
          </a:p>
        </p:txBody>
      </p:sp>
    </p:spTree>
    <p:extLst>
      <p:ext uri="{BB962C8B-B14F-4D97-AF65-F5344CB8AC3E}">
        <p14:creationId xmlns:p14="http://schemas.microsoft.com/office/powerpoint/2010/main" val="1165470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1/Procedure #2</a:t>
            </a:r>
          </a:p>
        </p:txBody>
      </p:sp>
      <p:sp>
        <p:nvSpPr>
          <p:cNvPr id="4" name="Slide Number Placeholder 3"/>
          <p:cNvSpPr>
            <a:spLocks noGrp="1"/>
          </p:cNvSpPr>
          <p:nvPr>
            <p:ph type="sldNum" sz="quarter" idx="5"/>
          </p:nvPr>
        </p:nvSpPr>
        <p:spPr/>
        <p:txBody>
          <a:bodyPr/>
          <a:lstStyle/>
          <a:p>
            <a:fld id="{053E9396-F393-4B24-AF69-59B36568AAFD}" type="slidenum">
              <a:rPr lang="en-US" smtClean="0"/>
              <a:t>7</a:t>
            </a:fld>
            <a:endParaRPr lang="en-US"/>
          </a:p>
        </p:txBody>
      </p:sp>
    </p:spTree>
    <p:extLst>
      <p:ext uri="{BB962C8B-B14F-4D97-AF65-F5344CB8AC3E}">
        <p14:creationId xmlns:p14="http://schemas.microsoft.com/office/powerpoint/2010/main" val="4007764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1/Procedure #3</a:t>
            </a:r>
          </a:p>
        </p:txBody>
      </p:sp>
      <p:sp>
        <p:nvSpPr>
          <p:cNvPr id="4" name="Slide Number Placeholder 3"/>
          <p:cNvSpPr>
            <a:spLocks noGrp="1"/>
          </p:cNvSpPr>
          <p:nvPr>
            <p:ph type="sldNum" sz="quarter" idx="5"/>
          </p:nvPr>
        </p:nvSpPr>
        <p:spPr/>
        <p:txBody>
          <a:bodyPr/>
          <a:lstStyle/>
          <a:p>
            <a:fld id="{053E9396-F393-4B24-AF69-59B36568AAFD}" type="slidenum">
              <a:rPr lang="en-US" smtClean="0"/>
              <a:t>8</a:t>
            </a:fld>
            <a:endParaRPr lang="en-US"/>
          </a:p>
        </p:txBody>
      </p:sp>
    </p:spTree>
    <p:extLst>
      <p:ext uri="{BB962C8B-B14F-4D97-AF65-F5344CB8AC3E}">
        <p14:creationId xmlns:p14="http://schemas.microsoft.com/office/powerpoint/2010/main" val="302968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1/Procedure #4: See Teacher Note for additional information. </a:t>
            </a:r>
            <a:r>
              <a:rPr lang="en-US" dirty="0" err="1"/>
              <a:t>Flipgrid</a:t>
            </a:r>
            <a:r>
              <a:rPr lang="en-US" dirty="0"/>
              <a:t> can </a:t>
            </a:r>
            <a:r>
              <a:rPr lang="en-US"/>
              <a:t>be used as another </a:t>
            </a:r>
            <a:r>
              <a:rPr lang="en-US" dirty="0"/>
              <a:t>option for presenting </a:t>
            </a:r>
            <a:r>
              <a:rPr lang="en-US"/>
              <a:t>the PSAs.</a:t>
            </a:r>
            <a:endParaRPr lang="en-US" dirty="0"/>
          </a:p>
        </p:txBody>
      </p:sp>
      <p:sp>
        <p:nvSpPr>
          <p:cNvPr id="4" name="Slide Number Placeholder 3"/>
          <p:cNvSpPr>
            <a:spLocks noGrp="1"/>
          </p:cNvSpPr>
          <p:nvPr>
            <p:ph type="sldNum" sz="quarter" idx="5"/>
          </p:nvPr>
        </p:nvSpPr>
        <p:spPr/>
        <p:txBody>
          <a:bodyPr/>
          <a:lstStyle/>
          <a:p>
            <a:fld id="{053E9396-F393-4B24-AF69-59B36568AAFD}" type="slidenum">
              <a:rPr lang="en-US" smtClean="0"/>
              <a:t>9</a:t>
            </a:fld>
            <a:endParaRPr lang="en-US"/>
          </a:p>
        </p:txBody>
      </p:sp>
    </p:spTree>
    <p:extLst>
      <p:ext uri="{BB962C8B-B14F-4D97-AF65-F5344CB8AC3E}">
        <p14:creationId xmlns:p14="http://schemas.microsoft.com/office/powerpoint/2010/main" val="13087695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 2/Procedure #1</a:t>
            </a:r>
          </a:p>
        </p:txBody>
      </p:sp>
      <p:sp>
        <p:nvSpPr>
          <p:cNvPr id="4" name="Slide Number Placeholder 3"/>
          <p:cNvSpPr>
            <a:spLocks noGrp="1"/>
          </p:cNvSpPr>
          <p:nvPr>
            <p:ph type="sldNum" sz="quarter" idx="5"/>
          </p:nvPr>
        </p:nvSpPr>
        <p:spPr/>
        <p:txBody>
          <a:bodyPr/>
          <a:lstStyle/>
          <a:p>
            <a:fld id="{053E9396-F393-4B24-AF69-59B36568AAFD}" type="slidenum">
              <a:rPr lang="en-US" smtClean="0"/>
              <a:t>11</a:t>
            </a:fld>
            <a:endParaRPr lang="en-US"/>
          </a:p>
        </p:txBody>
      </p:sp>
    </p:spTree>
    <p:extLst>
      <p:ext uri="{BB962C8B-B14F-4D97-AF65-F5344CB8AC3E}">
        <p14:creationId xmlns:p14="http://schemas.microsoft.com/office/powerpoint/2010/main" val="1039327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60576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277086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380149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034053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93713B-5B5C-4120-8C47-043A680D3A04}" type="datetimeFigureOut">
              <a:rPr lang="en-US" smtClean="0"/>
              <a:t>7/22/2021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738104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360110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493713B-5B5C-4120-8C47-043A680D3A04}" type="datetimeFigureOut">
              <a:rPr lang="en-US" smtClean="0"/>
              <a:t>7/22/2021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022393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93713B-5B5C-4120-8C47-043A680D3A04}" type="datetimeFigureOut">
              <a:rPr lang="en-US" smtClean="0"/>
              <a:t>7/22/2021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785514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3713B-5B5C-4120-8C47-043A680D3A04}" type="datetimeFigureOut">
              <a:rPr lang="en-US" smtClean="0"/>
              <a:t>7/22/2021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694112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18046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493713B-5B5C-4120-8C47-043A680D3A04}" type="datetimeFigureOut">
              <a:rPr lang="en-US" smtClean="0"/>
              <a:t>7/22/2021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20EF5A-B183-4A11-B4EE-D3CF2E290499}" type="slidenum">
              <a:rPr lang="en-US" smtClean="0"/>
              <a:t>‹#›</a:t>
            </a:fld>
            <a:endParaRPr lang="en-US"/>
          </a:p>
        </p:txBody>
      </p:sp>
    </p:spTree>
    <p:extLst>
      <p:ext uri="{BB962C8B-B14F-4D97-AF65-F5344CB8AC3E}">
        <p14:creationId xmlns:p14="http://schemas.microsoft.com/office/powerpoint/2010/main" val="2871939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3713B-5B5C-4120-8C47-043A680D3A04}" type="datetimeFigureOut">
              <a:rPr lang="en-US" smtClean="0"/>
              <a:t>7/22/2021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0EF5A-B183-4A11-B4EE-D3CF2E290499}" type="slidenum">
              <a:rPr lang="en-US" smtClean="0"/>
              <a:t>‹#›</a:t>
            </a:fld>
            <a:endParaRPr lang="en-US"/>
          </a:p>
        </p:txBody>
      </p:sp>
    </p:spTree>
    <p:extLst>
      <p:ext uri="{BB962C8B-B14F-4D97-AF65-F5344CB8AC3E}">
        <p14:creationId xmlns:p14="http://schemas.microsoft.com/office/powerpoint/2010/main" val="3478702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yaitc.org/lesson/lesson-six-attention-please"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hyperlink" Target="https://wyaitc.org/wp-content/uploads/2019/10/5MEL6-Worksheets-and-Resources.pdf"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tiff"/></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yaitc.org/curriculum/feedback-survey"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hyperlink" Target="https://wyaitc.org/wp-content/uploads/2019/10/5MEL6-Worksheets-and-Resources.pdf" TargetMode="Externa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hyperlink" Target="https://wyaitc.org/wp-content/uploads/2019/10/5MEL6-Worksheets-and-Resources.pdf"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F7A39-B5B9-4529-8997-DCC5187B08CB}"/>
              </a:ext>
            </a:extLst>
          </p:cNvPr>
          <p:cNvSpPr>
            <a:spLocks noGrp="1"/>
          </p:cNvSpPr>
          <p:nvPr>
            <p:ph type="title"/>
          </p:nvPr>
        </p:nvSpPr>
        <p:spPr>
          <a:xfrm>
            <a:off x="6906906" y="3815710"/>
            <a:ext cx="5163503" cy="3550031"/>
          </a:xfrm>
        </p:spPr>
        <p:txBody>
          <a:bodyPr vert="horz" lIns="91440" tIns="45720" rIns="91440" bIns="45720" rtlCol="0" anchor="ctr">
            <a:normAutofit fontScale="90000"/>
          </a:bodyPr>
          <a:lstStyle/>
          <a:p>
            <a:pPr algn="ctr"/>
            <a:r>
              <a:rPr lang="en-US" sz="4900" b="1" dirty="0">
                <a:latin typeface="Arial" panose="020B0604020202020204" pitchFamily="34" charset="0"/>
                <a:cs typeface="Arial" panose="020B0604020202020204" pitchFamily="34" charset="0"/>
              </a:rPr>
              <a:t>Minerals &amp; Energy</a:t>
            </a:r>
            <a:br>
              <a:rPr lang="en-US" sz="54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5</a:t>
            </a:r>
            <a:r>
              <a:rPr lang="en-US" sz="3600" b="1" baseline="30000" dirty="0">
                <a:latin typeface="Arial" panose="020B0604020202020204" pitchFamily="34" charset="0"/>
                <a:cs typeface="Arial" panose="020B0604020202020204" pitchFamily="34" charset="0"/>
              </a:rPr>
              <a:t>th</a:t>
            </a:r>
            <a:r>
              <a:rPr lang="en-US" sz="3600" b="1" dirty="0">
                <a:latin typeface="Arial" panose="020B0604020202020204" pitchFamily="34" charset="0"/>
                <a:cs typeface="Arial" panose="020B0604020202020204" pitchFamily="34" charset="0"/>
              </a:rPr>
              <a:t>  Grade</a:t>
            </a:r>
            <a:br>
              <a:rPr lang="en-US" sz="3600" b="1" dirty="0">
                <a:solidFill>
                  <a:schemeClr val="accent2"/>
                </a:solidFill>
                <a:latin typeface="Arial" panose="020B0604020202020204" pitchFamily="34" charset="0"/>
                <a:cs typeface="Arial" panose="020B0604020202020204" pitchFamily="34" charset="0"/>
              </a:rPr>
            </a:br>
            <a:r>
              <a:rPr lang="en-US" sz="3600" b="1"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Lesson 6: </a:t>
            </a:r>
            <a:br>
              <a:rPr lang="en-US" sz="3600" b="1"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br>
            <a:r>
              <a:rPr lang="en-US" sz="3600" b="1" dirty="0">
                <a:solidFill>
                  <a:schemeClr val="accent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Attention, Please!</a:t>
            </a:r>
            <a:br>
              <a:rPr lang="en-US" sz="5400" b="1" dirty="0">
                <a:latin typeface="Arial" panose="020B0604020202020204" pitchFamily="34" charset="0"/>
                <a:cs typeface="Arial" panose="020B0604020202020204" pitchFamily="34" charset="0"/>
              </a:rPr>
            </a:br>
            <a:endParaRPr lang="en-US" sz="5400" dirty="0"/>
          </a:p>
        </p:txBody>
      </p:sp>
      <p:sp>
        <p:nvSpPr>
          <p:cNvPr id="20" name="Freeform: Shape 1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Content Placeholder 4" descr="A picture containing smoke, outdoor, sky, steam&#10;&#10;Description automatically generated">
            <a:extLst>
              <a:ext uri="{FF2B5EF4-FFF2-40B4-BE49-F238E27FC236}">
                <a16:creationId xmlns:a16="http://schemas.microsoft.com/office/drawing/2014/main" id="{D2B1D867-FF87-4D5A-BC68-C49A5E634A1B}"/>
              </a:ext>
            </a:extLst>
          </p:cNvPr>
          <p:cNvPicPr>
            <a:picLocks noGrp="1" noChangeAspect="1"/>
          </p:cNvPicPr>
          <p:nvPr>
            <p:ph idx="1"/>
          </p:nvPr>
        </p:nvPicPr>
        <p:blipFill rotWithShape="1">
          <a:blip r:embed="rId4">
            <a:extLst>
              <a:ext uri="{28A0092B-C50C-407E-A947-70E740481C1C}">
                <a14:useLocalDpi xmlns:a14="http://schemas.microsoft.com/office/drawing/2010/main"/>
              </a:ext>
            </a:extLst>
          </a:blip>
          <a:src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6" name="Oval 5">
            <a:extLst>
              <a:ext uri="{FF2B5EF4-FFF2-40B4-BE49-F238E27FC236}">
                <a16:creationId xmlns:a16="http://schemas.microsoft.com/office/drawing/2014/main" id="{036AE7A7-B05C-47FC-8373-614E596DB7D7}"/>
              </a:ext>
            </a:extLst>
          </p:cNvPr>
          <p:cNvSpPr/>
          <p:nvPr/>
        </p:nvSpPr>
        <p:spPr>
          <a:xfrm>
            <a:off x="7498080" y="98475"/>
            <a:ext cx="3981157" cy="3775114"/>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descr="A close up of a sign&#10;&#10;Description automatically generated">
            <a:extLst>
              <a:ext uri="{FF2B5EF4-FFF2-40B4-BE49-F238E27FC236}">
                <a16:creationId xmlns:a16="http://schemas.microsoft.com/office/drawing/2014/main" id="{40AE2788-4E38-4DED-B3D2-32E4D8EF10B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09897" y="98475"/>
            <a:ext cx="3357519" cy="3357519"/>
          </a:xfrm>
          <a:prstGeom prst="rect">
            <a:avLst/>
          </a:prstGeom>
        </p:spPr>
      </p:pic>
    </p:spTree>
    <p:extLst>
      <p:ext uri="{BB962C8B-B14F-4D97-AF65-F5344CB8AC3E}">
        <p14:creationId xmlns:p14="http://schemas.microsoft.com/office/powerpoint/2010/main" val="390727317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E0B9-B1FD-49B5-B33C-23862E3FCF91}"/>
              </a:ext>
            </a:extLst>
          </p:cNvPr>
          <p:cNvSpPr>
            <a:spLocks noGrp="1"/>
          </p:cNvSpPr>
          <p:nvPr>
            <p:ph type="title"/>
          </p:nvPr>
        </p:nvSpPr>
        <p:spPr>
          <a:xfrm>
            <a:off x="3573108" y="516729"/>
            <a:ext cx="5580041" cy="1325563"/>
          </a:xfrm>
        </p:spPr>
        <p:txBody>
          <a:bodyPr/>
          <a:lstStyle/>
          <a:p>
            <a:r>
              <a:rPr lang="en-US" b="1" dirty="0"/>
              <a:t>Part 2</a:t>
            </a:r>
          </a:p>
        </p:txBody>
      </p:sp>
    </p:spTree>
    <p:extLst>
      <p:ext uri="{BB962C8B-B14F-4D97-AF65-F5344CB8AC3E}">
        <p14:creationId xmlns:p14="http://schemas.microsoft.com/office/powerpoint/2010/main" val="4269935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7CC53E-D265-4775-84F6-7B2AC43DBB53}"/>
              </a:ext>
            </a:extLst>
          </p:cNvPr>
          <p:cNvSpPr>
            <a:spLocks noGrp="1"/>
          </p:cNvSpPr>
          <p:nvPr>
            <p:ph type="title"/>
          </p:nvPr>
        </p:nvSpPr>
        <p:spPr>
          <a:xfrm>
            <a:off x="9005777" y="618681"/>
            <a:ext cx="2828259" cy="4794567"/>
          </a:xfrm>
        </p:spPr>
        <p:txBody>
          <a:bodyPr vert="horz" lIns="91440" tIns="45720" rIns="91440" bIns="45720" rtlCol="0" anchor="ctr">
            <a:normAutofit/>
          </a:bodyPr>
          <a:lstStyle/>
          <a:p>
            <a:pPr algn="ctr"/>
            <a:r>
              <a:rPr lang="en-US" sz="2800" dirty="0">
                <a:solidFill>
                  <a:srgbClr val="FFFFFF"/>
                </a:solidFill>
              </a:rPr>
              <a:t>Gallery Walk </a:t>
            </a:r>
            <a:br>
              <a:rPr lang="en-US" sz="2800" dirty="0">
                <a:solidFill>
                  <a:srgbClr val="FFFFFF"/>
                </a:solidFill>
              </a:rPr>
            </a:br>
            <a:r>
              <a:rPr lang="en-US" sz="2800" dirty="0">
                <a:solidFill>
                  <a:srgbClr val="FFFFFF"/>
                </a:solidFill>
              </a:rPr>
              <a:t>of our </a:t>
            </a:r>
            <a:br>
              <a:rPr lang="en-US" sz="2800" dirty="0">
                <a:solidFill>
                  <a:srgbClr val="FFFFFF"/>
                </a:solidFill>
              </a:rPr>
            </a:br>
            <a:r>
              <a:rPr lang="en-US" sz="2800" dirty="0">
                <a:solidFill>
                  <a:srgbClr val="FFFFFF"/>
                </a:solidFill>
              </a:rPr>
              <a:t>Public </a:t>
            </a:r>
            <a:br>
              <a:rPr lang="en-US" sz="2800" dirty="0">
                <a:solidFill>
                  <a:srgbClr val="FFFFFF"/>
                </a:solidFill>
              </a:rPr>
            </a:br>
            <a:r>
              <a:rPr lang="en-US" sz="2800" dirty="0">
                <a:solidFill>
                  <a:srgbClr val="FFFFFF"/>
                </a:solidFill>
              </a:rPr>
              <a:t>Service Announcements</a:t>
            </a:r>
          </a:p>
        </p:txBody>
      </p:sp>
      <p:sp>
        <p:nvSpPr>
          <p:cNvPr id="1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hree blank billboard frames">
            <a:extLst>
              <a:ext uri="{FF2B5EF4-FFF2-40B4-BE49-F238E27FC236}">
                <a16:creationId xmlns:a16="http://schemas.microsoft.com/office/drawing/2014/main" id="{7367B337-0DCF-4B33-A856-0BE5D35D7B08}"/>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b="-2"/>
          <a:stretch/>
        </p:blipFill>
        <p:spPr>
          <a:xfrm>
            <a:off x="976251" y="942538"/>
            <a:ext cx="7163222" cy="4808332"/>
          </a:xfrm>
          <a:prstGeom prst="rect">
            <a:avLst/>
          </a:prstGeom>
          <a:effectLst/>
        </p:spPr>
      </p:pic>
    </p:spTree>
    <p:extLst>
      <p:ext uri="{BB962C8B-B14F-4D97-AF65-F5344CB8AC3E}">
        <p14:creationId xmlns:p14="http://schemas.microsoft.com/office/powerpoint/2010/main" val="2955349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F07C4-785C-4B4E-BAA8-3B5652743001}"/>
              </a:ext>
            </a:extLst>
          </p:cNvPr>
          <p:cNvSpPr>
            <a:spLocks noGrp="1"/>
          </p:cNvSpPr>
          <p:nvPr>
            <p:ph type="title"/>
          </p:nvPr>
        </p:nvSpPr>
        <p:spPr>
          <a:xfrm>
            <a:off x="0" y="6123398"/>
            <a:ext cx="12192000" cy="734602"/>
          </a:xfrm>
          <a:solidFill>
            <a:srgbClr val="92D050">
              <a:alpha val="66000"/>
            </a:srgbClr>
          </a:solidFill>
        </p:spPr>
        <p:txBody>
          <a:bodyPr/>
          <a:lstStyle/>
          <a:p>
            <a:pPr algn="ctr"/>
            <a:r>
              <a:rPr lang="en-US" dirty="0"/>
              <a:t>Vote for your favorite!</a:t>
            </a:r>
          </a:p>
        </p:txBody>
      </p:sp>
      <p:pic>
        <p:nvPicPr>
          <p:cNvPr id="6" name="Content Placeholder 5">
            <a:extLst>
              <a:ext uri="{FF2B5EF4-FFF2-40B4-BE49-F238E27FC236}">
                <a16:creationId xmlns:a16="http://schemas.microsoft.com/office/drawing/2014/main" id="{38158A84-7FB7-4104-96A4-FF605D11EBE5}"/>
              </a:ext>
            </a:extLst>
          </p:cNvPr>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3493412" y="0"/>
            <a:ext cx="5205175" cy="3177305"/>
          </a:xfrm>
          <a:prstGeom prst="rect">
            <a:avLst/>
          </a:prstGeom>
          <a:ln>
            <a:noFill/>
          </a:ln>
          <a:effectLst>
            <a:softEdge rad="112500"/>
          </a:effectLst>
        </p:spPr>
      </p:pic>
      <p:sp>
        <p:nvSpPr>
          <p:cNvPr id="9" name="TextBox 8">
            <a:extLst>
              <a:ext uri="{FF2B5EF4-FFF2-40B4-BE49-F238E27FC236}">
                <a16:creationId xmlns:a16="http://schemas.microsoft.com/office/drawing/2014/main" id="{815CAF36-FD09-4EB1-9700-CB318E6D6B6C}"/>
              </a:ext>
            </a:extLst>
          </p:cNvPr>
          <p:cNvSpPr txBox="1"/>
          <p:nvPr/>
        </p:nvSpPr>
        <p:spPr>
          <a:xfrm>
            <a:off x="184934" y="82193"/>
            <a:ext cx="2393879" cy="369332"/>
          </a:xfrm>
          <a:prstGeom prst="rect">
            <a:avLst/>
          </a:prstGeom>
          <a:noFill/>
        </p:spPr>
        <p:txBody>
          <a:bodyPr wrap="square" rtlCol="0">
            <a:spAutoFit/>
          </a:bodyPr>
          <a:lstStyle/>
          <a:p>
            <a:r>
              <a:rPr lang="en-US" dirty="0">
                <a:solidFill>
                  <a:schemeClr val="tx2"/>
                </a:solidFill>
                <a:hlinkClick r:id="rId5">
                  <a:extLst>
                    <a:ext uri="{A12FA001-AC4F-418D-AE19-62706E023703}">
                      <ahyp:hlinkClr xmlns:ahyp="http://schemas.microsoft.com/office/drawing/2018/hyperlinkcolor" val="tx"/>
                    </a:ext>
                  </a:extLst>
                </a:hlinkClick>
              </a:rPr>
              <a:t>Link to Voting Tickets</a:t>
            </a:r>
            <a:endParaRPr lang="en-US" dirty="0">
              <a:solidFill>
                <a:schemeClr val="tx2"/>
              </a:solidFill>
            </a:endParaRPr>
          </a:p>
        </p:txBody>
      </p:sp>
    </p:spTree>
    <p:extLst>
      <p:ext uri="{BB962C8B-B14F-4D97-AF65-F5344CB8AC3E}">
        <p14:creationId xmlns:p14="http://schemas.microsoft.com/office/powerpoint/2010/main" val="264559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1"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5"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1"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3"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7"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9"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1"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97F1A770-0481-4555-B170-2F9C49BA3CDF}"/>
              </a:ext>
            </a:extLst>
          </p:cNvPr>
          <p:cNvSpPr>
            <a:spLocks noGrp="1"/>
          </p:cNvSpPr>
          <p:nvPr>
            <p:ph type="ctrTitle"/>
          </p:nvPr>
        </p:nvSpPr>
        <p:spPr>
          <a:xfrm>
            <a:off x="8533911" y="740107"/>
            <a:ext cx="3524372" cy="1685206"/>
          </a:xfrm>
        </p:spPr>
        <p:txBody>
          <a:bodyPr>
            <a:normAutofit fontScale="90000"/>
          </a:bodyPr>
          <a:lstStyle/>
          <a:p>
            <a:pPr algn="l"/>
            <a:r>
              <a:rPr lang="en-US" sz="3700" dirty="0">
                <a:solidFill>
                  <a:schemeClr val="bg1"/>
                </a:solidFill>
                <a:latin typeface="Arial" panose="020B0604020202020204" pitchFamily="34" charset="0"/>
                <a:cs typeface="Arial" panose="020B0604020202020204" pitchFamily="34" charset="0"/>
              </a:rPr>
              <a:t>What did we learn from today’s challenge?</a:t>
            </a:r>
          </a:p>
        </p:txBody>
      </p:sp>
      <p:sp>
        <p:nvSpPr>
          <p:cNvPr id="93"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5"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7" name="Freeform: Shape 96">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26" name="Picture 2">
            <a:extLst>
              <a:ext uri="{FF2B5EF4-FFF2-40B4-BE49-F238E27FC236}">
                <a16:creationId xmlns:a16="http://schemas.microsoft.com/office/drawing/2014/main" id="{5D93F493-1EAD-403D-A037-51C8F7D4451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a:stretch/>
        </p:blipFill>
        <p:spPr bwMode="auto">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descr="Logo&#10;&#10;Description automatically generated">
            <a:extLst>
              <a:ext uri="{FF2B5EF4-FFF2-40B4-BE49-F238E27FC236}">
                <a16:creationId xmlns:a16="http://schemas.microsoft.com/office/drawing/2014/main" id="{331A5EAE-371D-4539-A506-F95C62E0270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05353" y="3776314"/>
            <a:ext cx="2743200" cy="2743200"/>
          </a:xfrm>
          <a:prstGeom prst="rect">
            <a:avLst/>
          </a:prstGeom>
        </p:spPr>
      </p:pic>
    </p:spTree>
    <p:extLst>
      <p:ext uri="{BB962C8B-B14F-4D97-AF65-F5344CB8AC3E}">
        <p14:creationId xmlns:p14="http://schemas.microsoft.com/office/powerpoint/2010/main" val="8776664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useBgFill="1">
        <p:nvSpPr>
          <p:cNvPr id="34" name="Rectangle 30">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Reclaimed mine-cows-745x496.jpg">
            <a:extLst>
              <a:ext uri="{FF2B5EF4-FFF2-40B4-BE49-F238E27FC236}">
                <a16:creationId xmlns:a16="http://schemas.microsoft.com/office/drawing/2014/main" id="{9DD2ECCC-9BB3-4A22-8BB3-DE73B3292E3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b="-1"/>
          <a:stretch/>
        </p:blipFill>
        <p:spPr bwMode="auto">
          <a:xfrm>
            <a:off x="128638" y="101791"/>
            <a:ext cx="7858016" cy="620516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Rectangle 2">
            <a:extLst>
              <a:ext uri="{FF2B5EF4-FFF2-40B4-BE49-F238E27FC236}">
                <a16:creationId xmlns:a16="http://schemas.microsoft.com/office/drawing/2014/main" id="{22B7CB35-DA6A-45F8-AFB8-029EED607168}"/>
              </a:ext>
            </a:extLst>
          </p:cNvPr>
          <p:cNvSpPr/>
          <p:nvPr/>
        </p:nvSpPr>
        <p:spPr>
          <a:xfrm>
            <a:off x="7750348" y="1047449"/>
            <a:ext cx="4205343" cy="3540265"/>
          </a:xfrm>
          <a:prstGeom prst="rect">
            <a:avLst/>
          </a:prstGeom>
        </p:spPr>
        <p:txBody>
          <a:bodyPr vert="horz" lIns="91440" tIns="45720" rIns="91440" bIns="45720" rtlCol="0">
            <a:noAutofit/>
          </a:bodyPr>
          <a:lstStyle/>
          <a:p>
            <a:pPr defTabSz="914400">
              <a:lnSpc>
                <a:spcPct val="90000"/>
              </a:lnSpc>
              <a:spcBef>
                <a:spcPct val="0"/>
              </a:spcBef>
              <a:spcAft>
                <a:spcPts val="600"/>
              </a:spcAft>
            </a:pPr>
            <a:r>
              <a:rPr lang="en-US" sz="3600" dirty="0">
                <a:solidFill>
                  <a:schemeClr val="bg1"/>
                </a:solidFill>
              </a:rPr>
              <a:t>Essential Question:</a:t>
            </a:r>
          </a:p>
          <a:p>
            <a:pPr indent="-228600" defTabSz="914400">
              <a:lnSpc>
                <a:spcPct val="90000"/>
              </a:lnSpc>
              <a:spcBef>
                <a:spcPct val="0"/>
              </a:spcBef>
              <a:spcAft>
                <a:spcPts val="600"/>
              </a:spcAft>
              <a:buFont typeface="Arial" panose="020B0604020202020204" pitchFamily="34" charset="0"/>
              <a:buChar char="•"/>
            </a:pPr>
            <a:endParaRPr lang="en-US" sz="2800" dirty="0">
              <a:solidFill>
                <a:schemeClr val="bg1"/>
              </a:solidFill>
            </a:endParaRPr>
          </a:p>
          <a:p>
            <a:pPr lvl="1" defTabSz="914400">
              <a:lnSpc>
                <a:spcPct val="90000"/>
              </a:lnSpc>
              <a:spcBef>
                <a:spcPct val="0"/>
              </a:spcBef>
              <a:spcAft>
                <a:spcPts val="600"/>
              </a:spcAft>
            </a:pPr>
            <a:r>
              <a:rPr lang="en-US" sz="2800" dirty="0">
                <a:solidFill>
                  <a:schemeClr val="bg1"/>
                </a:solidFill>
              </a:rPr>
              <a:t>How can we be stewards of Wyoming’s mineral and energy resources to benefit current and future generations?</a:t>
            </a:r>
          </a:p>
        </p:txBody>
      </p:sp>
      <p:sp>
        <p:nvSpPr>
          <p:cNvPr id="33" name="Rectangle 32">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4143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F042EE-7C41-43A5-A59D-AD63C47302FE}"/>
              </a:ext>
            </a:extLst>
          </p:cNvPr>
          <p:cNvSpPr txBox="1"/>
          <p:nvPr/>
        </p:nvSpPr>
        <p:spPr>
          <a:xfrm>
            <a:off x="5352836" y="201394"/>
            <a:ext cx="6431621" cy="939038"/>
          </a:xfrm>
          <a:prstGeom prst="rect">
            <a:avLst/>
          </a:prstGeom>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defTabSz="914400">
              <a:lnSpc>
                <a:spcPct val="90000"/>
              </a:lnSpc>
              <a:spcBef>
                <a:spcPct val="0"/>
              </a:spcBef>
              <a:spcAft>
                <a:spcPts val="600"/>
              </a:spcAft>
            </a:pPr>
            <a:r>
              <a:rPr lang="en-US" sz="4000" dirty="0">
                <a:solidFill>
                  <a:schemeClr val="bg1"/>
                </a:solidFill>
                <a:latin typeface="+mj-lt"/>
                <a:ea typeface="+mj-ea"/>
                <a:cs typeface="+mj-cs"/>
              </a:rPr>
              <a:t>We need your help!</a:t>
            </a:r>
          </a:p>
        </p:txBody>
      </p:sp>
      <p:sp>
        <p:nvSpPr>
          <p:cNvPr id="30" name="Content Placeholder 2">
            <a:extLst>
              <a:ext uri="{FF2B5EF4-FFF2-40B4-BE49-F238E27FC236}">
                <a16:creationId xmlns:a16="http://schemas.microsoft.com/office/drawing/2014/main" id="{01548F5F-A308-4DA8-8F2E-7881516B4660}"/>
              </a:ext>
            </a:extLst>
          </p:cNvPr>
          <p:cNvSpPr txBox="1">
            <a:spLocks/>
          </p:cNvSpPr>
          <p:nvPr/>
        </p:nvSpPr>
        <p:spPr>
          <a:xfrm>
            <a:off x="5352836" y="1195994"/>
            <a:ext cx="6431621" cy="5400962"/>
          </a:xfrm>
          <a:prstGeom prst="rect">
            <a:avLst/>
          </a:prstGeom>
          <a:solidFill>
            <a:schemeClr val="bg1"/>
          </a:solidFill>
          <a:ln w="76200">
            <a:noFill/>
          </a:ln>
        </p:spPr>
        <p:txBody>
          <a:bodyPr vert="horz" lIns="91440" tIns="45720" rIns="91440" bIns="45720" rtlCol="0" anchor="ct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300" dirty="0"/>
              <a:t>Wyoming Ag in the Classroom is a non-profit organization. Through the generosity of donors and grant providers, we can provide our programs free of charge. For us to continue, we need data from you that we can share with our donors and grant providers. </a:t>
            </a:r>
          </a:p>
          <a:p>
            <a:pPr marL="0" indent="0">
              <a:lnSpc>
                <a:spcPct val="120000"/>
              </a:lnSpc>
              <a:buNone/>
            </a:pPr>
            <a:endParaRPr lang="en-US" sz="2400" dirty="0"/>
          </a:p>
          <a:p>
            <a:pPr marL="0" indent="0">
              <a:lnSpc>
                <a:spcPct val="120000"/>
              </a:lnSpc>
              <a:buNone/>
            </a:pPr>
            <a:r>
              <a:rPr lang="en-US" sz="2200" b="1" dirty="0">
                <a:solidFill>
                  <a:schemeClr val="accent5"/>
                </a:solidFill>
              </a:rPr>
              <a:t>How you can help:</a:t>
            </a:r>
          </a:p>
          <a:p>
            <a:pPr fontAlgn="base"/>
            <a:r>
              <a:rPr lang="en-US" sz="2200" dirty="0"/>
              <a:t>After completing a unit, please complete our questionnaire:</a:t>
            </a:r>
          </a:p>
          <a:p>
            <a:pPr lvl="1" fontAlgn="base"/>
            <a:r>
              <a:rPr lang="en-US" u="sng" dirty="0">
                <a:solidFill>
                  <a:srgbClr val="0070C0"/>
                </a:solidFill>
                <a:hlinkClick r:id="rId3">
                  <a:extLst>
                    <a:ext uri="{A12FA001-AC4F-418D-AE19-62706E023703}">
                      <ahyp:hlinkClr xmlns:ahyp="http://schemas.microsoft.com/office/drawing/2018/hyperlinkcolor" val="tx"/>
                    </a:ext>
                  </a:extLst>
                </a:hlinkClick>
              </a:rPr>
              <a:t>Feedback Questionnaire</a:t>
            </a:r>
            <a:endParaRPr lang="en-US" dirty="0">
              <a:solidFill>
                <a:srgbClr val="0070C0"/>
              </a:solidFill>
            </a:endParaRPr>
          </a:p>
          <a:p>
            <a:pPr marL="0" indent="-114300">
              <a:buNone/>
            </a:pPr>
            <a:endParaRPr lang="en-US" sz="2200" dirty="0">
              <a:solidFill>
                <a:schemeClr val="accent3">
                  <a:lumMod val="75000"/>
                </a:schemeClr>
              </a:solidFill>
            </a:endParaRPr>
          </a:p>
          <a:p>
            <a:pPr marL="0" indent="-114300">
              <a:lnSpc>
                <a:spcPct val="120000"/>
              </a:lnSpc>
              <a:buNone/>
            </a:pPr>
            <a:r>
              <a:rPr lang="en-US" sz="2200" b="1" dirty="0">
                <a:solidFill>
                  <a:schemeClr val="accent5"/>
                </a:solidFill>
              </a:rPr>
              <a:t>Our way to say thanks:</a:t>
            </a:r>
          </a:p>
          <a:p>
            <a:pPr>
              <a:lnSpc>
                <a:spcPct val="120000"/>
              </a:lnSpc>
            </a:pPr>
            <a:r>
              <a:rPr lang="en-US" sz="2200" dirty="0"/>
              <a:t>Once </a:t>
            </a:r>
            <a:r>
              <a:rPr lang="en-US" sz="2200" b="1" dirty="0"/>
              <a:t>you and your students </a:t>
            </a:r>
            <a:r>
              <a:rPr lang="en-US" sz="2200" dirty="0"/>
              <a:t>complete the questionnaire, you will be sent a package with a fun reward for your class.</a:t>
            </a:r>
          </a:p>
        </p:txBody>
      </p:sp>
      <p:pic>
        <p:nvPicPr>
          <p:cNvPr id="16" name="Picture 15" descr="A close up of a sign&#10;&#10;Description automatically generated">
            <a:extLst>
              <a:ext uri="{FF2B5EF4-FFF2-40B4-BE49-F238E27FC236}">
                <a16:creationId xmlns:a16="http://schemas.microsoft.com/office/drawing/2014/main" id="{975C785A-454F-417F-B65F-A19615C37B2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7673" y="360224"/>
            <a:ext cx="3237734" cy="3237734"/>
          </a:xfrm>
          <a:prstGeom prst="rect">
            <a:avLst/>
          </a:prstGeom>
        </p:spPr>
      </p:pic>
      <p:pic>
        <p:nvPicPr>
          <p:cNvPr id="5" name="Picture 4" descr="A picture containing indoor, spectacles, goggles, sunglasses&#10;&#10;Description automatically generated">
            <a:extLst>
              <a:ext uri="{FF2B5EF4-FFF2-40B4-BE49-F238E27FC236}">
                <a16:creationId xmlns:a16="http://schemas.microsoft.com/office/drawing/2014/main" id="{B6DA5BDA-2CC5-4F50-AD8C-C69DDD070B1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7673" y="3815335"/>
            <a:ext cx="3237734" cy="2682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61075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736CAB1F-557E-4FA4-81CC-DC491EF834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0"/>
            <a:ext cx="8104091" cy="6857571"/>
          </a:xfrm>
          <a:prstGeom prst="rect">
            <a:avLst/>
          </a:prstGeom>
          <a:gradFill>
            <a:gsLst>
              <a:gs pos="0">
                <a:schemeClr val="accent1">
                  <a:lumMod val="75000"/>
                </a:schemeClr>
              </a:gs>
              <a:gs pos="100000">
                <a:srgbClr val="000000"/>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74250" y="627728"/>
            <a:ext cx="4355593" cy="8104092"/>
          </a:xfrm>
          <a:prstGeom prst="rect">
            <a:avLst/>
          </a:prstGeom>
          <a:gradFill>
            <a:gsLst>
              <a:gs pos="0">
                <a:schemeClr val="accent1">
                  <a:lumMod val="50000"/>
                </a:schemeClr>
              </a:gs>
              <a:gs pos="91000">
                <a:schemeClr val="tx2">
                  <a:lumMod val="50000"/>
                  <a:alpha val="1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1"/>
            <a:ext cx="7646891" cy="6858001"/>
          </a:xfrm>
          <a:prstGeom prst="rect">
            <a:avLst/>
          </a:prstGeom>
          <a:gradFill>
            <a:gsLst>
              <a:gs pos="41000">
                <a:schemeClr val="accent1">
                  <a:lumMod val="75000"/>
                  <a:alpha val="52000"/>
                </a:schemeClr>
              </a:gs>
              <a:gs pos="95000">
                <a:srgbClr val="000000">
                  <a:alpha val="68000"/>
                </a:srgb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5550980-2AB6-4DE5-86DD-064ADF160E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2501118"/>
            <a:ext cx="8091784" cy="4331436"/>
          </a:xfrm>
          <a:prstGeom prst="rect">
            <a:avLst/>
          </a:prstGeom>
          <a:gradFill>
            <a:gsLst>
              <a:gs pos="0">
                <a:srgbClr val="000000">
                  <a:alpha val="16000"/>
                </a:srgbClr>
              </a:gs>
              <a:gs pos="91000">
                <a:schemeClr val="accent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EDF4B167-8E82-4458-AE55-88B683EBF6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595" y="-3"/>
            <a:ext cx="8091784" cy="6857999"/>
          </a:xfrm>
          <a:prstGeom prst="rect">
            <a:avLst/>
          </a:prstGeom>
          <a:gradFill>
            <a:gsLst>
              <a:gs pos="0">
                <a:schemeClr val="accent1">
                  <a:lumMod val="75000"/>
                  <a:alpha val="6000"/>
                </a:schemeClr>
              </a:gs>
              <a:gs pos="99000">
                <a:srgbClr val="000000">
                  <a:alpha val="57000"/>
                </a:srgb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55993D72-5628-4E5E-BB9F-96066414EE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2101742" y="699966"/>
            <a:ext cx="5121259" cy="5458067"/>
          </a:xfrm>
          <a:prstGeom prst="ellipse">
            <a:avLst/>
          </a:prstGeom>
          <a:gradFill>
            <a:gsLst>
              <a:gs pos="3000">
                <a:schemeClr val="accent1">
                  <a:lumMod val="50000"/>
                  <a:alpha val="0"/>
                </a:schemeClr>
              </a:gs>
              <a:gs pos="100000">
                <a:schemeClr val="accent1">
                  <a:lumMod val="60000"/>
                  <a:lumOff val="40000"/>
                  <a:alpha val="17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30BC017-0313-464C-9CD5-246FA2E5C494}"/>
              </a:ext>
            </a:extLst>
          </p:cNvPr>
          <p:cNvSpPr>
            <a:spLocks noGrp="1"/>
          </p:cNvSpPr>
          <p:nvPr>
            <p:ph type="title"/>
          </p:nvPr>
        </p:nvSpPr>
        <p:spPr>
          <a:xfrm>
            <a:off x="934948" y="1461947"/>
            <a:ext cx="5270643" cy="931931"/>
          </a:xfrm>
        </p:spPr>
        <p:txBody>
          <a:bodyPr vert="horz" lIns="91440" tIns="45720" rIns="91440" bIns="45720" rtlCol="0" anchor="t">
            <a:normAutofit/>
          </a:bodyPr>
          <a:lstStyle/>
          <a:p>
            <a:r>
              <a:rPr lang="en-US" sz="4800" dirty="0">
                <a:solidFill>
                  <a:srgbClr val="FFFFFF"/>
                </a:solidFill>
              </a:rPr>
              <a:t>Today’s Challenge</a:t>
            </a:r>
          </a:p>
        </p:txBody>
      </p:sp>
      <p:sp>
        <p:nvSpPr>
          <p:cNvPr id="3" name="TextBox 2">
            <a:extLst>
              <a:ext uri="{FF2B5EF4-FFF2-40B4-BE49-F238E27FC236}">
                <a16:creationId xmlns:a16="http://schemas.microsoft.com/office/drawing/2014/main" id="{FD39A861-41AA-4F78-8258-A9F8FF98C5D8}"/>
              </a:ext>
            </a:extLst>
          </p:cNvPr>
          <p:cNvSpPr txBox="1"/>
          <p:nvPr/>
        </p:nvSpPr>
        <p:spPr>
          <a:xfrm>
            <a:off x="1962364" y="2743200"/>
            <a:ext cx="5085708" cy="2800767"/>
          </a:xfrm>
          <a:prstGeom prst="rect">
            <a:avLst/>
          </a:prstGeom>
          <a:noFill/>
        </p:spPr>
        <p:txBody>
          <a:bodyPr wrap="square" rtlCol="0">
            <a:spAutoFit/>
          </a:bodyPr>
          <a:lstStyle/>
          <a:p>
            <a:r>
              <a:rPr lang="en-US" sz="2800" dirty="0">
                <a:solidFill>
                  <a:schemeClr val="bg1"/>
                </a:solidFill>
              </a:rPr>
              <a:t>Students will:</a:t>
            </a:r>
          </a:p>
          <a:p>
            <a:endParaRPr lang="en-US" sz="2800" dirty="0">
              <a:solidFill>
                <a:schemeClr val="bg1"/>
              </a:solidFill>
            </a:endParaRPr>
          </a:p>
          <a:p>
            <a:pPr marL="457200" indent="-457200">
              <a:buFont typeface="Arial" panose="020B0604020202020204" pitchFamily="34" charset="0"/>
              <a:buChar char="•"/>
            </a:pPr>
            <a:r>
              <a:rPr lang="en-US" sz="2400" dirty="0">
                <a:solidFill>
                  <a:schemeClr val="bg1"/>
                </a:solidFill>
              </a:rPr>
              <a:t>Review that Wyoming minerals are nonrenewable.</a:t>
            </a:r>
          </a:p>
          <a:p>
            <a:endParaRPr lang="en-US" sz="2400" dirty="0">
              <a:solidFill>
                <a:schemeClr val="bg1"/>
              </a:solidFill>
            </a:endParaRPr>
          </a:p>
          <a:p>
            <a:pPr marL="457200" indent="-457200">
              <a:buFont typeface="Arial" panose="020B0604020202020204" pitchFamily="34" charset="0"/>
              <a:buChar char="•"/>
            </a:pPr>
            <a:r>
              <a:rPr lang="en-US" sz="2400" dirty="0">
                <a:solidFill>
                  <a:schemeClr val="bg1"/>
                </a:solidFill>
              </a:rPr>
              <a:t>Explain why we should be good stewards of Wyoming minerals.</a:t>
            </a:r>
          </a:p>
        </p:txBody>
      </p:sp>
      <p:pic>
        <p:nvPicPr>
          <p:cNvPr id="5" name="Picture 4" descr="A picture containing outdoor, sky, boat, transport&#10;&#10;Description automatically generated">
            <a:extLst>
              <a:ext uri="{FF2B5EF4-FFF2-40B4-BE49-F238E27FC236}">
                <a16:creationId xmlns:a16="http://schemas.microsoft.com/office/drawing/2014/main" id="{7F49A36A-7C7C-4F40-9F02-70C91FDBE6AE}"/>
              </a:ext>
            </a:extLst>
          </p:cNvPr>
          <p:cNvPicPr>
            <a:picLocks noChangeAspect="1"/>
          </p:cNvPicPr>
          <p:nvPr/>
        </p:nvPicPr>
        <p:blipFill rotWithShape="1">
          <a:blip r:embed="rId3" cstate="screen">
            <a:alphaModFix amt="85000"/>
            <a:extLst>
              <a:ext uri="{28A0092B-C50C-407E-A947-70E740481C1C}">
                <a14:useLocalDpi xmlns:a14="http://schemas.microsoft.com/office/drawing/2010/main"/>
              </a:ext>
            </a:extLst>
          </a:blip>
          <a:srcRect/>
          <a:stretch/>
        </p:blipFill>
        <p:spPr>
          <a:xfrm>
            <a:off x="7760413" y="429"/>
            <a:ext cx="4471364" cy="6857571"/>
          </a:xfrm>
          <a:prstGeom prst="rect">
            <a:avLst/>
          </a:prstGeom>
        </p:spPr>
      </p:pic>
    </p:spTree>
    <p:extLst>
      <p:ext uri="{BB962C8B-B14F-4D97-AF65-F5344CB8AC3E}">
        <p14:creationId xmlns:p14="http://schemas.microsoft.com/office/powerpoint/2010/main" val="628440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2" name="Rectangle 3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Rectangle 4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FC1C850-2918-4EF0-83C0-85953D651695}"/>
              </a:ext>
            </a:extLst>
          </p:cNvPr>
          <p:cNvSpPr txBox="1"/>
          <p:nvPr/>
        </p:nvSpPr>
        <p:spPr>
          <a:xfrm>
            <a:off x="0" y="2514736"/>
            <a:ext cx="3108685" cy="1200848"/>
          </a:xfrm>
          <a:prstGeom prst="rect">
            <a:avLst/>
          </a:prstGeom>
        </p:spPr>
        <p:txBody>
          <a:bodyPr vert="horz" lIns="91440" tIns="45720" rIns="91440" bIns="45720" rtlCol="0" anchor="b">
            <a:normAutofit/>
          </a:bodyPr>
          <a:lstStyle/>
          <a:p>
            <a:pPr algn="r" defTabSz="914400">
              <a:lnSpc>
                <a:spcPct val="90000"/>
              </a:lnSpc>
              <a:spcBef>
                <a:spcPct val="0"/>
              </a:spcBef>
              <a:spcAft>
                <a:spcPts val="600"/>
              </a:spcAft>
            </a:pPr>
            <a:r>
              <a:rPr lang="en-US" sz="4000" kern="1200" dirty="0">
                <a:solidFill>
                  <a:srgbClr val="FFFFFF"/>
                </a:solidFill>
                <a:latin typeface="+mj-lt"/>
                <a:ea typeface="+mj-ea"/>
                <a:cs typeface="+mj-cs"/>
              </a:rPr>
              <a:t>Vocabulary</a:t>
            </a:r>
          </a:p>
        </p:txBody>
      </p:sp>
      <p:sp>
        <p:nvSpPr>
          <p:cNvPr id="3" name="Content Placeholder 2">
            <a:extLst>
              <a:ext uri="{FF2B5EF4-FFF2-40B4-BE49-F238E27FC236}">
                <a16:creationId xmlns:a16="http://schemas.microsoft.com/office/drawing/2014/main" id="{CB5D4B99-F188-420B-BB1C-57455B37807E}"/>
              </a:ext>
            </a:extLst>
          </p:cNvPr>
          <p:cNvSpPr>
            <a:spLocks noGrp="1"/>
          </p:cNvSpPr>
          <p:nvPr>
            <p:ph idx="1"/>
          </p:nvPr>
        </p:nvSpPr>
        <p:spPr>
          <a:xfrm>
            <a:off x="4810259" y="649480"/>
            <a:ext cx="6555347" cy="5546047"/>
          </a:xfrm>
          <a:solidFill>
            <a:schemeClr val="bg1"/>
          </a:solidFill>
        </p:spPr>
        <p:txBody>
          <a:bodyPr vert="horz" lIns="91440" tIns="45720" rIns="91440" bIns="45720" rtlCol="0" anchor="ctr">
            <a:normAutofit/>
          </a:bodyPr>
          <a:lstStyle/>
          <a:p>
            <a:r>
              <a:rPr lang="en-US" sz="2400" b="1" dirty="0"/>
              <a:t>Nonrenewable Resources </a:t>
            </a:r>
            <a:r>
              <a:rPr lang="en-US" sz="2400" dirty="0"/>
              <a:t>– a resource that cannot be replenished (made again) in a short period of time</a:t>
            </a:r>
          </a:p>
          <a:p>
            <a:endParaRPr lang="en-US" sz="2400" dirty="0"/>
          </a:p>
          <a:p>
            <a:r>
              <a:rPr lang="en-US" sz="2400" b="1" dirty="0"/>
              <a:t>Public Service Announcement (PSA) </a:t>
            </a:r>
            <a:r>
              <a:rPr lang="en-US" sz="2400" dirty="0"/>
              <a:t>– a news article or graphic that shares information with the public</a:t>
            </a:r>
          </a:p>
          <a:p>
            <a:pPr marL="0" indent="0">
              <a:buNone/>
            </a:pPr>
            <a:endParaRPr lang="en-US" sz="2400" dirty="0"/>
          </a:p>
          <a:p>
            <a:r>
              <a:rPr lang="en-US" sz="2400" b="1" dirty="0"/>
              <a:t>Renewable Resource </a:t>
            </a:r>
            <a:r>
              <a:rPr lang="en-US" sz="2400" dirty="0"/>
              <a:t>– resources that are capable of being replenished</a:t>
            </a:r>
          </a:p>
        </p:txBody>
      </p:sp>
    </p:spTree>
    <p:extLst>
      <p:ext uri="{BB962C8B-B14F-4D97-AF65-F5344CB8AC3E}">
        <p14:creationId xmlns:p14="http://schemas.microsoft.com/office/powerpoint/2010/main" val="2023923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FC1C850-2918-4EF0-83C0-85953D651695}"/>
              </a:ext>
            </a:extLst>
          </p:cNvPr>
          <p:cNvSpPr txBox="1"/>
          <p:nvPr/>
        </p:nvSpPr>
        <p:spPr>
          <a:xfrm>
            <a:off x="395523" y="826495"/>
            <a:ext cx="4202917" cy="5616489"/>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4800" kern="1200" dirty="0">
                <a:latin typeface="+mj-lt"/>
                <a:ea typeface="+mj-ea"/>
                <a:cs typeface="+mj-cs"/>
              </a:rPr>
              <a:t>Highlights from our last lesson:</a:t>
            </a:r>
          </a:p>
          <a:p>
            <a:pPr defTabSz="914400">
              <a:lnSpc>
                <a:spcPct val="90000"/>
              </a:lnSpc>
              <a:spcBef>
                <a:spcPct val="0"/>
              </a:spcBef>
              <a:spcAft>
                <a:spcPts val="600"/>
              </a:spcAft>
            </a:pPr>
            <a:endParaRPr lang="en-US" sz="3200" dirty="0">
              <a:solidFill>
                <a:schemeClr val="accent2"/>
              </a:solidFill>
            </a:endParaRPr>
          </a:p>
          <a:p>
            <a:pPr defTabSz="914400">
              <a:lnSpc>
                <a:spcPct val="90000"/>
              </a:lnSpc>
              <a:spcBef>
                <a:spcPct val="0"/>
              </a:spcBef>
              <a:spcAft>
                <a:spcPts val="600"/>
              </a:spcAft>
            </a:pPr>
            <a:r>
              <a:rPr lang="en-US" sz="3200" dirty="0">
                <a:solidFill>
                  <a:schemeClr val="accent2"/>
                </a:solidFill>
              </a:rPr>
              <a:t>What did you learn from yesterday’s challenge?</a:t>
            </a:r>
          </a:p>
          <a:p>
            <a:pPr defTabSz="914400">
              <a:lnSpc>
                <a:spcPct val="90000"/>
              </a:lnSpc>
              <a:spcBef>
                <a:spcPct val="0"/>
              </a:spcBef>
              <a:spcAft>
                <a:spcPts val="600"/>
              </a:spcAft>
            </a:pPr>
            <a:endParaRPr lang="en-US" sz="4800" kern="1200" dirty="0">
              <a:solidFill>
                <a:schemeClr val="tx1"/>
              </a:solidFill>
              <a:latin typeface="+mj-lt"/>
              <a:ea typeface="+mj-ea"/>
              <a:cs typeface="+mj-cs"/>
            </a:endParaRPr>
          </a:p>
        </p:txBody>
      </p:sp>
      <p:sp>
        <p:nvSpPr>
          <p:cNvPr id="12" name="Freeform: Shape 11">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3EA7C69-D8AA-4224-A1C5-1605E5B87765}"/>
              </a:ext>
            </a:extLst>
          </p:cNvPr>
          <p:cNvSpPr txBox="1"/>
          <p:nvPr/>
        </p:nvSpPr>
        <p:spPr>
          <a:xfrm>
            <a:off x="6003533" y="497722"/>
            <a:ext cx="4496656" cy="1661993"/>
          </a:xfrm>
          <a:prstGeom prst="rect">
            <a:avLst/>
          </a:prstGeom>
          <a:noFill/>
        </p:spPr>
        <p:txBody>
          <a:bodyPr wrap="square" rtlCol="0">
            <a:spAutoFit/>
          </a:bodyPr>
          <a:lstStyle/>
          <a:p>
            <a:pPr marL="285750" indent="-285750">
              <a:buFont typeface="Wingdings" panose="05000000000000000000" pitchFamily="2" charset="2"/>
              <a:buChar char="ü"/>
            </a:pPr>
            <a:r>
              <a:rPr lang="en-US" sz="2800" b="1" dirty="0">
                <a:solidFill>
                  <a:schemeClr val="bg1"/>
                </a:solidFill>
              </a:rPr>
              <a:t>Extraction of minerals</a:t>
            </a:r>
          </a:p>
          <a:p>
            <a:pPr marL="285750" indent="-285750">
              <a:buFont typeface="Wingdings" panose="05000000000000000000" pitchFamily="2" charset="2"/>
              <a:buChar char="ü"/>
            </a:pPr>
            <a:endParaRPr lang="en-US" sz="2800" b="1" dirty="0">
              <a:solidFill>
                <a:schemeClr val="bg1"/>
              </a:solidFill>
            </a:endParaRPr>
          </a:p>
          <a:p>
            <a:pPr marL="285750" indent="-285750">
              <a:buFont typeface="Wingdings" panose="05000000000000000000" pitchFamily="2" charset="2"/>
              <a:buChar char="ü"/>
            </a:pPr>
            <a:r>
              <a:rPr lang="en-US" sz="2800" b="1" dirty="0">
                <a:solidFill>
                  <a:schemeClr val="bg1"/>
                </a:solidFill>
              </a:rPr>
              <a:t>Reclamation of land</a:t>
            </a:r>
          </a:p>
          <a:p>
            <a:endParaRPr lang="en-US" dirty="0"/>
          </a:p>
        </p:txBody>
      </p:sp>
      <p:pic>
        <p:nvPicPr>
          <p:cNvPr id="8" name="Picture 7">
            <a:extLst>
              <a:ext uri="{FF2B5EF4-FFF2-40B4-BE49-F238E27FC236}">
                <a16:creationId xmlns:a16="http://schemas.microsoft.com/office/drawing/2014/main" id="{32D0FDE6-71C5-49EB-81CA-7C7C933F3D7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50352" y="1927598"/>
            <a:ext cx="4772239" cy="4772239"/>
          </a:xfrm>
          <a:prstGeom prst="ellipse">
            <a:avLst/>
          </a:prstGeom>
          <a:ln>
            <a:noFill/>
          </a:ln>
          <a:effectLst>
            <a:softEdge rad="112500"/>
          </a:effectLst>
        </p:spPr>
      </p:pic>
    </p:spTree>
    <p:extLst>
      <p:ext uri="{BB962C8B-B14F-4D97-AF65-F5344CB8AC3E}">
        <p14:creationId xmlns:p14="http://schemas.microsoft.com/office/powerpoint/2010/main" val="34504966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FA679-A3C6-41BC-90DE-F82BC8A1D6F5}"/>
              </a:ext>
            </a:extLst>
          </p:cNvPr>
          <p:cNvSpPr>
            <a:spLocks noGrp="1"/>
          </p:cNvSpPr>
          <p:nvPr>
            <p:ph type="title"/>
          </p:nvPr>
        </p:nvSpPr>
        <p:spPr>
          <a:xfrm>
            <a:off x="1033409" y="919929"/>
            <a:ext cx="7740721" cy="1325563"/>
          </a:xfrm>
        </p:spPr>
        <p:txBody>
          <a:bodyPr/>
          <a:lstStyle/>
          <a:p>
            <a:r>
              <a:rPr lang="en-US" b="1" dirty="0"/>
              <a:t>Part 1</a:t>
            </a:r>
            <a:br>
              <a:rPr lang="en-US" dirty="0"/>
            </a:br>
            <a:endParaRPr lang="en-US" dirty="0"/>
          </a:p>
        </p:txBody>
      </p:sp>
    </p:spTree>
    <p:extLst>
      <p:ext uri="{BB962C8B-B14F-4D97-AF65-F5344CB8AC3E}">
        <p14:creationId xmlns:p14="http://schemas.microsoft.com/office/powerpoint/2010/main" val="1543926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A0107-10FC-46E9-ACA9-10EB8A84241A}"/>
              </a:ext>
            </a:extLst>
          </p:cNvPr>
          <p:cNvSpPr>
            <a:spLocks noGrp="1"/>
          </p:cNvSpPr>
          <p:nvPr>
            <p:ph type="title"/>
          </p:nvPr>
        </p:nvSpPr>
        <p:spPr>
          <a:xfrm>
            <a:off x="481013" y="3752849"/>
            <a:ext cx="3290887" cy="2452687"/>
          </a:xfrm>
        </p:spPr>
        <p:txBody>
          <a:bodyPr vert="horz" lIns="91440" tIns="45720" rIns="91440" bIns="45720" rtlCol="0" anchor="ctr">
            <a:normAutofit/>
          </a:bodyPr>
          <a:lstStyle/>
          <a:p>
            <a:r>
              <a:rPr lang="en-US" sz="3600" dirty="0"/>
              <a:t>Wyoming Minerals are Nonrenewable</a:t>
            </a:r>
          </a:p>
        </p:txBody>
      </p:sp>
      <p:pic>
        <p:nvPicPr>
          <p:cNvPr id="6" name="Content Placeholder 5" descr="A picture containing text&#10;&#10;Description automatically generated">
            <a:extLst>
              <a:ext uri="{FF2B5EF4-FFF2-40B4-BE49-F238E27FC236}">
                <a16:creationId xmlns:a16="http://schemas.microsoft.com/office/drawing/2014/main" id="{A9B2E57D-A134-4EE6-9EE9-BBD1A7FFEF75}"/>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8233B2BC-B86E-4233-8B33-012F70A92E96}"/>
              </a:ext>
            </a:extLst>
          </p:cNvPr>
          <p:cNvSpPr>
            <a:spLocks noGrp="1"/>
          </p:cNvSpPr>
          <p:nvPr>
            <p:ph sz="half" idx="1"/>
          </p:nvPr>
        </p:nvSpPr>
        <p:spPr>
          <a:xfrm>
            <a:off x="4223982" y="3752850"/>
            <a:ext cx="7485413" cy="2452687"/>
          </a:xfrm>
        </p:spPr>
        <p:txBody>
          <a:bodyPr vert="horz" lIns="91440" tIns="45720" rIns="91440" bIns="45720" rtlCol="0" anchor="ctr">
            <a:normAutofit/>
          </a:bodyPr>
          <a:lstStyle/>
          <a:p>
            <a:r>
              <a:rPr lang="en-US" sz="2400" dirty="0"/>
              <a:t>Why is it important for us to be able to continue using these minerals?</a:t>
            </a:r>
          </a:p>
          <a:p>
            <a:endParaRPr lang="en-US" sz="2400" dirty="0"/>
          </a:p>
          <a:p>
            <a:r>
              <a:rPr lang="en-US" sz="2400" dirty="0"/>
              <a:t>How would your life be impacted if Wyoming were to run out of its mineral resources?</a:t>
            </a:r>
          </a:p>
        </p:txBody>
      </p:sp>
    </p:spTree>
    <p:extLst>
      <p:ext uri="{BB962C8B-B14F-4D97-AF65-F5344CB8AC3E}">
        <p14:creationId xmlns:p14="http://schemas.microsoft.com/office/powerpoint/2010/main" val="38879394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2C15F9B9-3229-41FE-AB46-378C57CD42FB}"/>
              </a:ext>
            </a:extLst>
          </p:cNvPr>
          <p:cNvSpPr>
            <a:spLocks noGrp="1"/>
          </p:cNvSpPr>
          <p:nvPr>
            <p:ph type="title"/>
          </p:nvPr>
        </p:nvSpPr>
        <p:spPr>
          <a:xfrm>
            <a:off x="838200" y="448721"/>
            <a:ext cx="4707671" cy="1225650"/>
          </a:xfrm>
        </p:spPr>
        <p:txBody>
          <a:bodyPr vert="horz" lIns="91440" tIns="45720" rIns="91440" bIns="45720" rtlCol="0" anchor="b">
            <a:normAutofit fontScale="90000"/>
          </a:bodyPr>
          <a:lstStyle/>
          <a:p>
            <a:r>
              <a:rPr lang="en-US" sz="3800" dirty="0">
                <a:solidFill>
                  <a:schemeClr val="bg1"/>
                </a:solidFill>
              </a:rPr>
              <a:t>Being a good steward of resources:</a:t>
            </a:r>
          </a:p>
        </p:txBody>
      </p:sp>
      <p:cxnSp>
        <p:nvCxnSpPr>
          <p:cNvPr id="13" name="Straight Connector 12">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45D43E-0055-4876-A5F7-2F0EEEF0ADA2}"/>
              </a:ext>
            </a:extLst>
          </p:cNvPr>
          <p:cNvSpPr>
            <a:spLocks noGrp="1"/>
          </p:cNvSpPr>
          <p:nvPr>
            <p:ph sz="half" idx="1"/>
          </p:nvPr>
        </p:nvSpPr>
        <p:spPr>
          <a:xfrm>
            <a:off x="897769" y="1909192"/>
            <a:ext cx="4586513" cy="3647710"/>
          </a:xfrm>
        </p:spPr>
        <p:txBody>
          <a:bodyPr vert="horz" lIns="91440" tIns="45720" rIns="91440" bIns="45720" rtlCol="0">
            <a:normAutofit/>
          </a:bodyPr>
          <a:lstStyle/>
          <a:p>
            <a:r>
              <a:rPr lang="en-US" dirty="0">
                <a:solidFill>
                  <a:schemeClr val="bg1"/>
                </a:solidFill>
              </a:rPr>
              <a:t>Become informed</a:t>
            </a:r>
          </a:p>
          <a:p>
            <a:endParaRPr lang="en-US" dirty="0">
              <a:solidFill>
                <a:schemeClr val="bg1"/>
              </a:solidFill>
            </a:endParaRPr>
          </a:p>
          <a:p>
            <a:r>
              <a:rPr lang="en-US" dirty="0">
                <a:solidFill>
                  <a:schemeClr val="bg1"/>
                </a:solidFill>
              </a:rPr>
              <a:t>Weigh your options</a:t>
            </a:r>
          </a:p>
          <a:p>
            <a:endParaRPr lang="en-US" dirty="0">
              <a:solidFill>
                <a:schemeClr val="bg1"/>
              </a:solidFill>
            </a:endParaRPr>
          </a:p>
          <a:p>
            <a:r>
              <a:rPr lang="en-US" dirty="0">
                <a:solidFill>
                  <a:schemeClr val="bg1"/>
                </a:solidFill>
              </a:rPr>
              <a:t>Know the outcomes of decisions</a:t>
            </a:r>
          </a:p>
        </p:txBody>
      </p:sp>
      <p:cxnSp>
        <p:nvCxnSpPr>
          <p:cNvPr id="15" name="Straight Connector 14">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Content Placeholder 5" descr="A picture containing circle&#10;&#10;Description automatically generated">
            <a:extLst>
              <a:ext uri="{FF2B5EF4-FFF2-40B4-BE49-F238E27FC236}">
                <a16:creationId xmlns:a16="http://schemas.microsoft.com/office/drawing/2014/main" id="{F27C09BD-6273-4389-AE3B-C7CCD9D1B69C}"/>
              </a:ext>
            </a:extLst>
          </p:cNvPr>
          <p:cNvPicPr>
            <a:picLocks noGrp="1" noChangeAspect="1"/>
          </p:cNvPicPr>
          <p:nvPr>
            <p:ph sz="half" idx="2"/>
          </p:nvPr>
        </p:nvPicPr>
        <p:blipFill rotWithShape="1">
          <a:blip r:embed="rId3">
            <a:extLst>
              <a:ext uri="{28A0092B-C50C-407E-A947-70E740481C1C}">
                <a14:useLocalDpi xmlns:a14="http://schemas.microsoft.com/office/drawing/2010/main"/>
              </a:ext>
            </a:extLst>
          </a:blip>
          <a:srcRect/>
          <a:stretch/>
        </p:blipFill>
        <p:spPr>
          <a:xfrm>
            <a:off x="6525453" y="10"/>
            <a:ext cx="5666547" cy="6857990"/>
          </a:xfrm>
          <a:prstGeom prst="rect">
            <a:avLst/>
          </a:prstGeom>
        </p:spPr>
      </p:pic>
    </p:spTree>
    <p:extLst>
      <p:ext uri="{BB962C8B-B14F-4D97-AF65-F5344CB8AC3E}">
        <p14:creationId xmlns:p14="http://schemas.microsoft.com/office/powerpoint/2010/main" val="13117772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10000"/>
            <a:lumOff val="9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88B6-7FE3-48F1-8397-31872077866E}"/>
              </a:ext>
            </a:extLst>
          </p:cNvPr>
          <p:cNvSpPr>
            <a:spLocks noGrp="1"/>
          </p:cNvSpPr>
          <p:nvPr>
            <p:ph type="title"/>
          </p:nvPr>
        </p:nvSpPr>
        <p:spPr>
          <a:xfrm>
            <a:off x="6467094" y="213053"/>
            <a:ext cx="4910944" cy="1325563"/>
          </a:xfr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lstStyle/>
          <a:p>
            <a:pPr algn="ctr"/>
            <a:r>
              <a:rPr lang="en-US" dirty="0"/>
              <a:t>New Technologies</a:t>
            </a:r>
          </a:p>
        </p:txBody>
      </p:sp>
      <p:pic>
        <p:nvPicPr>
          <p:cNvPr id="8" name="Content Placeholder 7" descr="Table&#10;&#10;Description automatically generated">
            <a:extLst>
              <a:ext uri="{FF2B5EF4-FFF2-40B4-BE49-F238E27FC236}">
                <a16:creationId xmlns:a16="http://schemas.microsoft.com/office/drawing/2014/main" id="{4B6E46A9-FB45-4691-BDAF-CE679134AE53}"/>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l="53468" b="1405"/>
          <a:stretch/>
        </p:blipFill>
        <p:spPr>
          <a:xfrm rot="16200000">
            <a:off x="7386207" y="814038"/>
            <a:ext cx="3072712" cy="4910946"/>
          </a:xfrm>
          <a:prstGeom prst="rect">
            <a:avLst/>
          </a:prstGeom>
          <a:ln>
            <a:noFill/>
          </a:ln>
          <a:effectLst>
            <a:outerShdw blurRad="292100" dist="139700" dir="2700000" algn="tl" rotWithShape="0">
              <a:srgbClr val="333333">
                <a:alpha val="65000"/>
              </a:srgbClr>
            </a:outerShdw>
          </a:effectLst>
        </p:spPr>
      </p:pic>
      <p:pic>
        <p:nvPicPr>
          <p:cNvPr id="6" name="Content Placeholder 5" descr="A picture containing graphical user interface&#10;&#10;Description automatically generated">
            <a:extLst>
              <a:ext uri="{FF2B5EF4-FFF2-40B4-BE49-F238E27FC236}">
                <a16:creationId xmlns:a16="http://schemas.microsoft.com/office/drawing/2014/main" id="{762A26A2-2082-4497-899F-7A156D961541}"/>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rot="16200000">
            <a:off x="-32237" y="941765"/>
            <a:ext cx="6603346" cy="4910942"/>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728F769-576F-4595-BC5C-9CCC869CC107}"/>
              </a:ext>
            </a:extLst>
          </p:cNvPr>
          <p:cNvSpPr txBox="1"/>
          <p:nvPr/>
        </p:nvSpPr>
        <p:spPr>
          <a:xfrm>
            <a:off x="7232931" y="5205577"/>
            <a:ext cx="1655887" cy="923330"/>
          </a:xfrm>
          <a:prstGeom prst="rect">
            <a:avLst/>
          </a:prstGeom>
          <a:noFill/>
        </p:spPr>
        <p:txBody>
          <a:bodyPr wrap="square" rtlCol="0">
            <a:spAutoFit/>
          </a:bodyPr>
          <a:lstStyle/>
          <a:p>
            <a:r>
              <a:rPr lang="en-US" dirty="0">
                <a:solidFill>
                  <a:schemeClr val="tx2"/>
                </a:solidFill>
                <a:hlinkClick r:id="rId5">
                  <a:extLst>
                    <a:ext uri="{A12FA001-AC4F-418D-AE19-62706E023703}">
                      <ahyp:hlinkClr xmlns:ahyp="http://schemas.microsoft.com/office/drawing/2018/hyperlinkcolor" val="tx"/>
                    </a:ext>
                  </a:extLst>
                </a:hlinkClick>
              </a:rPr>
              <a:t>Link to Reading Resource</a:t>
            </a:r>
            <a:endParaRPr lang="en-US" dirty="0">
              <a:solidFill>
                <a:schemeClr val="tx2"/>
              </a:solidFill>
            </a:endParaRPr>
          </a:p>
        </p:txBody>
      </p:sp>
      <p:pic>
        <p:nvPicPr>
          <p:cNvPr id="5" name="Picture 4" descr="A picture containing toy, vector graphics&#10;&#10;Description automatically generated">
            <a:extLst>
              <a:ext uri="{FF2B5EF4-FFF2-40B4-BE49-F238E27FC236}">
                <a16:creationId xmlns:a16="http://schemas.microsoft.com/office/drawing/2014/main" id="{EB22CEE7-6B7B-47D9-B649-7CE7CBCB6D9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003378" y="3848836"/>
            <a:ext cx="2786928" cy="28773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91549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87C92-CDD2-47DF-9362-6E13886C640A}"/>
              </a:ext>
            </a:extLst>
          </p:cNvPr>
          <p:cNvSpPr>
            <a:spLocks noGrp="1"/>
          </p:cNvSpPr>
          <p:nvPr>
            <p:ph type="title"/>
          </p:nvPr>
        </p:nvSpPr>
        <p:spPr>
          <a:xfrm>
            <a:off x="593651" y="414423"/>
            <a:ext cx="5665342" cy="1325563"/>
          </a:xfrm>
        </p:spPr>
        <p:txBody>
          <a:bodyPr/>
          <a:lstStyle/>
          <a:p>
            <a:pPr algn="ctr"/>
            <a:r>
              <a:rPr lang="en-US" dirty="0"/>
              <a:t>A Public Service Announcement…</a:t>
            </a:r>
          </a:p>
        </p:txBody>
      </p:sp>
      <p:pic>
        <p:nvPicPr>
          <p:cNvPr id="6" name="Content Placeholder 5" descr="Table&#10;&#10;Description automatically generated">
            <a:extLst>
              <a:ext uri="{FF2B5EF4-FFF2-40B4-BE49-F238E27FC236}">
                <a16:creationId xmlns:a16="http://schemas.microsoft.com/office/drawing/2014/main" id="{3351F1E3-1138-4BF2-8F08-66BFAEE852D7}"/>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rot="16200000">
            <a:off x="6074128" y="937778"/>
            <a:ext cx="6623152" cy="4982444"/>
          </a:xfrm>
          <a:prstGeom prst="rect">
            <a:avLst/>
          </a:prstGeom>
          <a:ln>
            <a:noFill/>
          </a:ln>
          <a:effectLst>
            <a:outerShdw blurRad="292100" dist="139700" dir="2700000" algn="tl" rotWithShape="0">
              <a:srgbClr val="333333">
                <a:alpha val="65000"/>
              </a:srgbClr>
            </a:outerShdw>
          </a:effectLst>
        </p:spPr>
      </p:pic>
      <p:pic>
        <p:nvPicPr>
          <p:cNvPr id="5" name="Content Placeholder 4" descr="A picture containing text, toy, doll, vector graphics&#10;&#10;Description automatically generated">
            <a:extLst>
              <a:ext uri="{FF2B5EF4-FFF2-40B4-BE49-F238E27FC236}">
                <a16:creationId xmlns:a16="http://schemas.microsoft.com/office/drawing/2014/main" id="{A7590745-6B9F-4B17-8A41-89620F721DD2}"/>
              </a:ext>
            </a:extLst>
          </p:cNvPr>
          <p:cNvPicPr>
            <a:picLocks noGrp="1" noChangeAspect="1"/>
          </p:cNvPicPr>
          <p:nvPr>
            <p:ph sz="half" idx="2"/>
          </p:nvPr>
        </p:nvPicPr>
        <p:blipFill>
          <a:blip r:embed="rId4" cstate="screen">
            <a:extLst>
              <a:ext uri="{28A0092B-C50C-407E-A947-70E740481C1C}">
                <a14:useLocalDpi xmlns:a14="http://schemas.microsoft.com/office/drawing/2010/main"/>
              </a:ext>
            </a:extLst>
          </a:blip>
          <a:stretch>
            <a:fillRect/>
          </a:stretch>
        </p:blipFill>
        <p:spPr>
          <a:xfrm>
            <a:off x="593651" y="2144100"/>
            <a:ext cx="5329918" cy="3526031"/>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4169A283-535F-475D-8468-65DC397D155A}"/>
              </a:ext>
            </a:extLst>
          </p:cNvPr>
          <p:cNvSpPr txBox="1"/>
          <p:nvPr/>
        </p:nvSpPr>
        <p:spPr>
          <a:xfrm>
            <a:off x="2086619" y="6074245"/>
            <a:ext cx="2679405" cy="369332"/>
          </a:xfrm>
          <a:prstGeom prst="rect">
            <a:avLst/>
          </a:prstGeom>
          <a:noFill/>
        </p:spPr>
        <p:txBody>
          <a:bodyPr wrap="square" rtlCol="0">
            <a:spAutoFit/>
          </a:bodyPr>
          <a:lstStyle/>
          <a:p>
            <a:r>
              <a:rPr lang="en-US" dirty="0">
                <a:solidFill>
                  <a:schemeClr val="tx2"/>
                </a:solidFill>
                <a:hlinkClick r:id="rId5">
                  <a:extLst>
                    <a:ext uri="{A12FA001-AC4F-418D-AE19-62706E023703}">
                      <ahyp:hlinkClr xmlns:ahyp="http://schemas.microsoft.com/office/drawing/2018/hyperlinkcolor" val="tx"/>
                    </a:ext>
                  </a:extLst>
                </a:hlinkClick>
              </a:rPr>
              <a:t>Link to PSA Assignment</a:t>
            </a:r>
            <a:endParaRPr lang="en-US" dirty="0">
              <a:solidFill>
                <a:schemeClr val="tx2"/>
              </a:solidFill>
            </a:endParaRPr>
          </a:p>
        </p:txBody>
      </p:sp>
    </p:spTree>
    <p:extLst>
      <p:ext uri="{BB962C8B-B14F-4D97-AF65-F5344CB8AC3E}">
        <p14:creationId xmlns:p14="http://schemas.microsoft.com/office/powerpoint/2010/main" val="2765323670"/>
      </p:ext>
    </p:extLst>
  </p:cSld>
  <p:clrMapOvr>
    <a:masterClrMapping/>
  </p:clrMapOvr>
</p:sld>
</file>

<file path=ppt/theme/theme1.xml><?xml version="1.0" encoding="utf-8"?>
<a:theme xmlns:a="http://schemas.openxmlformats.org/drawingml/2006/main" name="Office Theme">
  <a:themeElements>
    <a:clrScheme name="WAIC Colors">
      <a:dk1>
        <a:sysClr val="windowText" lastClr="000000"/>
      </a:dk1>
      <a:lt1>
        <a:sysClr val="window" lastClr="FFFFFF"/>
      </a:lt1>
      <a:dk2>
        <a:srgbClr val="00595F"/>
      </a:dk2>
      <a:lt2>
        <a:srgbClr val="BBD2D4"/>
      </a:lt2>
      <a:accent1>
        <a:srgbClr val="009293"/>
      </a:accent1>
      <a:accent2>
        <a:srgbClr val="FFC425"/>
      </a:accent2>
      <a:accent3>
        <a:srgbClr val="492F24"/>
      </a:accent3>
      <a:accent4>
        <a:srgbClr val="AAB7BC"/>
      </a:accent4>
      <a:accent5>
        <a:srgbClr val="00595F"/>
      </a:accent5>
      <a:accent6>
        <a:srgbClr val="FFE18B"/>
      </a:accent6>
      <a:hlink>
        <a:srgbClr val="AF765D"/>
      </a:hlink>
      <a:folHlink>
        <a:srgbClr val="D0CEC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89DF036E7B4B478A5C928716522392" ma:contentTypeVersion="13" ma:contentTypeDescription="Create a new document." ma:contentTypeScope="" ma:versionID="82c6740c95fab6de8fdbca053fdfdcae">
  <xsd:schema xmlns:xsd="http://www.w3.org/2001/XMLSchema" xmlns:xs="http://www.w3.org/2001/XMLSchema" xmlns:p="http://schemas.microsoft.com/office/2006/metadata/properties" xmlns:ns2="dda6f4b5-b738-49fb-94a1-32a3413f3e95" xmlns:ns3="43b191a3-07f0-43f0-80c1-c7dc6fcf8018" targetNamespace="http://schemas.microsoft.com/office/2006/metadata/properties" ma:root="true" ma:fieldsID="2a066fccab5e31ad1e1eeda4f0653f87" ns2:_="" ns3:_="">
    <xsd:import namespace="dda6f4b5-b738-49fb-94a1-32a3413f3e95"/>
    <xsd:import namespace="43b191a3-07f0-43f0-80c1-c7dc6fcf80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a6f4b5-b738-49fb-94a1-32a3413f3e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3b191a3-07f0-43f0-80c1-c7dc6fcf8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DB8BEE-B5A5-4952-BE8C-A466A7E66298}">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F74175D-F474-4775-BB9E-A79AE2F82FE5}">
  <ds:schemaRefs>
    <ds:schemaRef ds:uri="http://schemas.microsoft.com/sharepoint/v3/contenttype/forms"/>
  </ds:schemaRefs>
</ds:datastoreItem>
</file>

<file path=customXml/itemProps3.xml><?xml version="1.0" encoding="utf-8"?>
<ds:datastoreItem xmlns:ds="http://schemas.openxmlformats.org/officeDocument/2006/customXml" ds:itemID="{8B6A9F29-690B-4B19-9363-40731C224AEF}"/>
</file>

<file path=docProps/app.xml><?xml version="1.0" encoding="utf-8"?>
<Properties xmlns="http://schemas.openxmlformats.org/officeDocument/2006/extended-properties" xmlns:vt="http://schemas.openxmlformats.org/officeDocument/2006/docPropsVTypes">
  <TotalTime>13</TotalTime>
  <Words>491</Words>
  <Application>Microsoft Office PowerPoint</Application>
  <PresentationFormat>Widescreen</PresentationFormat>
  <Paragraphs>76</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Rockwell</vt:lpstr>
      <vt:lpstr>Wingdings</vt:lpstr>
      <vt:lpstr>Office Theme</vt:lpstr>
      <vt:lpstr>Minerals &amp; Energy 5th  Grade Lesson 6:  Attention, Please! </vt:lpstr>
      <vt:lpstr>Today’s Challenge</vt:lpstr>
      <vt:lpstr>PowerPoint Presentation</vt:lpstr>
      <vt:lpstr>PowerPoint Presentation</vt:lpstr>
      <vt:lpstr>Part 1 </vt:lpstr>
      <vt:lpstr>Wyoming Minerals are Nonrenewable</vt:lpstr>
      <vt:lpstr>Being a good steward of resources:</vt:lpstr>
      <vt:lpstr>New Technologies</vt:lpstr>
      <vt:lpstr>A Public Service Announcement…</vt:lpstr>
      <vt:lpstr>Part 2</vt:lpstr>
      <vt:lpstr>Gallery Walk  of our  Public  Service Announcements</vt:lpstr>
      <vt:lpstr>Vote for your favorite!</vt:lpstr>
      <vt:lpstr>What did we learn from today’s challenge?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Minerals &amp; Energy 2nd Grade Lesson 6:  Attention, Please! </dc:title>
  <dc:creator>Carolyn Jacobs</dc:creator>
  <cp:lastModifiedBy>Stephanie Russell</cp:lastModifiedBy>
  <cp:revision>5</cp:revision>
  <dcterms:created xsi:type="dcterms:W3CDTF">2021-01-21T22:58:52Z</dcterms:created>
  <dcterms:modified xsi:type="dcterms:W3CDTF">2021-07-22T20:39:16Z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0x010100F389DF036E7B4B478A5C928716522392</vt:lpwstr>
  </property>
</Properties>
</file>